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11"/>
  </p:notesMasterIdLst>
  <p:sldIdLst>
    <p:sldId id="256" r:id="rId2"/>
    <p:sldId id="353" r:id="rId3"/>
    <p:sldId id="365" r:id="rId4"/>
    <p:sldId id="424" r:id="rId5"/>
    <p:sldId id="370" r:id="rId6"/>
    <p:sldId id="379" r:id="rId7"/>
    <p:sldId id="425" r:id="rId8"/>
    <p:sldId id="380" r:id="rId9"/>
    <p:sldId id="383" r:id="rId10"/>
    <p:sldId id="398" r:id="rId11"/>
    <p:sldId id="384" r:id="rId12"/>
    <p:sldId id="386" r:id="rId13"/>
    <p:sldId id="385" r:id="rId14"/>
    <p:sldId id="387" r:id="rId15"/>
    <p:sldId id="390" r:id="rId16"/>
    <p:sldId id="428" r:id="rId17"/>
    <p:sldId id="432" r:id="rId18"/>
    <p:sldId id="433" r:id="rId19"/>
    <p:sldId id="429" r:id="rId20"/>
    <p:sldId id="548" r:id="rId21"/>
    <p:sldId id="549" r:id="rId22"/>
    <p:sldId id="545" r:id="rId23"/>
    <p:sldId id="430" r:id="rId24"/>
    <p:sldId id="547" r:id="rId25"/>
    <p:sldId id="436" r:id="rId26"/>
    <p:sldId id="437" r:id="rId27"/>
    <p:sldId id="438" r:id="rId28"/>
    <p:sldId id="439" r:id="rId29"/>
    <p:sldId id="581" r:id="rId30"/>
    <p:sldId id="582" r:id="rId31"/>
    <p:sldId id="401" r:id="rId32"/>
    <p:sldId id="523" r:id="rId33"/>
    <p:sldId id="566" r:id="rId34"/>
    <p:sldId id="541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21" r:id="rId43"/>
    <p:sldId id="584" r:id="rId44"/>
    <p:sldId id="587" r:id="rId45"/>
    <p:sldId id="513" r:id="rId46"/>
    <p:sldId id="514" r:id="rId47"/>
    <p:sldId id="405" r:id="rId48"/>
    <p:sldId id="406" r:id="rId49"/>
    <p:sldId id="407" r:id="rId50"/>
    <p:sldId id="585" r:id="rId51"/>
    <p:sldId id="408" r:id="rId52"/>
    <p:sldId id="583" r:id="rId53"/>
    <p:sldId id="409" r:id="rId54"/>
    <p:sldId id="410" r:id="rId55"/>
    <p:sldId id="553" r:id="rId56"/>
    <p:sldId id="554" r:id="rId57"/>
    <p:sldId id="555" r:id="rId58"/>
    <p:sldId id="557" r:id="rId59"/>
    <p:sldId id="558" r:id="rId60"/>
    <p:sldId id="560" r:id="rId61"/>
    <p:sldId id="561" r:id="rId62"/>
    <p:sldId id="563" r:id="rId63"/>
    <p:sldId id="562" r:id="rId64"/>
    <p:sldId id="564" r:id="rId65"/>
    <p:sldId id="415" r:id="rId66"/>
    <p:sldId id="525" r:id="rId67"/>
    <p:sldId id="580" r:id="rId68"/>
    <p:sldId id="526" r:id="rId69"/>
    <p:sldId id="416" r:id="rId70"/>
    <p:sldId id="527" r:id="rId71"/>
    <p:sldId id="417" r:id="rId72"/>
    <p:sldId id="426" r:id="rId73"/>
    <p:sldId id="418" r:id="rId74"/>
    <p:sldId id="531" r:id="rId75"/>
    <p:sldId id="532" r:id="rId76"/>
    <p:sldId id="530" r:id="rId77"/>
    <p:sldId id="528" r:id="rId78"/>
    <p:sldId id="529" r:id="rId79"/>
    <p:sldId id="419" r:id="rId80"/>
    <p:sldId id="420" r:id="rId81"/>
    <p:sldId id="533" r:id="rId82"/>
    <p:sldId id="515" r:id="rId83"/>
    <p:sldId id="586" r:id="rId84"/>
    <p:sldId id="516" r:id="rId85"/>
    <p:sldId id="517" r:id="rId86"/>
    <p:sldId id="518" r:id="rId87"/>
    <p:sldId id="519" r:id="rId88"/>
    <p:sldId id="534" r:id="rId89"/>
    <p:sldId id="569" r:id="rId90"/>
    <p:sldId id="542" r:id="rId91"/>
    <p:sldId id="570" r:id="rId92"/>
    <p:sldId id="535" r:id="rId93"/>
    <p:sldId id="543" r:id="rId94"/>
    <p:sldId id="573" r:id="rId95"/>
    <p:sldId id="537" r:id="rId96"/>
    <p:sldId id="575" r:id="rId97"/>
    <p:sldId id="574" r:id="rId98"/>
    <p:sldId id="576" r:id="rId99"/>
    <p:sldId id="540" r:id="rId100"/>
    <p:sldId id="578" r:id="rId101"/>
    <p:sldId id="471" r:id="rId102"/>
    <p:sldId id="472" r:id="rId103"/>
    <p:sldId id="473" r:id="rId104"/>
    <p:sldId id="474" r:id="rId105"/>
    <p:sldId id="544" r:id="rId106"/>
    <p:sldId id="475" r:id="rId107"/>
    <p:sldId id="476" r:id="rId108"/>
    <p:sldId id="477" r:id="rId109"/>
    <p:sldId id="478" r:id="rId110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00000"/>
    <a:srgbClr val="EAEAEA"/>
    <a:srgbClr val="000000"/>
    <a:srgbClr val="DDDDDD"/>
    <a:srgbClr val="FFFF99"/>
    <a:srgbClr val="00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5630" autoAdjust="0"/>
  </p:normalViewPr>
  <p:slideViewPr>
    <p:cSldViewPr>
      <p:cViewPr varScale="1">
        <p:scale>
          <a:sx n="67" d="100"/>
          <a:sy n="67" d="100"/>
        </p:scale>
        <p:origin x="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772816"/>
            <a:ext cx="8316416" cy="2209800"/>
          </a:xfrm>
        </p:spPr>
        <p:txBody>
          <a:bodyPr/>
          <a:lstStyle/>
          <a:p>
            <a:pPr algn="ctr" eaLnBrk="1" hangingPunct="1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fr-FR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 plate-forme </a:t>
            </a:r>
            <a:r>
              <a:rPr lang="fr-FR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Android</a:t>
            </a:r>
            <a:r>
              <a:rPr lang="fr-FR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»</a:t>
            </a:r>
            <a:endParaRPr lang="fr-FR" sz="5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KHEBBACHE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010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Architecture(pile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logiciel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“software stack)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64" y="14458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2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scénario: Démarrage d'une activité avec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« feedback » ( communication bidirectionnelle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401" y="2494057"/>
            <a:ext cx="8953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>
                <a:cs typeface="Times New Roman" pitchFamily="18" charset="0"/>
                <a:sym typeface="Wingdings" panose="05000000000000000000" pitchFamily="2" charset="2"/>
              </a:rPr>
              <a:t>méthode 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2: 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En utilisant des méthodes de la classe « </a:t>
            </a:r>
            <a:r>
              <a:rPr lang="fr-FR" sz="2200" b="1" dirty="0" err="1">
                <a:cs typeface="Times New Roman" pitchFamily="18" charset="0"/>
                <a:sym typeface="Wingdings" panose="05000000000000000000" pitchFamily="2" charset="2"/>
              </a:rPr>
              <a:t>Activity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 »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28" y="3146772"/>
            <a:ext cx="882047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Activité émettrice: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1400" b="1" dirty="0" smtClean="0">
              <a:cs typeface="Times New Roman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appeler 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la méthode </a:t>
            </a:r>
            <a:r>
              <a:rPr lang="fr-FR" sz="24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startActivityForResult</a:t>
            </a:r>
            <a:r>
              <a:rPr lang="fr-FR" sz="24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fr-FR" sz="24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Intent</a:t>
            </a:r>
            <a:r>
              <a:rPr lang="fr-FR" sz="24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intent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int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requestCode</a:t>
            </a:r>
            <a:r>
              <a:rPr lang="fr-FR" sz="24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)</a:t>
            </a: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redéfinir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onActivityResult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int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requestCode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int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resultCode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Intent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 data)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 pour récupérer le résultat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1285" y="5445224"/>
            <a:ext cx="91884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Activité réceptrice: 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appeler la méthode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setResult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(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</a:t>
            </a:r>
            <a:r>
              <a:rPr lang="fr-FR" sz="24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) </a:t>
            </a:r>
            <a:r>
              <a:rPr lang="fr-FR" sz="2200" dirty="0" smtClean="0"/>
              <a:t>pour </a:t>
            </a:r>
            <a:r>
              <a:rPr lang="fr-FR" sz="2200" dirty="0"/>
              <a:t>retourner les données à </a:t>
            </a:r>
            <a:r>
              <a:rPr lang="fr-FR" sz="2200" b="1" dirty="0"/>
              <a:t>l’activité émettrice </a:t>
            </a:r>
            <a:endParaRPr lang="fr-FR" sz="2200" b="1" dirty="0"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3777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9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6074"/>
            <a:ext cx="7559046" cy="928670"/>
          </a:xfrm>
        </p:spPr>
        <p:txBody>
          <a:bodyPr/>
          <a:lstStyle/>
          <a:p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Déboguer une application Android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18" y="1988840"/>
            <a:ext cx="9144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Vu 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l’absence d’une </a:t>
            </a:r>
            <a:r>
              <a:rPr lang="fr-FR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console 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d’exécution pour surveiller </a:t>
            </a:r>
            <a:r>
              <a:rPr lang="fr-FR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l’état 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d’avancement « 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System.out.println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 », </a:t>
            </a:r>
            <a:r>
              <a:rPr lang="fr-FR" sz="2000" dirty="0" smtClean="0">
                <a:latin typeface="+mj-lt"/>
                <a:cs typeface="Arial" pitchFamily="34" charset="0"/>
              </a:rPr>
              <a:t>L’IDE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Courier New" pitchFamily="49" charset="0"/>
              </a:rPr>
              <a:t>Android propose deux directions: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342900" lvl="0" indent="-342900" algn="just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500" dirty="0" smtClean="0">
              <a:latin typeface="+mj-lt"/>
              <a:cs typeface="Arial" pitchFamily="34" charset="0"/>
            </a:endParaRPr>
          </a:p>
          <a:p>
            <a:pPr marL="971550" lvl="0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 smtClean="0">
                <a:latin typeface="+mj-lt"/>
                <a:cs typeface="Arial" pitchFamily="34" charset="0"/>
              </a:rPr>
              <a:t>l'exécution </a:t>
            </a:r>
            <a:r>
              <a:rPr lang="fr-FR" dirty="0">
                <a:latin typeface="+mj-lt"/>
                <a:cs typeface="Arial" pitchFamily="34" charset="0"/>
              </a:rPr>
              <a:t>en </a:t>
            </a:r>
            <a:r>
              <a:rPr lang="fr-FR" b="1" dirty="0">
                <a:latin typeface="+mj-lt"/>
                <a:cs typeface="Arial" pitchFamily="34" charset="0"/>
              </a:rPr>
              <a:t>mode </a:t>
            </a:r>
            <a:r>
              <a:rPr lang="fr-FR" b="1" dirty="0" err="1" smtClean="0">
                <a:latin typeface="+mj-lt"/>
                <a:cs typeface="Arial" pitchFamily="34" charset="0"/>
              </a:rPr>
              <a:t>Debug</a:t>
            </a:r>
            <a:r>
              <a:rPr lang="fr-FR" b="1" dirty="0" smtClean="0">
                <a:latin typeface="+mj-lt"/>
                <a:cs typeface="Arial" pitchFamily="34" charset="0"/>
              </a:rPr>
              <a:t> </a:t>
            </a:r>
            <a:r>
              <a:rPr lang="fr-FR" dirty="0" smtClean="0">
                <a:latin typeface="+mj-lt"/>
                <a:cs typeface="Arial" pitchFamily="34" charset="0"/>
              </a:rPr>
              <a:t>(</a:t>
            </a:r>
            <a:r>
              <a:rPr lang="fr-FR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debugger l'application) </a:t>
            </a:r>
          </a:p>
          <a:p>
            <a:pPr marL="971550" lvl="0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sz="1200" dirty="0" smtClean="0">
              <a:latin typeface="+mj-lt"/>
              <a:cs typeface="Arial" pitchFamily="34" charset="0"/>
              <a:sym typeface="Wingdings" panose="05000000000000000000" pitchFamily="2" charset="2"/>
            </a:endParaRPr>
          </a:p>
          <a:p>
            <a:pPr marL="1428750" lvl="0" indent="-800100" algn="just" eaLnBrk="0" hangingPunct="0">
              <a:lnSpc>
                <a:spcPct val="150000"/>
              </a:lnSpc>
            </a:pPr>
            <a:r>
              <a:rPr lang="fr-FR" dirty="0">
                <a:latin typeface="+mj-lt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         - </a:t>
            </a:r>
            <a:r>
              <a:rPr lang="fr-FR" b="1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suivre l’exécution </a:t>
            </a:r>
            <a:r>
              <a:rPr lang="fr-FR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de l'application </a:t>
            </a:r>
            <a:r>
              <a:rPr lang="fr-FR" b="1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pas </a:t>
            </a:r>
            <a:r>
              <a:rPr lang="fr-FR" b="1" dirty="0">
                <a:latin typeface="+mj-lt"/>
                <a:cs typeface="Arial" pitchFamily="34" charset="0"/>
                <a:sym typeface="Wingdings" panose="05000000000000000000" pitchFamily="2" charset="2"/>
              </a:rPr>
              <a:t>à pas </a:t>
            </a:r>
            <a:r>
              <a:rPr lang="fr-FR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et </a:t>
            </a:r>
            <a:r>
              <a:rPr lang="fr-FR" b="1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voire les changement </a:t>
            </a:r>
            <a:r>
              <a:rPr lang="fr-FR" dirty="0" smtClean="0">
                <a:latin typeface="+mj-lt"/>
                <a:cs typeface="Arial" pitchFamily="34" charset="0"/>
                <a:sym typeface="Wingdings" panose="05000000000000000000" pitchFamily="2" charset="2"/>
              </a:rPr>
              <a:t>des variables </a:t>
            </a:r>
            <a:r>
              <a:rPr lang="fr-FR" dirty="0">
                <a:latin typeface="+mj-lt"/>
                <a:cs typeface="Arial" pitchFamily="34" charset="0"/>
                <a:sym typeface="Wingdings" panose="05000000000000000000" pitchFamily="2" charset="2"/>
              </a:rPr>
              <a:t>en utilisant </a:t>
            </a:r>
            <a:r>
              <a:rPr lang="fr-FR" b="1" dirty="0">
                <a:latin typeface="+mj-lt"/>
                <a:cs typeface="Arial" pitchFamily="34" charset="0"/>
                <a:sym typeface="Wingdings" panose="05000000000000000000" pitchFamily="2" charset="2"/>
              </a:rPr>
              <a:t>le débogueur</a:t>
            </a:r>
            <a:r>
              <a:rPr lang="fr-FR" dirty="0" smtClean="0">
                <a:latin typeface="+mj-lt"/>
                <a:cs typeface="Arial" pitchFamily="34" charset="0"/>
              </a:rPr>
              <a:t>.</a:t>
            </a:r>
          </a:p>
          <a:p>
            <a:pPr marL="971550" lvl="0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fr-FR" dirty="0" smtClean="0">
              <a:latin typeface="+mj-lt"/>
              <a:cs typeface="Arial" pitchFamily="34" charset="0"/>
            </a:endParaRPr>
          </a:p>
          <a:p>
            <a:pPr marL="971550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  </a:t>
            </a:r>
            <a:r>
              <a:rPr lang="fr-FR" dirty="0" smtClean="0">
                <a:cs typeface="Arial" pitchFamily="34" charset="0"/>
                <a:sym typeface="Wingdings" panose="05000000000000000000" pitchFamily="2" charset="2"/>
              </a:rPr>
              <a:t>l’utilisation du </a:t>
            </a:r>
            <a:r>
              <a:rPr lang="fr-FR" b="1" dirty="0" smtClean="0">
                <a:cs typeface="Arial" pitchFamily="34" charset="0"/>
                <a:sym typeface="Wingdings" panose="05000000000000000000" pitchFamily="2" charset="2"/>
              </a:rPr>
              <a:t>journal </a:t>
            </a:r>
            <a:r>
              <a:rPr lang="fr-FR" b="1" dirty="0">
                <a:cs typeface="Arial" pitchFamily="34" charset="0"/>
                <a:sym typeface="Wingdings" panose="05000000000000000000" pitchFamily="2" charset="2"/>
              </a:rPr>
              <a:t>des évènements en cours </a:t>
            </a: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dans </a:t>
            </a:r>
            <a:r>
              <a:rPr lang="fr-FR" dirty="0" smtClean="0">
                <a:cs typeface="Arial" pitchFamily="34" charset="0"/>
                <a:sym typeface="Wingdings" panose="05000000000000000000" pitchFamily="2" charset="2"/>
              </a:rPr>
              <a:t>l’appareil</a:t>
            </a:r>
            <a:r>
              <a:rPr lang="fr-FR" dirty="0" smtClean="0">
                <a:cs typeface="Arial" pitchFamily="34" charset="0"/>
              </a:rPr>
              <a:t> de test : ‘’</a:t>
            </a:r>
            <a:r>
              <a:rPr lang="fr-FR" dirty="0" smtClean="0">
                <a:cs typeface="Arial" pitchFamily="34" charset="0"/>
                <a:sym typeface="Wingdings" panose="05000000000000000000" pitchFamily="2" charset="2"/>
              </a:rPr>
              <a:t>Journal </a:t>
            </a: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de débogage </a:t>
            </a:r>
            <a:r>
              <a:rPr lang="fr-FR" dirty="0" smtClean="0">
                <a:cs typeface="Arial" pitchFamily="34" charset="0"/>
                <a:sym typeface="Wingdings" panose="05000000000000000000" pitchFamily="2" charset="2"/>
              </a:rPr>
              <a:t>Android « </a:t>
            </a:r>
            <a:r>
              <a:rPr lang="fr-FR" b="1" dirty="0" err="1">
                <a:cs typeface="Arial" pitchFamily="34" charset="0"/>
                <a:sym typeface="Wingdings" panose="05000000000000000000" pitchFamily="2" charset="2"/>
              </a:rPr>
              <a:t>Logcat</a:t>
            </a:r>
            <a:r>
              <a:rPr lang="fr-FR" dirty="0"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cs typeface="Arial" pitchFamily="34" charset="0"/>
                <a:sym typeface="Wingdings" panose="05000000000000000000" pitchFamily="2" charset="2"/>
              </a:rPr>
              <a:t>»’’</a:t>
            </a:r>
            <a:endParaRPr lang="fr-FR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8" y="11300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b="1" dirty="0" smtClean="0"/>
              <a:t>Le débogage </a:t>
            </a:r>
            <a:r>
              <a:rPr lang="fr-FR" sz="2000" dirty="0" smtClean="0"/>
              <a:t>est une étape essentielle dans le cycle de vie du développement d’une application.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79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236758" cy="928670"/>
          </a:xfrm>
        </p:spPr>
        <p:txBody>
          <a:bodyPr/>
          <a:lstStyle/>
          <a:p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Déboguer une application </a:t>
            </a:r>
            <a:r>
              <a:rPr lang="fr-FR" sz="30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Android(</a:t>
            </a:r>
            <a:r>
              <a:rPr lang="fr-FR" sz="3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30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débogueur</a:t>
            </a: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0108"/>
            <a:ext cx="91440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</a:rPr>
              <a:t>Pour déboguer un code, il est utile d’ajouter </a:t>
            </a:r>
            <a:r>
              <a:rPr lang="fr-FR" sz="2400" b="1" dirty="0" smtClean="0">
                <a:latin typeface="+mj-lt"/>
              </a:rPr>
              <a:t>des points d’arrêt </a:t>
            </a:r>
            <a:r>
              <a:rPr lang="fr-FR" sz="2400" dirty="0" smtClean="0">
                <a:latin typeface="+mj-lt"/>
              </a:rPr>
              <a:t>dans le code pour stopper momentanément l’exécution de l’application </a:t>
            </a:r>
          </a:p>
          <a:p>
            <a:pPr algn="just">
              <a:lnSpc>
                <a:spcPct val="150000"/>
              </a:lnSpc>
            </a:pPr>
            <a:endParaRPr lang="fr-FR" sz="100" dirty="0" smtClean="0">
              <a:latin typeface="+mj-lt"/>
            </a:endParaRPr>
          </a:p>
          <a:p>
            <a:pPr marL="442913" algn="just">
              <a:lnSpc>
                <a:spcPct val="150000"/>
              </a:lnSpc>
            </a:pPr>
            <a:r>
              <a:rPr lang="fr-FR" sz="22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</a:rPr>
              <a:t>Pour ajouter un point d’arrêt, utiliser le menu </a:t>
            </a:r>
            <a:r>
              <a:rPr lang="fr-FR" sz="22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Run</a:t>
            </a:r>
            <a:r>
              <a:rPr lang="fr-FR" sz="22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&gt;</a:t>
            </a:r>
          </a:p>
          <a:p>
            <a:pPr marL="442913" algn="just">
              <a:lnSpc>
                <a:spcPct val="150000"/>
              </a:lnSpc>
            </a:pPr>
            <a:r>
              <a:rPr lang="fr-FR" sz="22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Toggle</a:t>
            </a:r>
            <a:r>
              <a:rPr lang="fr-FR" sz="22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Breakpoint</a:t>
            </a:r>
            <a:endParaRPr lang="fr-FR" sz="2200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863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200" dirty="0" smtClean="0"/>
              <a:t> </a:t>
            </a:r>
            <a:r>
              <a:rPr lang="fr-FR" sz="2400" dirty="0"/>
              <a:t>L</a:t>
            </a:r>
            <a:r>
              <a:rPr lang="fr-FR" sz="2400" dirty="0" smtClean="0"/>
              <a:t>es touches usuelles pour déboguer une application sont les suivantes :</a:t>
            </a:r>
            <a:endParaRPr lang="fr-FR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901" y="5535358"/>
            <a:ext cx="5494404" cy="97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83464" y="3685739"/>
            <a:ext cx="70965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Ensuite il suffit de cliquer sur le bouton de débogage</a:t>
            </a:r>
            <a:endParaRPr lang="fr-FR" sz="2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4205259"/>
            <a:ext cx="1357322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43" y="4234141"/>
            <a:ext cx="1110362" cy="4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10232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le 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Logcat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est un journal 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fournit un 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moyen pour déboguer l’application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7730" y="5349883"/>
            <a:ext cx="8582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Dans Eclipse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Window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Show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View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Logcat</a:t>
            </a:r>
            <a:r>
              <a:rPr lang="fr-FR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236758" cy="928670"/>
          </a:xfrm>
        </p:spPr>
        <p:txBody>
          <a:bodyPr/>
          <a:lstStyle/>
          <a:p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Déboguer une application Android(</a:t>
            </a:r>
            <a:r>
              <a:rPr lang="fr-FR" sz="30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Logcat</a:t>
            </a: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00889"/>
            <a:ext cx="9144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/>
              <a:t>« </a:t>
            </a:r>
            <a:r>
              <a:rPr lang="fr-FR" sz="2200" b="1" dirty="0" err="1"/>
              <a:t>Logcat</a:t>
            </a:r>
            <a:r>
              <a:rPr lang="fr-FR" sz="2200" dirty="0"/>
              <a:t> » fait partie des outils d’ « </a:t>
            </a:r>
            <a:r>
              <a:rPr lang="fr-FR" sz="2200" dirty="0" err="1"/>
              <a:t>adb</a:t>
            </a:r>
            <a:r>
              <a:rPr lang="fr-FR" sz="2200" dirty="0"/>
              <a:t> ». Il </a:t>
            </a:r>
            <a:r>
              <a:rPr lang="fr-FR" sz="2200" dirty="0" smtClean="0"/>
              <a:t>permet </a:t>
            </a:r>
            <a:r>
              <a:rPr lang="fr-FR" sz="2200" dirty="0"/>
              <a:t>de : </a:t>
            </a:r>
            <a:endParaRPr lang="fr-F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Voir</a:t>
            </a:r>
            <a:r>
              <a:rPr lang="fr-FR" sz="2000" dirty="0"/>
              <a:t>, filtrer, collecter toutes les traces de l’application. </a:t>
            </a:r>
            <a:endParaRPr lang="fr-FR" sz="2000" dirty="0" smtClean="0"/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Voir</a:t>
            </a:r>
            <a:r>
              <a:rPr lang="fr-FR" sz="2000" dirty="0"/>
              <a:t>, filtrer, collecter toutes les traces du système. </a:t>
            </a:r>
          </a:p>
          <a:p>
            <a:pPr marL="628650" indent="-27146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Récupérer </a:t>
            </a:r>
            <a:r>
              <a:rPr lang="fr-FR" sz="2000" dirty="0"/>
              <a:t>toutes les erreurs inattendues générées au moment de l’exécution de l’application.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321" y="4380387"/>
            <a:ext cx="8891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Le « </a:t>
            </a:r>
            <a:r>
              <a:rPr lang="fr-FR" sz="2200" b="1" dirty="0" err="1"/>
              <a:t>Logcat</a:t>
            </a:r>
            <a:r>
              <a:rPr lang="fr-FR" sz="2200" dirty="0"/>
              <a:t> » n’affiche pas de messages si l’appareil n’est pas connecté à un outil de </a:t>
            </a:r>
            <a:r>
              <a:rPr lang="fr-FR" sz="2200" dirty="0" smtClean="0"/>
              <a:t>développement (IDE)</a:t>
            </a:r>
            <a:endParaRPr lang="fr-FR" sz="2200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27730" y="5963727"/>
            <a:ext cx="8463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Dans Android studio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View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Tool</a:t>
            </a:r>
            <a:r>
              <a:rPr lang="fr-FR" sz="2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Windows &gt; </a:t>
            </a:r>
            <a:r>
              <a:rPr lang="fr-FR" sz="2000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Logcat</a:t>
            </a:r>
            <a:endParaRPr lang="fr-FR" sz="200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98072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pour afficher les </a:t>
            </a:r>
            <a:r>
              <a:rPr lang="fr-FR" sz="2400" dirty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traces « </a:t>
            </a:r>
            <a:r>
              <a:rPr lang="fr-FR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pertinentes </a:t>
            </a:r>
            <a:r>
              <a:rPr lang="fr-FR" sz="24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» recherchées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Logcat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propose un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mécanisme de </a:t>
            </a:r>
            <a:r>
              <a:rPr lang="fr-FR" sz="2400" b="1" dirty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filtrage </a:t>
            </a:r>
            <a:r>
              <a:rPr lang="fr-FR" sz="2400" dirty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en 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organisant  les messages par </a:t>
            </a:r>
            <a:r>
              <a:rPr lang="fr-FR" sz="2400" dirty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niveau de 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priorités</a:t>
            </a:r>
            <a:r>
              <a:rPr lang="fr-FR" sz="2400" b="1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236758" cy="928670"/>
          </a:xfrm>
        </p:spPr>
        <p:txBody>
          <a:bodyPr/>
          <a:lstStyle/>
          <a:p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Déboguer une application Android(</a:t>
            </a:r>
            <a:r>
              <a:rPr lang="fr-FR" sz="30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Logcat</a:t>
            </a: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370360"/>
            <a:ext cx="889248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2200" b="1" dirty="0" smtClean="0"/>
              <a:t>Catégorie </a:t>
            </a:r>
            <a:r>
              <a:rPr lang="fr-FR" sz="2200" b="1" dirty="0"/>
              <a:t>« développer et déboguer » </a:t>
            </a:r>
            <a:r>
              <a:rPr lang="fr-FR" sz="2200" dirty="0"/>
              <a:t>: </a:t>
            </a:r>
            <a:endParaRPr lang="fr-FR" sz="2200" dirty="0" smtClean="0"/>
          </a:p>
          <a:p>
            <a:pPr marL="542925" indent="-27146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« </a:t>
            </a:r>
            <a:r>
              <a:rPr lang="fr-FR" sz="2000" dirty="0"/>
              <a:t>V » : </a:t>
            </a:r>
            <a:r>
              <a:rPr lang="fr-FR" sz="2000" dirty="0" err="1"/>
              <a:t>Verbose</a:t>
            </a:r>
            <a:r>
              <a:rPr lang="fr-FR" sz="2000" dirty="0"/>
              <a:t> (bavard) </a:t>
            </a:r>
            <a:endParaRPr lang="fr-FR" sz="2000" dirty="0" smtClean="0"/>
          </a:p>
          <a:p>
            <a:pPr marL="542925" indent="-27146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« </a:t>
            </a:r>
            <a:r>
              <a:rPr lang="fr-FR" sz="2000" dirty="0"/>
              <a:t>D » : </a:t>
            </a:r>
            <a:r>
              <a:rPr lang="fr-FR" sz="2000" dirty="0" err="1"/>
              <a:t>Debug</a:t>
            </a:r>
            <a:r>
              <a:rPr lang="fr-FR" sz="2000" dirty="0"/>
              <a:t> (débogage</a:t>
            </a:r>
            <a:r>
              <a:rPr lang="fr-FR" sz="2000" dirty="0" smtClean="0"/>
              <a:t>)</a:t>
            </a:r>
          </a:p>
          <a:p>
            <a:pPr marL="542925" indent="-271463" algn="just">
              <a:buFont typeface="Wingdings" panose="05000000000000000000" pitchFamily="2" charset="2"/>
              <a:buChar char="à"/>
            </a:pPr>
            <a:endParaRPr lang="fr-FR" sz="1100" dirty="0" smtClean="0"/>
          </a:p>
          <a:p>
            <a:pPr marL="285750" indent="-285750" algn="just">
              <a:buFontTx/>
              <a:buChar char="-"/>
            </a:pPr>
            <a:r>
              <a:rPr lang="fr-FR" sz="2200" b="1" dirty="0" smtClean="0"/>
              <a:t>Catégorie </a:t>
            </a:r>
            <a:r>
              <a:rPr lang="fr-FR" sz="2200" b="1" dirty="0"/>
              <a:t>« audit » </a:t>
            </a:r>
            <a:r>
              <a:rPr lang="fr-FR" sz="2200" dirty="0" smtClean="0"/>
              <a:t>: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« </a:t>
            </a:r>
            <a:r>
              <a:rPr lang="fr-FR" sz="2000" dirty="0"/>
              <a:t>I » : Info (information</a:t>
            </a:r>
            <a:r>
              <a:rPr lang="fr-FR" sz="2000" dirty="0" smtClean="0"/>
              <a:t>)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200" dirty="0" smtClean="0"/>
          </a:p>
          <a:p>
            <a:pPr marL="285750" indent="-285750" algn="just">
              <a:buFontTx/>
              <a:buChar char="-"/>
            </a:pPr>
            <a:r>
              <a:rPr lang="fr-FR" sz="2200" b="1" dirty="0" smtClean="0"/>
              <a:t>Catégorie </a:t>
            </a:r>
            <a:r>
              <a:rPr lang="fr-FR" sz="2200" b="1" dirty="0"/>
              <a:t>« erreurs » et « suivi de production »</a:t>
            </a:r>
            <a:r>
              <a:rPr lang="fr-FR" sz="2200" dirty="0"/>
              <a:t> : </a:t>
            </a:r>
            <a:endParaRPr lang="fr-FR" sz="2200" dirty="0" smtClean="0"/>
          </a:p>
          <a:p>
            <a:pPr marL="271463"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« </a:t>
            </a:r>
            <a:r>
              <a:rPr lang="fr-FR" sz="2000" dirty="0"/>
              <a:t>W » : Warning (avertissement) </a:t>
            </a:r>
            <a:endParaRPr lang="fr-FR" sz="2000" dirty="0" smtClean="0"/>
          </a:p>
          <a:p>
            <a:pPr marL="271463" algn="just"/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« </a:t>
            </a:r>
            <a:r>
              <a:rPr lang="fr-FR" sz="2000" dirty="0"/>
              <a:t>E » : </a:t>
            </a:r>
            <a:r>
              <a:rPr lang="fr-FR" sz="2000" dirty="0" err="1"/>
              <a:t>Error</a:t>
            </a:r>
            <a:r>
              <a:rPr lang="fr-FR" sz="2000" dirty="0"/>
              <a:t> (erreur) </a:t>
            </a:r>
            <a:endParaRPr lang="fr-FR" sz="2000" dirty="0" smtClean="0"/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« </a:t>
            </a:r>
            <a:r>
              <a:rPr lang="fr-FR" sz="2000" dirty="0"/>
              <a:t>F » : Fatal (fatal) </a:t>
            </a:r>
            <a:endParaRPr lang="fr-FR" sz="2000" dirty="0" smtClean="0"/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100" dirty="0" smtClean="0"/>
          </a:p>
          <a:p>
            <a:pPr marL="285750" indent="-285750" algn="just">
              <a:buFontTx/>
              <a:buChar char="-"/>
            </a:pPr>
            <a:r>
              <a:rPr lang="fr-FR" sz="2200" b="1" dirty="0" smtClean="0"/>
              <a:t>Catégorie </a:t>
            </a:r>
            <a:r>
              <a:rPr lang="fr-FR" sz="2200" b="1" dirty="0"/>
              <a:t>« autre » </a:t>
            </a:r>
            <a:r>
              <a:rPr lang="fr-FR" sz="2200" dirty="0"/>
              <a:t>: </a:t>
            </a:r>
            <a:endParaRPr lang="fr-FR" sz="2200" dirty="0" smtClean="0"/>
          </a:p>
          <a:p>
            <a:pPr marL="271463" algn="just"/>
            <a:r>
              <a:rPr lang="fr-FR" sz="22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« </a:t>
            </a:r>
            <a:r>
              <a:rPr lang="fr-FR" sz="2000" dirty="0"/>
              <a:t>S » : </a:t>
            </a:r>
            <a:r>
              <a:rPr lang="fr-FR" sz="2000" dirty="0" err="1"/>
              <a:t>Silent</a:t>
            </a:r>
            <a:r>
              <a:rPr lang="fr-FR" sz="2000" dirty="0"/>
              <a:t> (mode </a:t>
            </a:r>
            <a:r>
              <a:rPr lang="fr-FR" sz="2000" dirty="0" smtClean="0"/>
              <a:t>silence</a:t>
            </a:r>
            <a:r>
              <a:rPr lang="fr-FR" sz="2000" dirty="0"/>
              <a:t>, permet de faire un 2e niveau de filtrage)</a:t>
            </a:r>
          </a:p>
        </p:txBody>
      </p:sp>
    </p:spTree>
    <p:extLst>
      <p:ext uri="{BB962C8B-B14F-4D97-AF65-F5344CB8AC3E}">
        <p14:creationId xmlns:p14="http://schemas.microsoft.com/office/powerpoint/2010/main" val="1563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1226951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Pour ajouter des entrées manuellement dans 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Logcat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2714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importer « 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android.util.Log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dans le code. </a:t>
            </a:r>
          </a:p>
          <a:p>
            <a:pPr marL="2714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 smtClean="0">
              <a:solidFill>
                <a:srgbClr val="0000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27146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écrire des messages à l'aide de plusieurs méthodes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rgbClr val="0000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2714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Log.v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("Étiquette", "Message à envoyer") 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pour </a:t>
            </a:r>
            <a:r>
              <a:rPr lang="fr-FR" sz="2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messages 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communs.</a:t>
            </a:r>
          </a:p>
          <a:p>
            <a:pPr marL="2714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Log.d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("Étiquette", "Message à envoyer") 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pour </a:t>
            </a:r>
            <a:r>
              <a:rPr lang="fr-FR" sz="2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messages 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 </a:t>
            </a:r>
            <a:r>
              <a:rPr lang="fr-FR" sz="2000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debug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</a:p>
          <a:p>
            <a:pPr marL="2714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Log.i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("Étiquette", "Message à envoyer") 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pour </a:t>
            </a:r>
            <a:r>
              <a:rPr lang="fr-FR" sz="2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messages 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à caractère informatif.</a:t>
            </a:r>
          </a:p>
          <a:p>
            <a:pPr marL="271463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Log.w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("Étiquette", "Message à envoyer") </a:t>
            </a:r>
            <a:r>
              <a:rPr lang="fr-FR" sz="2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pour avertissements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</a:p>
          <a:p>
            <a:pPr marL="271463" algn="just" eaLnBrk="0" hangingPunct="0"/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Log.e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("Étiquette", "Message à envoyer") </a:t>
            </a:r>
            <a:r>
              <a:rPr lang="fr-FR" sz="2000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pour </a:t>
            </a:r>
            <a:r>
              <a:rPr lang="fr-FR" sz="20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erreurs.</a:t>
            </a:r>
            <a:endParaRPr lang="fr-FR" sz="2000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236758" cy="928670"/>
          </a:xfrm>
        </p:spPr>
        <p:txBody>
          <a:bodyPr/>
          <a:lstStyle/>
          <a:p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Déboguer une application Android(</a:t>
            </a:r>
            <a:r>
              <a:rPr lang="fr-FR" sz="30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Logcat</a:t>
            </a: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78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1" name="r-2031418" descr="Une liste d'erreurs s'affic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90143"/>
            <a:ext cx="7286676" cy="3143272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092444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Par exemple avec le code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24472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Log.d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("Essai", "Coucou les Zéros !");</a:t>
            </a:r>
          </a:p>
          <a:p>
            <a:pPr marL="224472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TextView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x = </a:t>
            </a: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null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pPr marL="224472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FR" sz="2000" b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x.setText</a:t>
            </a:r>
            <a:r>
              <a:rPr lang="fr-FR" sz="2000" b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("Va planter");</a:t>
            </a:r>
          </a:p>
          <a:p>
            <a:pPr marL="2244725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On obtient la figure suivante.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236758" cy="928670"/>
          </a:xfrm>
        </p:spPr>
        <p:txBody>
          <a:bodyPr/>
          <a:lstStyle/>
          <a:p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Déboguer une application Android(</a:t>
            </a:r>
            <a:r>
              <a:rPr lang="fr-FR" sz="30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Logcat</a:t>
            </a: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16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559046" cy="928670"/>
          </a:xfrm>
        </p:spPr>
        <p:txBody>
          <a:bodyPr/>
          <a:lstStyle/>
          <a:p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message « Toasts »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toast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fournit un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message simple de feedback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d'une opération dans un «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popup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»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durant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une période « </a:t>
            </a:r>
            <a:r>
              <a:rPr lang="fr-FR" sz="2400" dirty="0" smtClean="0"/>
              <a:t>timeout »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définie</a:t>
            </a:r>
            <a:endParaRPr lang="fr-FR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16" name="Picture 2" descr="http://developer.android.com/images/to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3600349" cy="242889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85720" y="2202412"/>
            <a:ext cx="404469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android.widget.Toast</a:t>
            </a:r>
            <a:r>
              <a:rPr lang="fr-FR" dirty="0" smtClean="0"/>
              <a:t>;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android.view.View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makeText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Context,text,</a:t>
            </a:r>
            <a:r>
              <a:rPr lang="fr-FR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time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  <a:endParaRPr lang="fr-FR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29256" y="5143512"/>
            <a:ext cx="35719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Roboto"/>
                <a:cs typeface="Arial" pitchFamily="34" charset="0"/>
              </a:rPr>
              <a:t> </a:t>
            </a:r>
            <a:r>
              <a:rPr kumimoji="0" lang="fr-FR" i="0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setGravity</a:t>
            </a:r>
            <a:r>
              <a:rPr kumimoji="0" lang="fr-FR" i="0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fr-FR" i="0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fr-FR" i="0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fr-FR" i="0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fr-FR" i="0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, </a:t>
            </a:r>
            <a:r>
              <a:rPr kumimoji="0" lang="fr-FR" i="0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int</a:t>
            </a:r>
            <a:r>
              <a:rPr kumimoji="0" lang="fr-FR" i="0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)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Roboto"/>
                <a:cs typeface="Arial" pitchFamily="34" charset="0"/>
              </a:rPr>
              <a:t> </a:t>
            </a:r>
            <a:endParaRPr kumimoji="0" lang="fr-FR" sz="4400" i="0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844" y="5143512"/>
            <a:ext cx="5456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Changer la position de toast par la méthode: 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71472" y="5786454"/>
            <a:ext cx="7929618" cy="4372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Exemple: 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toast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rgbClr val="666600"/>
                </a:solidFill>
                <a:effectLst/>
                <a:latin typeface="Consolas" pitchFamily="49" charset="0"/>
                <a:cs typeface="Arial" pitchFamily="34" charset="0"/>
              </a:rPr>
              <a:t>.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setGravity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itchFamily="49" charset="0"/>
                <a:cs typeface="Arial" pitchFamily="34" charset="0"/>
              </a:rPr>
              <a:t>(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Gravity.TOP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itchFamily="49" charset="0"/>
                <a:cs typeface="Arial" pitchFamily="34" charset="0"/>
              </a:rPr>
              <a:t>|</a:t>
            </a:r>
            <a:r>
              <a:rPr kumimoji="0" lang="fr-FR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Consolas" pitchFamily="49" charset="0"/>
                <a:cs typeface="Arial" pitchFamily="34" charset="0"/>
              </a:rPr>
              <a:t>Gravity.LEFT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itchFamily="49" charset="0"/>
                <a:cs typeface="Arial" pitchFamily="34" charset="0"/>
              </a:rPr>
              <a:t>,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Consolas" pitchFamily="49" charset="0"/>
                <a:cs typeface="Arial" pitchFamily="34" charset="0"/>
              </a:rPr>
              <a:t>0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itchFamily="49" charset="0"/>
                <a:cs typeface="Arial" pitchFamily="34" charset="0"/>
              </a:rPr>
              <a:t>);</a:t>
            </a:r>
            <a:r>
              <a: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7224" y="3500438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LENGTH_SHORT 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3857620" y="364331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LENGTH_LONG</a:t>
            </a:r>
            <a:endParaRPr lang="fr-FR" b="1" dirty="0"/>
          </a:p>
        </p:txBody>
      </p:sp>
      <p:sp>
        <p:nvSpPr>
          <p:cNvPr id="27" name="Rectangle 26"/>
          <p:cNvSpPr/>
          <p:nvPr/>
        </p:nvSpPr>
        <p:spPr>
          <a:xfrm>
            <a:off x="357158" y="4071942"/>
            <a:ext cx="487184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show();// pour afficher le message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00034" y="4572008"/>
            <a:ext cx="7929618" cy="4372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Arial" pitchFamily="34" charset="0"/>
              </a:rPr>
              <a:t>Exemple: </a:t>
            </a:r>
            <a:r>
              <a:rPr lang="fr-FR" b="1" dirty="0" err="1" smtClean="0">
                <a:latin typeface="Consolas" pitchFamily="49" charset="0"/>
                <a:cs typeface="Arial" pitchFamily="34" charset="0"/>
              </a:rPr>
              <a:t>Toast</a:t>
            </a:r>
            <a:r>
              <a:rPr lang="fr-FR" dirty="0" err="1" smtClean="0">
                <a:solidFill>
                  <a:srgbClr val="666600"/>
                </a:solidFill>
                <a:latin typeface="Consolas" pitchFamily="49" charset="0"/>
                <a:cs typeface="Arial" pitchFamily="34" charset="0"/>
              </a:rPr>
              <a:t>.</a:t>
            </a:r>
            <a:r>
              <a:rPr lang="fr-FR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  <a:cs typeface="Arial" pitchFamily="34" charset="0"/>
              </a:rPr>
              <a:t>makeText</a:t>
            </a:r>
            <a:r>
              <a:rPr lang="fr-FR" dirty="0" smtClean="0">
                <a:solidFill>
                  <a:srgbClr val="666600"/>
                </a:solidFill>
                <a:latin typeface="Consolas" pitchFamily="49" charset="0"/>
                <a:cs typeface="Arial" pitchFamily="34" charset="0"/>
              </a:rPr>
              <a:t>(</a:t>
            </a:r>
            <a:r>
              <a:rPr lang="fr-FR" dirty="0" err="1" smtClean="0">
                <a:solidFill>
                  <a:srgbClr val="000000"/>
                </a:solidFill>
                <a:latin typeface="Consolas" pitchFamily="49" charset="0"/>
                <a:cs typeface="Arial" pitchFamily="34" charset="0"/>
              </a:rPr>
              <a:t>context</a:t>
            </a:r>
            <a:r>
              <a:rPr lang="fr-FR" dirty="0" smtClean="0">
                <a:solidFill>
                  <a:srgbClr val="666600"/>
                </a:solidFill>
                <a:latin typeface="Consolas" pitchFamily="49" charset="0"/>
                <a:cs typeface="Arial" pitchFamily="34" charset="0"/>
              </a:rPr>
              <a:t>,</a:t>
            </a: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itchFamily="49" charset="0"/>
                <a:cs typeface="Arial" pitchFamily="34" charset="0"/>
              </a:rPr>
              <a:t>text</a:t>
            </a:r>
            <a:r>
              <a:rPr lang="fr-FR" dirty="0" smtClean="0">
                <a:solidFill>
                  <a:srgbClr val="666600"/>
                </a:solidFill>
                <a:latin typeface="Consolas" pitchFamily="49" charset="0"/>
                <a:cs typeface="Arial" pitchFamily="34" charset="0"/>
              </a:rPr>
              <a:t>,</a:t>
            </a: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onsolas" pitchFamily="49" charset="0"/>
                <a:cs typeface="Arial" pitchFamily="34" charset="0"/>
              </a:rPr>
              <a:t>duration</a:t>
            </a:r>
            <a:r>
              <a:rPr lang="fr-FR" dirty="0" smtClean="0">
                <a:solidFill>
                  <a:srgbClr val="666600"/>
                </a:solidFill>
                <a:latin typeface="Consolas" pitchFamily="49" charset="0"/>
                <a:cs typeface="Arial" pitchFamily="34" charset="0"/>
              </a:rPr>
              <a:t>).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  <a:cs typeface="Arial" pitchFamily="34" charset="0"/>
              </a:rPr>
              <a:t>show();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rot="10800000" flipV="1">
            <a:off x="2714612" y="314324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6200000" flipH="1">
            <a:off x="3857620" y="3214686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428992" y="3071810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9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559046" cy="928670"/>
          </a:xfrm>
        </p:spPr>
        <p:txBody>
          <a:bodyPr/>
          <a:lstStyle/>
          <a:p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message « Toasts »: exemple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857364"/>
            <a:ext cx="8643966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package com.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exemple.myApplication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android.app.Activity;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android.os.Bundle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</a:t>
            </a:r>
            <a:r>
              <a:rPr lang="fr-FR" b="1" dirty="0" err="1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android.widget.Toast</a:t>
            </a:r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</a:t>
            </a:r>
            <a:r>
              <a:rPr lang="fr-FR" b="1" dirty="0" err="1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android.view.View</a:t>
            </a:r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public class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myActivity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extends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Activity</a:t>
            </a:r>
            <a:endParaRPr lang="fr-FR" b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@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Override</a:t>
            </a:r>
            <a:endParaRPr lang="fr-FR" b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public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void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onCreate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(Bundle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savedInstanceState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{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super.onCreate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savedInstanceState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setContentView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R.layout.main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</a:p>
          <a:p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this.setTitle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activity_toast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");</a:t>
            </a:r>
          </a:p>
          <a:p>
            <a:r>
              <a:rPr lang="fr-FR" b="1" dirty="0" err="1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Toast.makeText</a:t>
            </a:r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fr-FR" b="1" dirty="0" err="1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myActivity.this</a:t>
            </a:r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,"</a:t>
            </a:r>
            <a:r>
              <a:rPr lang="fr-FR" b="1" dirty="0" err="1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marhaban</a:t>
            </a:r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bikoum</a:t>
            </a:r>
            <a:r>
              <a:rPr lang="fr-FR" b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",0).show();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}</a:t>
            </a:r>
          </a:p>
          <a:p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46"/>
            <a:ext cx="32146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06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559046" cy="928670"/>
          </a:xfrm>
        </p:spPr>
        <p:txBody>
          <a:bodyPr/>
          <a:lstStyle/>
          <a:p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Boites de dialogue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85786" y="2500306"/>
            <a:ext cx="7358114" cy="7848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android.app.AlertDialog;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import android.app.AlertDialog.Builder;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Dans le code de votre activité,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il est nécessaire d’importer les API suivantes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: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6" y="3500438"/>
            <a:ext cx="8929718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AlertDialog.Builder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alertbuild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new 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AlertDialog.Builder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this</a:t>
            </a:r>
            <a:r>
              <a:rPr lang="fr-FR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);</a:t>
            </a:r>
          </a:p>
          <a:p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alertbuild.setTitle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</a:t>
            </a:r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dialog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title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!");</a:t>
            </a:r>
          </a:p>
          <a:p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alertbuild.setMessage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</a:t>
            </a:r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dialogue </a:t>
            </a:r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example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!");</a:t>
            </a:r>
          </a:p>
          <a:p>
            <a:r>
              <a:rPr lang="fr-FR" sz="2000" b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alertbuild.show</a:t>
            </a:r>
            <a:r>
              <a:rPr lang="fr-FR" sz="2000" b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5345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0" y="1000108"/>
            <a:ext cx="9144000" cy="5643602"/>
            <a:chOff x="285720" y="1000108"/>
            <a:chExt cx="8643998" cy="5500726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000108"/>
              <a:ext cx="8643998" cy="550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5720" y="1000108"/>
              <a:ext cx="8643998" cy="4143404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71770" y="785794"/>
            <a:ext cx="60722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0" y="1000108"/>
            <a:ext cx="9021806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Caractéristiques :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Basé sur </a:t>
            </a:r>
            <a:r>
              <a:rPr lang="fr-FR" sz="2000" b="1" dirty="0" smtClean="0"/>
              <a:t>Linux 2.6 (version 3.4 pour Lollipop5.1) (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Linux </a:t>
            </a:r>
            <a:r>
              <a:rPr lang="fr-FR" sz="2000" b="1" dirty="0" smtClean="0"/>
              <a:t>5.0 pour Pie</a:t>
            </a:r>
            <a:r>
              <a:rPr lang="fr-FR" sz="2000" dirty="0" smtClean="0"/>
              <a:t>)</a:t>
            </a:r>
            <a:endParaRPr lang="fr-FR" sz="2000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Offre les services fondamentaux: la sécurité, la gestion de la mémoire , des processus, du réseau , des capteurs (appareil photo, GPS, accéléromètre …) et la gestion des drivers, Système </a:t>
            </a:r>
            <a:r>
              <a:rPr lang="fr-FR" sz="2000" dirty="0"/>
              <a:t>de fichier support : </a:t>
            </a:r>
            <a:r>
              <a:rPr lang="fr-FR" sz="2000" dirty="0" smtClean="0"/>
              <a:t>FAT32, Support </a:t>
            </a:r>
            <a:r>
              <a:rPr lang="fr-FR" sz="2000" dirty="0"/>
              <a:t>de TCP/IP,UDP</a:t>
            </a:r>
            <a:r>
              <a:rPr lang="fr-FR" sz="2000" dirty="0" smtClean="0"/>
              <a:t>...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Offre une </a:t>
            </a:r>
            <a:r>
              <a:rPr lang="fr-FR" sz="2000" b="1" dirty="0" smtClean="0"/>
              <a:t>couche d’abstraction</a:t>
            </a:r>
            <a:r>
              <a:rPr lang="fr-FR" sz="2000" dirty="0" smtClean="0"/>
              <a:t> entre le matériel et le reste de la pile logicielle.</a:t>
            </a:r>
            <a:endParaRPr lang="fr-FR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fr-FR" sz="1050" dirty="0"/>
          </a:p>
          <a:p>
            <a:pPr algn="just"/>
            <a:r>
              <a:rPr lang="fr-FR" b="1" dirty="0" smtClean="0"/>
              <a:t>Adaptation à la plateforme mobile : </a:t>
            </a:r>
            <a:endParaRPr lang="fr-FR" b="1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 err="1" smtClean="0"/>
              <a:t>Ashmem</a:t>
            </a:r>
            <a:r>
              <a:rPr lang="fr-FR" b="1" u="sng" dirty="0" smtClean="0"/>
              <a:t>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/>
              <a:t>partage de mémoire entre processus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/>
              <a:t>Binder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: driver IPC pour la communication inter </a:t>
            </a:r>
            <a:r>
              <a:rPr lang="fr-FR" dirty="0" smtClean="0"/>
              <a:t>processus</a:t>
            </a:r>
            <a:endParaRPr lang="fr-FR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/>
              <a:t>Power </a:t>
            </a:r>
            <a:r>
              <a:rPr lang="fr-FR" dirty="0" smtClean="0"/>
              <a:t>Management, </a:t>
            </a:r>
            <a:r>
              <a:rPr lang="fr-FR" dirty="0" err="1" smtClean="0"/>
              <a:t>Kernel</a:t>
            </a:r>
            <a:r>
              <a:rPr lang="fr-FR" dirty="0" smtClean="0"/>
              <a:t> Debugger, </a:t>
            </a:r>
            <a:r>
              <a:rPr lang="fr-FR" dirty="0" err="1" smtClean="0"/>
              <a:t>Logger</a:t>
            </a:r>
            <a:endParaRPr lang="fr-F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835821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Architecture(1)- Linux Kernel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(noyau) </a:t>
            </a:r>
            <a:endParaRPr lang="en-GB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0" y="1000108"/>
              <a:ext cx="9144000" cy="2357454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857760"/>
              <a:ext cx="9144000" cy="178595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357562"/>
              <a:ext cx="5572132" cy="1500198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000" dirty="0" smtClean="0"/>
              <a:t>Incluant les </a:t>
            </a:r>
            <a:r>
              <a:rPr lang="fr-FR" sz="2000" b="1" dirty="0" smtClean="0"/>
              <a:t>librairies fondamentales </a:t>
            </a:r>
            <a:r>
              <a:rPr lang="fr-FR" sz="2000" dirty="0" smtClean="0"/>
              <a:t>et la machine virtuelle </a:t>
            </a:r>
            <a:r>
              <a:rPr lang="fr-FR" sz="2000" b="1" dirty="0" smtClean="0"/>
              <a:t>ART</a:t>
            </a:r>
            <a:r>
              <a:rPr lang="fr-FR" sz="2000" dirty="0" smtClean="0"/>
              <a:t> (</a:t>
            </a:r>
            <a:r>
              <a:rPr lang="fr-FR" sz="2000" b="1" dirty="0" smtClean="0"/>
              <a:t>Android </a:t>
            </a:r>
            <a:r>
              <a:rPr lang="fr-FR" sz="2000" b="1" dirty="0" err="1" smtClean="0"/>
              <a:t>RunTime</a:t>
            </a:r>
            <a:r>
              <a:rPr lang="fr-FR" sz="2000" dirty="0" smtClean="0"/>
              <a:t>) qui remplace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Dalvik</a:t>
            </a:r>
            <a:r>
              <a:rPr lang="fr-FR" sz="2000" b="1" dirty="0" smtClean="0"/>
              <a:t> </a:t>
            </a:r>
            <a:r>
              <a:rPr lang="fr-FR" sz="2000" dirty="0" smtClean="0"/>
              <a:t>officiellement depuis la version </a:t>
            </a:r>
            <a:r>
              <a:rPr lang="fr-FR" sz="2000" dirty="0" err="1" smtClean="0"/>
              <a:t>Lollipop</a:t>
            </a:r>
            <a:r>
              <a:rPr lang="fr-FR" sz="20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20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000" dirty="0" smtClean="0"/>
              <a:t>Permet l’exécution des application et représente la base du framework applicatif .</a:t>
            </a:r>
            <a:endParaRPr lang="fr-FR" sz="20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742955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Architecture(2)-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Runtime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0" y="1000108"/>
              <a:ext cx="9144000" cy="2357454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5214950"/>
              <a:ext cx="9144000" cy="142876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2132" y="3357562"/>
              <a:ext cx="3571868" cy="1500198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143208" y="1071546"/>
            <a:ext cx="60007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fr-F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-32" y="100010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/>
              <a:t>ensemble  de  </a:t>
            </a:r>
            <a:r>
              <a:rPr lang="fr-FR" sz="2000" b="1" dirty="0" smtClean="0"/>
              <a:t>librairies (Bibliothèques) </a:t>
            </a:r>
            <a:r>
              <a:rPr lang="fr-FR" sz="2000" dirty="0"/>
              <a:t>C/C</a:t>
            </a:r>
            <a:r>
              <a:rPr lang="fr-FR" sz="2000" dirty="0" smtClean="0"/>
              <a:t>++ utilisées  par différents </a:t>
            </a:r>
            <a:r>
              <a:rPr lang="fr-FR" sz="2000" b="1" dirty="0" smtClean="0"/>
              <a:t>composants  du  système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/>
              <a:t>L’accès à ces libraires </a:t>
            </a:r>
            <a:r>
              <a:rPr lang="fr-FR" sz="2000" dirty="0"/>
              <a:t>aux développeurs à travers des </a:t>
            </a:r>
            <a:r>
              <a:rPr lang="fr-FR" sz="2000" b="1" dirty="0"/>
              <a:t>interfaces </a:t>
            </a:r>
            <a:r>
              <a:rPr lang="fr-FR" sz="2000" b="1" dirty="0" smtClean="0"/>
              <a:t>Java </a:t>
            </a:r>
            <a:r>
              <a:rPr lang="fr-FR" sz="2000" dirty="0" smtClean="0"/>
              <a:t>du </a:t>
            </a:r>
            <a:r>
              <a:rPr lang="fr-FR" sz="2000" b="1" dirty="0" err="1" smtClean="0"/>
              <a:t>framework</a:t>
            </a:r>
            <a:r>
              <a:rPr lang="fr-FR" sz="2000" b="1" dirty="0" smtClean="0"/>
              <a:t> d’application d’Android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dirty="0" smtClean="0"/>
          </a:p>
          <a:p>
            <a:pPr marL="714375" indent="-357188" algn="just">
              <a:buFont typeface="Arial" pitchFamily="34" charset="0"/>
              <a:buChar char="•"/>
            </a:pPr>
            <a:r>
              <a:rPr lang="fr-FR" dirty="0" smtClean="0"/>
              <a:t>Surface </a:t>
            </a:r>
            <a:r>
              <a:rPr lang="fr-FR" dirty="0"/>
              <a:t>Manager , </a:t>
            </a:r>
            <a:r>
              <a:rPr lang="fr-FR" dirty="0" err="1"/>
              <a:t>Graphics</a:t>
            </a:r>
            <a:r>
              <a:rPr lang="fr-FR" dirty="0"/>
              <a:t> </a:t>
            </a:r>
            <a:r>
              <a:rPr lang="fr-FR" dirty="0" err="1"/>
              <a:t>libraries</a:t>
            </a:r>
            <a:r>
              <a:rPr lang="fr-FR" dirty="0"/>
              <a:t> (SGL &amp; OpenGL): affichage 2D et 3D , Codecs Media . </a:t>
            </a:r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000" b="1" dirty="0" err="1" smtClean="0"/>
              <a:t>SQLite</a:t>
            </a:r>
            <a:r>
              <a:rPr lang="fr-FR" sz="2000" dirty="0" smtClean="0"/>
              <a:t> pour le support natif des </a:t>
            </a:r>
            <a:r>
              <a:rPr lang="fr-FR" sz="2000" b="1" dirty="0" smtClean="0"/>
              <a:t>bases de données </a:t>
            </a:r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000" dirty="0" smtClean="0"/>
              <a:t>SSL &amp; </a:t>
            </a:r>
            <a:r>
              <a:rPr lang="fr-FR" sz="2000" dirty="0" err="1" smtClean="0"/>
              <a:t>WebKit</a:t>
            </a:r>
            <a:r>
              <a:rPr lang="fr-FR" sz="2000" dirty="0" smtClean="0"/>
              <a:t> pour la navigation sur internet avec le support SSL</a:t>
            </a:r>
            <a:endParaRPr lang="fr-FR" sz="20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725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Architecture(3)-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Librairies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bibliothèques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08520" y="908720"/>
            <a:ext cx="9144000" cy="5643602"/>
            <a:chOff x="0" y="1214398"/>
            <a:chExt cx="9144000" cy="564360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439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1214398"/>
              <a:ext cx="9144000" cy="1000156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3571851"/>
              <a:ext cx="9144000" cy="3286149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337120" y="3429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Cette couche qui  fait  le  </a:t>
            </a:r>
            <a:r>
              <a:rPr lang="fr-FR" sz="2000" b="1" dirty="0" smtClean="0"/>
              <a:t>lien entre le système et l’application </a:t>
            </a:r>
            <a:r>
              <a:rPr lang="fr-FR" sz="2000" dirty="0" smtClean="0"/>
              <a:t>,  grâce  à  un  ensemble  </a:t>
            </a:r>
            <a:r>
              <a:rPr lang="fr-FR" sz="2000" b="1" dirty="0" smtClean="0"/>
              <a:t>d’API  Java</a:t>
            </a:r>
            <a:r>
              <a:rPr lang="fr-FR" sz="2000" dirty="0" smtClean="0"/>
              <a:t>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894" y="421709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Fournit les classes qui seront utilisées pour:</a:t>
            </a:r>
          </a:p>
          <a:p>
            <a:pPr algn="just">
              <a:buFont typeface="Arial" pitchFamily="34" charset="0"/>
              <a:buChar char="•"/>
            </a:pPr>
            <a:endParaRPr lang="fr-FR" sz="2000" dirty="0" smtClean="0"/>
          </a:p>
          <a:p>
            <a:pPr marL="542925" indent="-185738" algn="just">
              <a:buFont typeface="Arial" pitchFamily="34" charset="0"/>
              <a:buChar char="•"/>
            </a:pPr>
            <a:r>
              <a:rPr lang="fr-FR" sz="2000" dirty="0" smtClean="0"/>
              <a:t> la création d’applications Android. </a:t>
            </a:r>
          </a:p>
          <a:p>
            <a:pPr marL="542925" indent="-185738" algn="just">
              <a:buFont typeface="Arial" pitchFamily="34" charset="0"/>
              <a:buChar char="•"/>
            </a:pPr>
            <a:r>
              <a:rPr lang="fr-FR" sz="2000" dirty="0" smtClean="0"/>
              <a:t>la </a:t>
            </a:r>
            <a:r>
              <a:rPr lang="fr-FR" sz="2000" dirty="0"/>
              <a:t>gestion de </a:t>
            </a:r>
            <a:r>
              <a:rPr lang="fr-FR" sz="2000" b="1" dirty="0"/>
              <a:t>l’interface utilisateur </a:t>
            </a:r>
            <a:r>
              <a:rPr lang="fr-FR" sz="2000" dirty="0"/>
              <a:t>et </a:t>
            </a:r>
            <a:r>
              <a:rPr lang="fr-FR" sz="2000" b="1" dirty="0"/>
              <a:t>des ressources de l’application</a:t>
            </a:r>
            <a:r>
              <a:rPr lang="fr-FR" sz="2000" dirty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fr-FR" sz="1600" dirty="0"/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  Représente une abstraction pour les accès matériels </a:t>
            </a:r>
            <a:endParaRPr lang="fr-FR" sz="20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725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Architecture(4)- Application Framework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0" y="2000240"/>
              <a:ext cx="9144000" cy="1357322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5214950"/>
              <a:ext cx="9144000" cy="1428760"/>
            </a:xfrm>
            <a:prstGeom prst="rect">
              <a:avLst/>
            </a:prstGeom>
            <a:solidFill>
              <a:schemeClr val="bg1">
                <a:lumMod val="65000"/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3357562"/>
              <a:ext cx="9144000" cy="1857412"/>
            </a:xfrm>
            <a:prstGeom prst="rect">
              <a:avLst/>
            </a:prstGeom>
            <a:solidFill>
              <a:srgbClr val="EAEAEA">
                <a:alpha val="92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126600" y="4332163"/>
            <a:ext cx="717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smtClean="0"/>
              <a:t> Android  est  fourni  avec  un  ensemble  d'applications  de  base</a:t>
            </a:r>
            <a:endParaRPr lang="fr-FR" sz="20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14348" y="279383"/>
            <a:ext cx="664373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Architecture(5)- Applications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07167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/>
              <a:t> La couche application englobe les </a:t>
            </a:r>
            <a:r>
              <a:rPr lang="fr-FR" sz="2000" dirty="0" err="1" smtClean="0"/>
              <a:t>apps</a:t>
            </a:r>
            <a:r>
              <a:rPr lang="fr-FR" sz="2000" dirty="0" smtClean="0"/>
              <a:t> qui s’ </a:t>
            </a:r>
            <a:r>
              <a:rPr lang="fr-FR" sz="2000" b="1" dirty="0" smtClean="0"/>
              <a:t>exécutent sur un </a:t>
            </a:r>
            <a:r>
              <a:rPr lang="fr-FR" sz="2000" b="1" dirty="0" err="1" smtClean="0"/>
              <a:t>runtime</a:t>
            </a:r>
            <a:r>
              <a:rPr lang="fr-FR" sz="2000" b="1" dirty="0" smtClean="0"/>
              <a:t> Android </a:t>
            </a:r>
            <a:r>
              <a:rPr lang="fr-FR" sz="2000" dirty="0" smtClean="0"/>
              <a:t>en utilisant </a:t>
            </a:r>
            <a:r>
              <a:rPr lang="fr-FR" sz="2000" b="1" dirty="0" smtClean="0"/>
              <a:t>les classes et services fournis par la couche «Applications Framework ». </a:t>
            </a:r>
            <a:endParaRPr lang="fr-FR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3286124"/>
            <a:ext cx="7429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2000" dirty="0"/>
              <a:t>d</a:t>
            </a:r>
            <a:r>
              <a:rPr lang="fr-FR" sz="2000" dirty="0" smtClean="0"/>
              <a:t>es applications développées (un client mail, un programme pour les SMS, calendrier, cartes, navigateur, contacts, et ’autres).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992637"/>
            <a:ext cx="1500198" cy="219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126887"/>
            <a:ext cx="2373195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d’application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51" y="1108476"/>
            <a:ext cx="91440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+mj-lt"/>
              </a:rPr>
              <a:t>Le </a:t>
            </a:r>
            <a:r>
              <a:rPr lang="fr-FR" sz="2400" dirty="0" smtClean="0">
                <a:latin typeface="+mj-lt"/>
              </a:rPr>
              <a:t>développement </a:t>
            </a:r>
            <a:r>
              <a:rPr lang="fr-FR" sz="2400" dirty="0">
                <a:latin typeface="+mj-lt"/>
              </a:rPr>
              <a:t>pour </a:t>
            </a:r>
            <a:r>
              <a:rPr lang="fr-FR" sz="2400" b="1" dirty="0" smtClean="0">
                <a:latin typeface="+mj-lt"/>
              </a:rPr>
              <a:t>Android</a:t>
            </a:r>
            <a:r>
              <a:rPr lang="fr-FR" sz="2400" dirty="0" smtClean="0">
                <a:latin typeface="+mj-lt"/>
              </a:rPr>
              <a:t> est basé sur: 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marL="174625" algn="just"/>
            <a:r>
              <a:rPr lang="fr-FR" sz="2400" dirty="0" smtClean="0">
                <a:latin typeface="+mj-lt"/>
              </a:rPr>
              <a:t>-</a:t>
            </a:r>
            <a:r>
              <a:rPr lang="fr-FR" sz="2200" dirty="0" smtClean="0">
                <a:latin typeface="+mj-lt"/>
              </a:rPr>
              <a:t> Un système d’exploitation </a:t>
            </a:r>
            <a:r>
              <a:rPr lang="fr-FR" sz="2200" b="1" dirty="0" smtClean="0">
                <a:latin typeface="+mj-lt"/>
              </a:rPr>
              <a:t>open source </a:t>
            </a:r>
            <a:r>
              <a:rPr lang="fr-FR" sz="2200" dirty="0" smtClean="0">
                <a:latin typeface="+mj-lt"/>
              </a:rPr>
              <a:t>pour terminaux mobiles </a:t>
            </a:r>
          </a:p>
          <a:p>
            <a:pPr marL="174625" algn="just"/>
            <a:endParaRPr lang="fr-FR" sz="2200" dirty="0" smtClean="0">
              <a:latin typeface="+mj-lt"/>
            </a:endParaRPr>
          </a:p>
          <a:p>
            <a:pPr marL="517525" indent="-342900" algn="just">
              <a:buFontTx/>
              <a:buChar char="-"/>
            </a:pPr>
            <a:r>
              <a:rPr lang="fr-FR" sz="2200" dirty="0" smtClean="0">
                <a:latin typeface="+mj-lt"/>
              </a:rPr>
              <a:t>Une plateforme de développement </a:t>
            </a:r>
            <a:r>
              <a:rPr lang="fr-FR" sz="2200" b="1" dirty="0" smtClean="0">
                <a:latin typeface="+mj-lt"/>
              </a:rPr>
              <a:t>open source </a:t>
            </a:r>
            <a:r>
              <a:rPr lang="fr-FR" sz="2200" dirty="0" smtClean="0">
                <a:latin typeface="+mj-lt"/>
              </a:rPr>
              <a:t>pour créer des applications mobiles </a:t>
            </a:r>
            <a:r>
              <a:rPr lang="fr-FR" sz="2200" b="1" dirty="0" smtClean="0">
                <a:latin typeface="+mj-lt"/>
              </a:rPr>
              <a:t>(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environnement de développement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«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development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environment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 »</a:t>
            </a:r>
            <a:r>
              <a:rPr lang="fr-FR" sz="2000" b="1" dirty="0" smtClean="0">
                <a:latin typeface="+mj-lt"/>
              </a:rPr>
              <a:t>)</a:t>
            </a:r>
            <a:endParaRPr lang="fr-FR" sz="2200" b="1" dirty="0" smtClean="0">
              <a:latin typeface="+mj-lt"/>
            </a:endParaRPr>
          </a:p>
          <a:p>
            <a:pPr marL="517525" indent="-342900" algn="just">
              <a:buFontTx/>
              <a:buChar char="-"/>
            </a:pPr>
            <a:endParaRPr lang="fr-FR" sz="2200" b="1" dirty="0" smtClean="0">
              <a:latin typeface="+mj-lt"/>
            </a:endParaRPr>
          </a:p>
          <a:p>
            <a:pPr marL="174625" algn="just"/>
            <a:r>
              <a:rPr lang="fr-FR" sz="2200" dirty="0" smtClean="0">
                <a:latin typeface="+mj-lt"/>
              </a:rPr>
              <a:t>            </a:t>
            </a:r>
            <a:r>
              <a:rPr lang="fr-FR" sz="2200" b="1" dirty="0" smtClean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b="1" dirty="0" err="1">
                <a:solidFill>
                  <a:srgbClr val="00B050"/>
                </a:solidFill>
              </a:rPr>
              <a:t>development</a:t>
            </a:r>
            <a:r>
              <a:rPr lang="fr-FR" sz="2200" b="1" dirty="0">
                <a:solidFill>
                  <a:srgbClr val="00B050"/>
                </a:solidFill>
              </a:rPr>
              <a:t> </a:t>
            </a:r>
            <a:r>
              <a:rPr lang="fr-FR" sz="2200" b="1" dirty="0" err="1">
                <a:solidFill>
                  <a:srgbClr val="00B050"/>
                </a:solidFill>
              </a:rPr>
              <a:t>language</a:t>
            </a:r>
            <a:r>
              <a:rPr lang="fr-FR" sz="2200" b="1" dirty="0">
                <a:solidFill>
                  <a:srgbClr val="00B050"/>
                </a:solidFill>
              </a:rPr>
              <a:t> and </a:t>
            </a:r>
            <a:r>
              <a:rPr lang="fr-FR" sz="2200" b="1" dirty="0" err="1" smtClean="0">
                <a:solidFill>
                  <a:srgbClr val="00B050"/>
                </a:solidFill>
              </a:rPr>
              <a:t>tools</a:t>
            </a:r>
            <a:r>
              <a:rPr lang="fr-FR" sz="2200" b="1" dirty="0" smtClean="0">
                <a:solidFill>
                  <a:srgbClr val="00B050"/>
                </a:solidFill>
              </a:rPr>
              <a:t> + </a:t>
            </a:r>
            <a:r>
              <a:rPr lang="fr-FR" sz="2200" b="1" dirty="0">
                <a:solidFill>
                  <a:srgbClr val="00B050"/>
                </a:solidFill>
              </a:rPr>
              <a:t> IDE</a:t>
            </a:r>
            <a:endParaRPr lang="fr-FR" sz="2200" b="1" dirty="0">
              <a:solidFill>
                <a:srgbClr val="00B050"/>
              </a:solidFill>
              <a:latin typeface="+mj-lt"/>
            </a:endParaRPr>
          </a:p>
          <a:p>
            <a:pPr marL="174625" algn="just"/>
            <a:endParaRPr lang="fr-FR" sz="1000" dirty="0" smtClean="0">
              <a:latin typeface="+mj-lt"/>
            </a:endParaRPr>
          </a:p>
          <a:p>
            <a:pPr marL="174625" algn="just"/>
            <a:endParaRPr lang="fr-FR" sz="1100" dirty="0" smtClean="0">
              <a:latin typeface="+mj-lt"/>
            </a:endParaRPr>
          </a:p>
          <a:p>
            <a:pPr marL="517525" indent="-342900" algn="just">
              <a:buFontTx/>
              <a:buChar char="-"/>
            </a:pPr>
            <a:r>
              <a:rPr lang="fr-FR" sz="2200" dirty="0" smtClean="0">
                <a:latin typeface="+mj-lt"/>
              </a:rPr>
              <a:t>Terminaux (appareils) mobiles, qui exécutent le système d’exploitation </a:t>
            </a:r>
            <a:r>
              <a:rPr lang="fr-FR" sz="2200" b="1" dirty="0" smtClean="0">
                <a:latin typeface="+mj-lt"/>
              </a:rPr>
              <a:t>Android</a:t>
            </a:r>
            <a:r>
              <a:rPr lang="fr-FR" sz="2200" dirty="0" smtClean="0">
                <a:latin typeface="+mj-lt"/>
              </a:rPr>
              <a:t> et les applications mobiles conçues pour ce système </a:t>
            </a:r>
            <a:r>
              <a:rPr lang="fr-FR" sz="2200" b="1" dirty="0"/>
              <a:t>(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environnement de 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 et déploiement 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« 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test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and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deployment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environment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»</a:t>
            </a:r>
            <a:r>
              <a:rPr lang="fr-FR" sz="2200" b="1" dirty="0" smtClean="0"/>
              <a:t>)</a:t>
            </a:r>
          </a:p>
          <a:p>
            <a:pPr marL="517525" indent="-342900" algn="just">
              <a:buFontTx/>
              <a:buChar char="-"/>
            </a:pPr>
            <a:endParaRPr lang="fr-FR" sz="1100" b="1" dirty="0" smtClean="0"/>
          </a:p>
          <a:p>
            <a:pPr marL="1171575" algn="just"/>
            <a:r>
              <a:rPr lang="fr-FR" sz="2200" b="1" dirty="0" smtClean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b="1" dirty="0" err="1" smtClean="0">
                <a:solidFill>
                  <a:srgbClr val="00B050"/>
                </a:solidFill>
                <a:latin typeface="+mj-lt"/>
              </a:rPr>
              <a:t>Physical</a:t>
            </a:r>
            <a:r>
              <a:rPr lang="fr-FR" sz="2200" b="1" dirty="0" smtClean="0">
                <a:solidFill>
                  <a:srgbClr val="00B050"/>
                </a:solidFill>
                <a:latin typeface="+mj-lt"/>
              </a:rPr>
              <a:t> or </a:t>
            </a:r>
            <a:r>
              <a:rPr lang="fr-FR" sz="2200" b="1" dirty="0" err="1" smtClean="0">
                <a:solidFill>
                  <a:srgbClr val="00B050"/>
                </a:solidFill>
                <a:latin typeface="+mj-lt"/>
              </a:rPr>
              <a:t>virtual</a:t>
            </a:r>
            <a:endParaRPr lang="fr-FR" sz="2200" b="1" dirty="0">
              <a:solidFill>
                <a:srgbClr val="00B050"/>
              </a:solidFill>
              <a:latin typeface="+mj-lt"/>
            </a:endParaRPr>
          </a:p>
          <a:p>
            <a:pPr marL="174625" algn="just"/>
            <a:endParaRPr lang="fr-FR" sz="2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3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Développement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6876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Langages De Développement: </a:t>
            </a:r>
          </a:p>
          <a:p>
            <a:pPr algn="just"/>
            <a:endParaRPr lang="fr-FR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357188" algn="just"/>
            <a:r>
              <a:rPr lang="fr-FR" sz="2400" dirty="0" smtClean="0">
                <a:latin typeface="+mj-lt"/>
                <a:cs typeface="Times New Roman" pitchFamily="18" charset="0"/>
              </a:rPr>
              <a:t>• 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Langage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Java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, </a:t>
            </a:r>
            <a:r>
              <a:rPr lang="fr-FR" sz="22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Kotlin</a:t>
            </a:r>
            <a:r>
              <a:rPr lang="fr-FR" sz="2200" dirty="0"/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avec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Android SDK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(Software </a:t>
            </a:r>
            <a:r>
              <a:rPr lang="fr-FR" sz="2200" dirty="0" err="1" smtClean="0">
                <a:latin typeface="+mj-lt"/>
                <a:cs typeface="Times New Roman" pitchFamily="18" charset="0"/>
              </a:rPr>
              <a:t>Dev</a:t>
            </a:r>
            <a:r>
              <a:rPr lang="fr-FR" sz="2200" dirty="0" smtClean="0">
                <a:latin typeface="+mj-lt"/>
                <a:cs typeface="Times New Roman" pitchFamily="18" charset="0"/>
              </a:rPr>
              <a:t>. Kit) </a:t>
            </a:r>
          </a:p>
          <a:p>
            <a:pPr algn="just"/>
            <a:r>
              <a:rPr lang="fr-FR" sz="2200" dirty="0" smtClean="0">
                <a:latin typeface="+mj-lt"/>
                <a:cs typeface="Times New Roman" pitchFamily="18" charset="0"/>
              </a:rPr>
              <a:t>    •  Langage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C++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avec 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Android NDK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(Native </a:t>
            </a:r>
            <a:r>
              <a:rPr lang="fr-FR" sz="2200" dirty="0" err="1" smtClean="0">
                <a:latin typeface="+mj-lt"/>
                <a:cs typeface="Times New Roman" pitchFamily="18" charset="0"/>
              </a:rPr>
              <a:t>Dev</a:t>
            </a:r>
            <a:r>
              <a:rPr lang="fr-FR" sz="2200" dirty="0" smtClean="0">
                <a:latin typeface="+mj-lt"/>
                <a:cs typeface="Times New Roman" pitchFamily="18" charset="0"/>
              </a:rPr>
              <a:t>. Kit) </a:t>
            </a:r>
          </a:p>
          <a:p>
            <a:pPr marL="628650" indent="-271463" algn="just">
              <a:buFont typeface="Arial" panose="020B0604020202020204" pitchFamily="34" charset="0"/>
              <a:buChar char="•"/>
            </a:pPr>
            <a:r>
              <a:rPr lang="fr-FR" sz="2200" dirty="0">
                <a:cs typeface="Times New Roman" pitchFamily="18" charset="0"/>
              </a:rPr>
              <a:t> Langage </a:t>
            </a:r>
            <a:r>
              <a:rPr lang="fr-FR" sz="2200" b="1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Dart</a:t>
            </a:r>
            <a:r>
              <a:rPr lang="fr-F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200" dirty="0">
                <a:cs typeface="Times New Roman" pitchFamily="18" charset="0"/>
              </a:rPr>
              <a:t>avec </a:t>
            </a:r>
            <a:r>
              <a:rPr lang="fr-FR" sz="2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Flutter SDK</a:t>
            </a:r>
          </a:p>
          <a:p>
            <a:pPr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>
                <a:latin typeface="+mj-lt"/>
                <a:cs typeface="Times New Roman" pitchFamily="18" charset="0"/>
              </a:rPr>
              <a:t> 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Utilisation d'un IDE (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ntegrated 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evelopment 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nvironment</a:t>
            </a: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                  est recommandée </a:t>
            </a:r>
          </a:p>
          <a:p>
            <a:pPr algn="just"/>
            <a:endParaRPr lang="fr-F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179388"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Android Studio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IntelliJ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-IDEA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adapté pour Android) </a:t>
            </a:r>
          </a:p>
          <a:p>
            <a:pPr marL="179388" algn="just"/>
            <a:r>
              <a:rPr lang="fr-FR" sz="22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Eclipse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/ </a:t>
            </a:r>
            <a:r>
              <a:rPr lang="fr-FR" sz="2200" b="1" dirty="0" err="1" smtClean="0">
                <a:cs typeface="Times New Roman" pitchFamily="18" charset="0"/>
              </a:rPr>
              <a:t>NetBeans</a:t>
            </a:r>
            <a:r>
              <a:rPr lang="fr-FR" sz="2200" b="1" dirty="0" smtClean="0"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(avec le plugin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ADT</a:t>
            </a:r>
            <a:r>
              <a:rPr lang="fr-FR" sz="2200" dirty="0" smtClean="0">
                <a:latin typeface="+mj-lt"/>
                <a:cs typeface="Times New Roman" pitchFamily="18" charset="0"/>
              </a:rPr>
              <a:t>) </a:t>
            </a:r>
          </a:p>
          <a:p>
            <a:pPr marL="179388" algn="just"/>
            <a:r>
              <a:rPr lang="fr-FR" sz="22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200" dirty="0" smtClean="0"/>
              <a:t>editor </a:t>
            </a:r>
            <a:r>
              <a:rPr lang="fr-FR" sz="2200" dirty="0"/>
              <a:t>plugin </a:t>
            </a:r>
            <a:r>
              <a:rPr lang="fr-FR" sz="2200" dirty="0" smtClean="0"/>
              <a:t>for </a:t>
            </a:r>
            <a:r>
              <a:rPr lang="fr-FR" sz="2200" b="1" dirty="0" smtClean="0"/>
              <a:t>Flutter</a:t>
            </a:r>
            <a:r>
              <a:rPr lang="fr-FR" sz="2200" dirty="0" smtClean="0"/>
              <a:t> </a:t>
            </a:r>
            <a:r>
              <a:rPr lang="fr-FR" sz="2200" dirty="0" err="1" smtClean="0"/>
              <a:t>framework</a:t>
            </a:r>
            <a:endParaRPr lang="fr-FR" sz="2200" dirty="0" smtClean="0"/>
          </a:p>
          <a:p>
            <a:pPr marL="522288" indent="-342900" algn="just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71463" indent="-271463" algn="just"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Construction/ Reconstruction </a:t>
            </a:r>
            <a:r>
              <a:rPr lang="fr-FR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du projet</a:t>
            </a:r>
          </a:p>
        </p:txBody>
      </p:sp>
    </p:spTree>
    <p:extLst>
      <p:ext uri="{BB962C8B-B14F-4D97-AF65-F5344CB8AC3E}">
        <p14:creationId xmlns:p14="http://schemas.microsoft.com/office/powerpoint/2010/main" val="23691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Développement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9293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3286116" cy="214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7358082" y="114298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ency FB" pitchFamily="34" charset="0"/>
              </a:rPr>
              <a:t>ADT</a:t>
            </a:r>
            <a:endParaRPr lang="fr-FR" sz="2400" b="1" dirty="0">
              <a:ln w="1905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46" y="917444"/>
            <a:ext cx="5566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cs typeface="Times New Roman" pitchFamily="18" charset="0"/>
              </a:rPr>
              <a:t>IDE (</a:t>
            </a: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ntegrated </a:t>
            </a: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D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evelopment </a:t>
            </a:r>
            <a:r>
              <a:rPr lang="en-US" b="1" u="sng" dirty="0">
                <a:solidFill>
                  <a:srgbClr val="002060"/>
                </a:solidFill>
                <a:cs typeface="Times New Roman" pitchFamily="18" charset="0"/>
              </a:rPr>
              <a:t>E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nvironment</a:t>
            </a:r>
            <a:r>
              <a:rPr lang="fr-FR" b="1" dirty="0">
                <a:solidFill>
                  <a:srgbClr val="002060"/>
                </a:solidFill>
                <a:cs typeface="Times New Roman" pitchFamily="18" charset="0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7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1428736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75701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un </a:t>
            </a:r>
            <a:r>
              <a:rPr lang="fr-FR" sz="2200" b="1" dirty="0" smtClean="0"/>
              <a:t>kit de </a:t>
            </a:r>
            <a:r>
              <a:rPr lang="fr-FR" sz="2200" b="1" dirty="0"/>
              <a:t>développement</a:t>
            </a:r>
            <a:r>
              <a:rPr lang="fr-FR" sz="2200" dirty="0"/>
              <a:t> </a:t>
            </a:r>
            <a:r>
              <a:rPr lang="fr-FR" sz="2200" b="1" dirty="0" smtClean="0"/>
              <a:t>sous forme d’un </a:t>
            </a:r>
            <a:r>
              <a:rPr lang="fr-FR" sz="2200" b="1" dirty="0"/>
              <a:t>ensemble d'outils </a:t>
            </a:r>
            <a:r>
              <a:rPr lang="fr-FR" sz="2200" dirty="0"/>
              <a:t>proposé </a:t>
            </a:r>
            <a:r>
              <a:rPr lang="fr-FR" sz="2200" dirty="0" smtClean="0"/>
              <a:t>par </a:t>
            </a:r>
            <a:r>
              <a:rPr lang="fr-FR" sz="2200" b="1" dirty="0" smtClean="0"/>
              <a:t>Google</a:t>
            </a:r>
            <a:r>
              <a:rPr lang="fr-FR" sz="2200" dirty="0" smtClean="0"/>
              <a:t> afin de développer des applications pour Android.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949644"/>
            <a:ext cx="8064896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 </a:t>
            </a:r>
            <a:r>
              <a:rPr 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kit de développement </a:t>
            </a: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 </a:t>
            </a:r>
            <a:r>
              <a:rPr lang="fr-FR" sz="1800" b="1" dirty="0">
                <a:solidFill>
                  <a:srgbClr val="C00000"/>
                </a:solidFill>
                <a:cs typeface="+mn-cs"/>
              </a:rPr>
              <a:t>(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Software Development Toolkit </a:t>
            </a:r>
            <a:r>
              <a:rPr lang="en-US" sz="1800" b="1" dirty="0" err="1">
                <a:solidFill>
                  <a:srgbClr val="C00000"/>
                </a:solidFill>
                <a:cs typeface="+mn-cs"/>
              </a:rPr>
              <a:t>ou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SDK /  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Native Development Kit </a:t>
            </a:r>
            <a:r>
              <a:rPr lang="en-US" sz="1800" b="1" dirty="0" err="1" smtClean="0">
                <a:solidFill>
                  <a:srgbClr val="C00000"/>
                </a:solidFill>
                <a:cs typeface="+mn-cs"/>
              </a:rPr>
              <a:t>ou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 NDK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)</a:t>
            </a:r>
            <a:endParaRPr lang="fr-FR" sz="18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419" y="2628553"/>
            <a:ext cx="84632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Des API (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interfaces de programmation): </a:t>
            </a:r>
            <a:r>
              <a:rPr lang="fr-FR" sz="2200" dirty="0" smtClean="0">
                <a:latin typeface="Arial Narrow" panose="020B0606020202030204" pitchFamily="34" charset="0"/>
              </a:rPr>
              <a:t>différentes  versions «</a:t>
            </a:r>
            <a:r>
              <a:rPr lang="fr-FR" sz="2200" b="1" dirty="0" smtClean="0">
                <a:latin typeface="Arial Narrow" panose="020B0606020202030204" pitchFamily="34" charset="0"/>
              </a:rPr>
              <a:t> </a:t>
            </a:r>
            <a:r>
              <a:rPr lang="fr-FR" sz="2200" b="1" dirty="0" err="1" smtClean="0">
                <a:latin typeface="Arial Narrow" panose="020B0606020202030204" pitchFamily="34" charset="0"/>
              </a:rPr>
              <a:t>levels</a:t>
            </a:r>
            <a:r>
              <a:rPr lang="fr-FR" sz="2200" dirty="0" smtClean="0">
                <a:latin typeface="Arial Narrow" panose="020B0606020202030204" pitchFamily="34" charset="0"/>
              </a:rPr>
              <a:t> »  de  </a:t>
            </a:r>
            <a:r>
              <a:rPr lang="fr-FR" sz="2200" b="1" dirty="0" smtClean="0">
                <a:latin typeface="Arial Narrow" panose="020B0606020202030204" pitchFamily="34" charset="0"/>
              </a:rPr>
              <a:t>Google API (liées aux versions </a:t>
            </a:r>
            <a:r>
              <a:rPr lang="fr-FR" sz="2200" b="1" dirty="0" err="1" smtClean="0">
                <a:latin typeface="Arial Narrow" panose="020B0606020202030204" pitchFamily="34" charset="0"/>
              </a:rPr>
              <a:t>d’android</a:t>
            </a:r>
            <a:r>
              <a:rPr lang="fr-FR" sz="2200" b="1" dirty="0" smtClean="0">
                <a:latin typeface="Arial Narrow" panose="020B0606020202030204" pitchFamily="34" charset="0"/>
              </a:rPr>
              <a:t>) </a:t>
            </a:r>
            <a:r>
              <a:rPr lang="fr-FR" sz="2200" dirty="0" smtClean="0">
                <a:latin typeface="Arial Narrow" panose="020B0606020202030204" pitchFamily="34" charset="0"/>
              </a:rPr>
              <a:t>pour </a:t>
            </a:r>
            <a:r>
              <a:rPr lang="fr-FR" sz="2200" b="1" dirty="0" smtClean="0">
                <a:latin typeface="Arial Narrow" panose="020B0606020202030204" pitchFamily="34" charset="0"/>
              </a:rPr>
              <a:t>intégrer des fonctionnalités </a:t>
            </a:r>
            <a:r>
              <a:rPr lang="fr-FR" sz="2200" dirty="0" smtClean="0">
                <a:latin typeface="Arial Narrow" panose="020B0606020202030204" pitchFamily="34" charset="0"/>
              </a:rPr>
              <a:t>liées aux </a:t>
            </a:r>
            <a:r>
              <a:rPr lang="fr-FR" sz="2200" b="1" dirty="0" smtClean="0">
                <a:latin typeface="Arial Narrow" panose="020B0606020202030204" pitchFamily="34" charset="0"/>
              </a:rPr>
              <a:t>services Google    (Google </a:t>
            </a:r>
            <a:r>
              <a:rPr lang="fr-FR" sz="2200" b="1" dirty="0" err="1" smtClean="0">
                <a:latin typeface="Arial Narrow" panose="020B0606020202030204" pitchFamily="34" charset="0"/>
              </a:rPr>
              <a:t>Maps</a:t>
            </a:r>
            <a:r>
              <a:rPr lang="fr-FR" sz="2200" dirty="0" smtClean="0">
                <a:latin typeface="Arial Narrow" panose="020B0606020202030204" pitchFamily="34" charset="0"/>
              </a:rPr>
              <a:t>, </a:t>
            </a:r>
            <a:r>
              <a:rPr lang="fr-FR" sz="2200" b="1" dirty="0" smtClean="0">
                <a:latin typeface="Arial Narrow" panose="020B0606020202030204" pitchFamily="34" charset="0"/>
              </a:rPr>
              <a:t>géolocalisation</a:t>
            </a:r>
            <a:r>
              <a:rPr lang="fr-FR" sz="2200" dirty="0" smtClean="0">
                <a:latin typeface="Arial Narrow" panose="020B0606020202030204" pitchFamily="34" charset="0"/>
              </a:rPr>
              <a:t>…)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des exemples de code </a:t>
            </a:r>
          </a:p>
          <a:p>
            <a:pPr algn="just"/>
            <a:r>
              <a:rPr lang="fr-FR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• </a:t>
            </a:r>
            <a:r>
              <a:rPr lang="fr-FR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 la documentation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des outils:  </a:t>
            </a:r>
            <a:r>
              <a:rPr lang="fr-FR" sz="2200" dirty="0">
                <a:latin typeface="Arial Narrow" panose="020B0606020202030204" pitchFamily="34" charset="0"/>
              </a:rPr>
              <a:t>parmi lesquels un émulateur – permettant de couvrir quasiment </a:t>
            </a:r>
            <a:r>
              <a:rPr lang="fr-FR" sz="2200" dirty="0" smtClean="0">
                <a:latin typeface="Arial Narrow" panose="020B0606020202030204" pitchFamily="34" charset="0"/>
              </a:rPr>
              <a:t>toutes les </a:t>
            </a:r>
            <a:r>
              <a:rPr lang="fr-FR" sz="2200" dirty="0">
                <a:latin typeface="Arial Narrow" panose="020B0606020202030204" pitchFamily="34" charset="0"/>
              </a:rPr>
              <a:t>étapes du cycle de développement d’une application.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/>
            <a:endParaRPr lang="fr-FR" sz="2400" dirty="0" smtClean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Développement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33" y="5839199"/>
            <a:ext cx="903017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200" dirty="0"/>
              <a:t>Pour </a:t>
            </a:r>
            <a:r>
              <a:rPr lang="fr-FR" sz="2200" dirty="0" smtClean="0"/>
              <a:t>choisir</a:t>
            </a:r>
            <a:r>
              <a:rPr lang="fr-FR" sz="2200" b="1" dirty="0" smtClean="0"/>
              <a:t> les versions </a:t>
            </a:r>
            <a:r>
              <a:rPr lang="fr-FR" sz="2200" dirty="0"/>
              <a:t>et </a:t>
            </a:r>
            <a:r>
              <a:rPr lang="fr-FR" sz="2200" b="1" dirty="0"/>
              <a:t>les éléments </a:t>
            </a:r>
            <a:r>
              <a:rPr lang="fr-FR" sz="2200" dirty="0"/>
              <a:t>du </a:t>
            </a:r>
            <a:r>
              <a:rPr lang="fr-FR" sz="2200" dirty="0" smtClean="0"/>
              <a:t>SDK </a:t>
            </a:r>
            <a:r>
              <a:rPr lang="fr-FR" sz="2200" b="1" dirty="0"/>
              <a:t>à installer </a:t>
            </a:r>
            <a:r>
              <a:rPr lang="fr-FR" sz="2200" b="1" dirty="0" smtClean="0"/>
              <a:t>et mettre </a:t>
            </a:r>
            <a:r>
              <a:rPr lang="fr-FR" sz="2200" b="1" dirty="0"/>
              <a:t>à </a:t>
            </a:r>
            <a:r>
              <a:rPr lang="fr-FR" sz="2200" b="1" dirty="0" smtClean="0"/>
              <a:t>jour </a:t>
            </a:r>
            <a:r>
              <a:rPr lang="fr-FR" sz="2200" b="1" dirty="0" smtClean="0">
                <a:sym typeface="Wingdings" panose="05000000000000000000" pitchFamily="2" charset="2"/>
              </a:rPr>
              <a:t> </a:t>
            </a:r>
            <a:r>
              <a:rPr lang="fr-FR" sz="2200" dirty="0"/>
              <a:t>C’est le gestionnaire du </a:t>
            </a:r>
            <a:r>
              <a:rPr lang="fr-FR" sz="2200" dirty="0" smtClean="0"/>
              <a:t>SDK </a:t>
            </a:r>
            <a:r>
              <a:rPr lang="fr-FR" sz="2200" b="1" dirty="0" smtClean="0"/>
              <a:t>« SDK Manager »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745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342902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34721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par </a:t>
            </a:r>
            <a:r>
              <a:rPr lang="fr-FR" sz="2400" dirty="0"/>
              <a:t>rapport </a:t>
            </a:r>
            <a:r>
              <a:rPr lang="fr-FR" sz="2400" dirty="0" smtClean="0"/>
              <a:t>une </a:t>
            </a:r>
            <a:r>
              <a:rPr lang="fr-FR" sz="2400" b="1" dirty="0" smtClean="0"/>
              <a:t>application desktop </a:t>
            </a:r>
            <a:r>
              <a:rPr lang="fr-FR" sz="2400" dirty="0" smtClean="0"/>
              <a:t>développée </a:t>
            </a:r>
            <a:r>
              <a:rPr lang="fr-FR" sz="2400" dirty="0"/>
              <a:t>pour </a:t>
            </a:r>
            <a:r>
              <a:rPr lang="fr-FR" sz="2400" b="1" dirty="0"/>
              <a:t>un </a:t>
            </a:r>
            <a:r>
              <a:rPr lang="fr-FR" sz="2400" b="1" dirty="0" smtClean="0"/>
              <a:t>ordinateur, </a:t>
            </a:r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6666"/>
                </a:solidFill>
              </a:rPr>
              <a:t>application mobiles</a:t>
            </a:r>
            <a:endParaRPr lang="fr-FR" sz="2400" dirty="0">
              <a:solidFill>
                <a:srgbClr val="006666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marL="357188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200" dirty="0" smtClean="0"/>
              <a:t>est exécutée sur </a:t>
            </a:r>
            <a:r>
              <a:rPr lang="fr-FR" sz="2200" b="1" dirty="0" smtClean="0"/>
              <a:t>un appareil mobile, intelligent et connecté  </a:t>
            </a:r>
            <a:r>
              <a:rPr lang="fr-FR" sz="2200" dirty="0" smtClean="0"/>
              <a:t>(Smartphones, tablettes, smart tv…)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024" y="3292917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173038" algn="just">
              <a:buFont typeface="Arial" pitchFamily="34" charset="0"/>
              <a:buChar char="•"/>
            </a:pPr>
            <a:r>
              <a:rPr lang="fr-FR" sz="2200" dirty="0" smtClean="0"/>
              <a:t> Elle n’est pas compatible avec toutes les </a:t>
            </a:r>
            <a:r>
              <a:rPr lang="fr-FR" sz="2200" b="1" dirty="0" smtClean="0"/>
              <a:t>plateformes mobiles (mobile OS)</a:t>
            </a:r>
            <a:r>
              <a:rPr lang="fr-FR" sz="2200" dirty="0" smtClean="0"/>
              <a:t>.</a:t>
            </a:r>
          </a:p>
          <a:p>
            <a:pPr marL="536575" indent="-173038" algn="just">
              <a:buFont typeface="Arial" pitchFamily="34" charset="0"/>
              <a:buChar char="•"/>
            </a:pPr>
            <a:endParaRPr lang="fr-FR" sz="2200" dirty="0" smtClean="0"/>
          </a:p>
          <a:p>
            <a:pPr marL="536575" indent="-173038" algn="just">
              <a:buFont typeface="Arial" pitchFamily="34" charset="0"/>
              <a:buChar char="•"/>
            </a:pPr>
            <a:r>
              <a:rPr lang="fr-FR" sz="2200" b="1" dirty="0" smtClean="0"/>
              <a:t>différents  </a:t>
            </a:r>
            <a:r>
              <a:rPr lang="fr-FR" sz="2200" b="1" dirty="0"/>
              <a:t>environnements </a:t>
            </a:r>
            <a:r>
              <a:rPr lang="fr-FR" sz="2200" dirty="0" smtClean="0"/>
              <a:t>pour le </a:t>
            </a:r>
            <a:r>
              <a:rPr lang="fr-FR" sz="2200" b="1" dirty="0" smtClean="0"/>
              <a:t>développement , le test et le déploiement </a:t>
            </a:r>
          </a:p>
          <a:p>
            <a:pPr marL="536575" indent="-173038" algn="just">
              <a:buFont typeface="Arial" pitchFamily="34" charset="0"/>
              <a:buChar char="•"/>
            </a:pPr>
            <a:endParaRPr lang="fr-FR" sz="2400" b="1" dirty="0" smtClean="0"/>
          </a:p>
          <a:p>
            <a:pPr marL="1171575" indent="-173038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6666"/>
                </a:solidFill>
              </a:rPr>
              <a:t># langages de programmation</a:t>
            </a:r>
          </a:p>
          <a:p>
            <a:pPr marL="1171575" indent="-173038" algn="just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6666"/>
                </a:solidFill>
              </a:rPr>
              <a:t># API</a:t>
            </a:r>
          </a:p>
          <a:p>
            <a:pPr marL="1171575" indent="-173038" algn="just">
              <a:buFont typeface="Arial" pitchFamily="34" charset="0"/>
              <a:buChar char="•"/>
            </a:pPr>
            <a:r>
              <a:rPr lang="fr-FR" sz="2000" dirty="0">
                <a:solidFill>
                  <a:srgbClr val="006666"/>
                </a:solidFill>
              </a:rPr>
              <a:t># </a:t>
            </a:r>
            <a:r>
              <a:rPr lang="fr-FR" sz="2000" dirty="0" err="1">
                <a:solidFill>
                  <a:srgbClr val="006666"/>
                </a:solidFill>
              </a:rPr>
              <a:t>development</a:t>
            </a:r>
            <a:r>
              <a:rPr lang="fr-FR" sz="2000" dirty="0">
                <a:solidFill>
                  <a:srgbClr val="006666"/>
                </a:solidFill>
              </a:rPr>
              <a:t> </a:t>
            </a:r>
            <a:r>
              <a:rPr lang="fr-FR" sz="2000" dirty="0" err="1">
                <a:solidFill>
                  <a:srgbClr val="006666"/>
                </a:solidFill>
              </a:rPr>
              <a:t>tools</a:t>
            </a:r>
            <a:endParaRPr lang="fr-FR" sz="20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1428736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504" y="949644"/>
            <a:ext cx="9036496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 </a:t>
            </a:r>
            <a:r>
              <a:rPr 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kit de développement </a:t>
            </a: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 </a:t>
            </a:r>
            <a:r>
              <a:rPr lang="fr-FR" sz="1800" b="1" dirty="0">
                <a:solidFill>
                  <a:srgbClr val="C00000"/>
                </a:solidFill>
                <a:cs typeface="+mn-cs"/>
              </a:rPr>
              <a:t>(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Software Development Toolkit </a:t>
            </a:r>
            <a:r>
              <a:rPr lang="en-US" sz="1800" b="1" dirty="0" err="1">
                <a:solidFill>
                  <a:srgbClr val="C00000"/>
                </a:solidFill>
                <a:cs typeface="+mn-cs"/>
              </a:rPr>
              <a:t>ou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SDK /  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Native Development Kit </a:t>
            </a:r>
            <a:r>
              <a:rPr lang="en-US" sz="1800" b="1" dirty="0" err="1" smtClean="0">
                <a:solidFill>
                  <a:srgbClr val="C00000"/>
                </a:solidFill>
                <a:cs typeface="+mn-cs"/>
              </a:rPr>
              <a:t>ou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 NDK) </a:t>
            </a:r>
            <a:r>
              <a:rPr lang="en-US" sz="1800" b="1" dirty="0">
                <a:solidFill>
                  <a:srgbClr val="C00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  <a:sym typeface="Wingdings" panose="05000000000000000000" pitchFamily="2" charset="2"/>
              </a:rPr>
              <a:t>SDK Manager</a:t>
            </a:r>
            <a:endParaRPr lang="fr-FR" sz="1800" b="1" dirty="0">
              <a:solidFill>
                <a:schemeClr val="bg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568" y="1899984"/>
            <a:ext cx="846329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Choix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des éléments du </a:t>
            </a: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SDK: </a:t>
            </a:r>
          </a:p>
          <a:p>
            <a:pPr marL="714375" indent="-271463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 Narrow" panose="020B0606020202030204" pitchFamily="34" charset="0"/>
              </a:rPr>
              <a:t>Le </a:t>
            </a:r>
            <a:r>
              <a:rPr lang="fr-FR" sz="2200" dirty="0">
                <a:latin typeface="Arial Narrow" panose="020B0606020202030204" pitchFamily="34" charset="0"/>
              </a:rPr>
              <a:t>gestionnaire permet de choisir les versions à installer, ex. </a:t>
            </a:r>
            <a:r>
              <a:rPr lang="fr-FR" sz="2200" dirty="0" smtClean="0">
                <a:latin typeface="Arial Narrow" panose="020B0606020202030204" pitchFamily="34" charset="0"/>
              </a:rPr>
              <a:t>: </a:t>
            </a:r>
            <a:r>
              <a:rPr lang="fr-FR" sz="2200" dirty="0">
                <a:latin typeface="Arial Narrow" panose="020B0606020202030204" pitchFamily="34" charset="0"/>
              </a:rPr>
              <a:t>Android 11 (API 30</a:t>
            </a:r>
            <a:r>
              <a:rPr lang="fr-FR" sz="2200" dirty="0" smtClean="0">
                <a:latin typeface="Arial Narrow" panose="020B0606020202030204" pitchFamily="34" charset="0"/>
              </a:rPr>
              <a:t>), Android </a:t>
            </a:r>
            <a:r>
              <a:rPr lang="fr-FR" sz="2200" dirty="0">
                <a:latin typeface="Arial Narrow" panose="020B0606020202030204" pitchFamily="34" charset="0"/>
              </a:rPr>
              <a:t>7.0 (API 24)</a:t>
            </a:r>
          </a:p>
          <a:p>
            <a:pPr marL="714375" indent="-271463" algn="just">
              <a:buFont typeface="Arial" panose="020B0604020202020204" pitchFamily="34" charset="0"/>
              <a:buChar char="•"/>
            </a:pPr>
            <a:r>
              <a:rPr lang="fr-FR" sz="2200" dirty="0" smtClean="0">
                <a:latin typeface="Arial Narrow" panose="020B0606020202030204" pitchFamily="34" charset="0"/>
              </a:rPr>
              <a:t>cocher </a:t>
            </a:r>
            <a:r>
              <a:rPr lang="fr-FR" sz="2200" b="1" dirty="0">
                <a:latin typeface="Arial Narrow" panose="020B0606020202030204" pitchFamily="34" charset="0"/>
              </a:rPr>
              <a:t>Show Package </a:t>
            </a:r>
            <a:r>
              <a:rPr lang="fr-FR" sz="2200" b="1" dirty="0" err="1">
                <a:latin typeface="Arial Narrow" panose="020B0606020202030204" pitchFamily="34" charset="0"/>
              </a:rPr>
              <a:t>Details</a:t>
            </a:r>
            <a:r>
              <a:rPr lang="fr-FR" sz="2200" dirty="0">
                <a:latin typeface="Arial Narrow" panose="020B0606020202030204" pitchFamily="34" charset="0"/>
              </a:rPr>
              <a:t>, </a:t>
            </a:r>
            <a:r>
              <a:rPr lang="fr-FR" sz="2200" dirty="0" smtClean="0">
                <a:latin typeface="Arial Narrow" panose="020B0606020202030204" pitchFamily="34" charset="0"/>
              </a:rPr>
              <a:t>pour </a:t>
            </a:r>
            <a:r>
              <a:rPr lang="fr-FR" sz="2200" dirty="0">
                <a:latin typeface="Arial Narrow" panose="020B0606020202030204" pitchFamily="34" charset="0"/>
              </a:rPr>
              <a:t>choisir élément par </a:t>
            </a:r>
            <a:r>
              <a:rPr lang="fr-FR" sz="2200" dirty="0" smtClean="0">
                <a:latin typeface="Arial Narrow" panose="020B0606020202030204" pitchFamily="34" charset="0"/>
              </a:rPr>
              <a:t>élément (éléments indispensables :  </a:t>
            </a:r>
            <a:r>
              <a:rPr lang="fr-FR" sz="2200" b="1" dirty="0">
                <a:latin typeface="Arial Narrow" panose="020B0606020202030204" pitchFamily="34" charset="0"/>
              </a:rPr>
              <a:t>Android SDK </a:t>
            </a:r>
            <a:r>
              <a:rPr lang="fr-FR" sz="2200" b="1" dirty="0" smtClean="0">
                <a:latin typeface="Arial Narrow" panose="020B0606020202030204" pitchFamily="34" charset="0"/>
              </a:rPr>
              <a:t>Platform</a:t>
            </a:r>
            <a:r>
              <a:rPr lang="fr-FR" sz="2200" dirty="0" smtClean="0">
                <a:latin typeface="Arial Narrow" panose="020B0606020202030204" pitchFamily="34" charset="0"/>
              </a:rPr>
              <a:t>, </a:t>
            </a:r>
            <a:r>
              <a:rPr lang="fr-FR" sz="2200" b="1" dirty="0" smtClean="0">
                <a:latin typeface="Arial Narrow" panose="020B0606020202030204" pitchFamily="34" charset="0"/>
              </a:rPr>
              <a:t>Intel </a:t>
            </a:r>
            <a:r>
              <a:rPr lang="fr-FR" sz="2200" b="1" dirty="0">
                <a:latin typeface="Arial Narrow" panose="020B0606020202030204" pitchFamily="34" charset="0"/>
              </a:rPr>
              <a:t>x86 Atom_64 System </a:t>
            </a:r>
            <a:r>
              <a:rPr lang="fr-FR" sz="2200" b="1" dirty="0" smtClean="0">
                <a:latin typeface="Arial Narrow" panose="020B0606020202030204" pitchFamily="34" charset="0"/>
              </a:rPr>
              <a:t>Image</a:t>
            </a:r>
            <a:r>
              <a:rPr lang="fr-FR" sz="2200" dirty="0" smtClean="0">
                <a:latin typeface="Arial Narrow" panose="020B0606020202030204" pitchFamily="34" charset="0"/>
              </a:rPr>
              <a:t>)</a:t>
            </a:r>
          </a:p>
          <a:p>
            <a:pPr marL="714375" indent="-271463" algn="just">
              <a:buFont typeface="Arial" panose="020B0604020202020204" pitchFamily="34" charset="0"/>
              <a:buChar char="•"/>
            </a:pPr>
            <a:endParaRPr lang="fr-FR" sz="2200" dirty="0">
              <a:latin typeface="Arial Narrow" panose="020B0606020202030204" pitchFamily="34" charset="0"/>
            </a:endParaRPr>
          </a:p>
          <a:p>
            <a:pPr algn="just"/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Dossiers </a:t>
            </a:r>
            <a:r>
              <a:rPr lang="fr-FR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du SDK</a:t>
            </a:r>
          </a:p>
          <a:p>
            <a:pPr algn="just"/>
            <a:r>
              <a:rPr lang="fr-FR" sz="2200" dirty="0">
                <a:latin typeface="Arial Narrow" panose="020B0606020202030204" pitchFamily="34" charset="0"/>
              </a:rPr>
              <a:t>Le gestionnaire installe les éléments dans plusieurs sous-dossiers :</a:t>
            </a:r>
          </a:p>
          <a:p>
            <a:pPr marL="800100" indent="-342900" algn="just"/>
            <a:r>
              <a:rPr lang="fr-FR" sz="2200" dirty="0">
                <a:latin typeface="Arial Narrow" panose="020B0606020202030204" pitchFamily="34" charset="0"/>
              </a:rPr>
              <a:t>• </a:t>
            </a:r>
            <a:r>
              <a:rPr lang="fr-FR" sz="2200" b="1" dirty="0" smtClean="0">
                <a:latin typeface="Arial Narrow" panose="020B0606020202030204" pitchFamily="34" charset="0"/>
              </a:rPr>
              <a:t>Tools</a:t>
            </a:r>
            <a:r>
              <a:rPr lang="fr-FR" sz="2200" dirty="0" smtClean="0">
                <a:latin typeface="Arial Narrow" panose="020B0606020202030204" pitchFamily="34" charset="0"/>
              </a:rPr>
              <a:t> </a:t>
            </a:r>
            <a:r>
              <a:rPr lang="fr-FR" sz="2200" dirty="0">
                <a:latin typeface="Arial Narrow" panose="020B0606020202030204" pitchFamily="34" charset="0"/>
              </a:rPr>
              <a:t>: indispensable, contient le gestionnaire,</a:t>
            </a:r>
          </a:p>
          <a:p>
            <a:pPr marL="800100" indent="-342900" algn="just"/>
            <a:r>
              <a:rPr lang="fr-FR" sz="2200" dirty="0">
                <a:latin typeface="Arial Narrow" panose="020B0606020202030204" pitchFamily="34" charset="0"/>
              </a:rPr>
              <a:t>•</a:t>
            </a:r>
            <a:r>
              <a:rPr lang="fr-FR" sz="2200" b="1" dirty="0">
                <a:latin typeface="Arial Narrow" panose="020B0606020202030204" pitchFamily="34" charset="0"/>
              </a:rPr>
              <a:t> </a:t>
            </a:r>
            <a:r>
              <a:rPr lang="fr-FR" sz="2200" b="1" dirty="0" smtClean="0">
                <a:latin typeface="Arial Narrow" panose="020B0606020202030204" pitchFamily="34" charset="0"/>
              </a:rPr>
              <a:t>Platform-</a:t>
            </a:r>
            <a:r>
              <a:rPr lang="fr-FR" sz="2200" b="1" dirty="0" err="1" smtClean="0">
                <a:latin typeface="Arial Narrow" panose="020B0606020202030204" pitchFamily="34" charset="0"/>
              </a:rPr>
              <a:t>tools</a:t>
            </a:r>
            <a:r>
              <a:rPr lang="fr-FR" sz="2200" b="1" dirty="0" smtClean="0">
                <a:latin typeface="Arial Narrow" panose="020B0606020202030204" pitchFamily="34" charset="0"/>
              </a:rPr>
              <a:t> </a:t>
            </a:r>
            <a:r>
              <a:rPr lang="fr-FR" sz="2200" dirty="0">
                <a:latin typeface="Arial Narrow" panose="020B0606020202030204" pitchFamily="34" charset="0"/>
              </a:rPr>
              <a:t>: indispensable, contient </a:t>
            </a:r>
            <a:r>
              <a:rPr lang="fr-FR" sz="2200" dirty="0" err="1">
                <a:latin typeface="Arial Narrow" panose="020B0606020202030204" pitchFamily="34" charset="0"/>
              </a:rPr>
              <a:t>adb</a:t>
            </a:r>
            <a:r>
              <a:rPr lang="fr-FR" sz="2200" dirty="0">
                <a:latin typeface="Arial Narrow" panose="020B0606020202030204" pitchFamily="34" charset="0"/>
              </a:rPr>
              <a:t>,</a:t>
            </a:r>
          </a:p>
          <a:p>
            <a:pPr marL="800100" indent="-342900" algn="just"/>
            <a:r>
              <a:rPr lang="fr-FR" sz="2200" dirty="0">
                <a:latin typeface="Arial Narrow" panose="020B0606020202030204" pitchFamily="34" charset="0"/>
              </a:rPr>
              <a:t>• </a:t>
            </a:r>
            <a:r>
              <a:rPr lang="fr-FR" sz="2200" b="1" dirty="0" smtClean="0">
                <a:latin typeface="Arial Narrow" panose="020B0606020202030204" pitchFamily="34" charset="0"/>
              </a:rPr>
              <a:t>Platform </a:t>
            </a:r>
            <a:r>
              <a:rPr lang="fr-FR" sz="2200" dirty="0">
                <a:latin typeface="Arial Narrow" panose="020B0606020202030204" pitchFamily="34" charset="0"/>
              </a:rPr>
              <a:t>: indispensable, contient les librairies</a:t>
            </a:r>
            <a:r>
              <a:rPr lang="fr-FR" sz="2200" dirty="0" smtClean="0">
                <a:latin typeface="Arial Narrow" panose="020B0606020202030204" pitchFamily="34" charset="0"/>
              </a:rPr>
              <a:t>,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fr-FR" sz="2200" b="1" dirty="0" err="1" smtClean="0">
                <a:latin typeface="Arial Narrow" panose="020B0606020202030204" pitchFamily="34" charset="0"/>
              </a:rPr>
              <a:t>emulator</a:t>
            </a:r>
            <a:r>
              <a:rPr lang="fr-FR" sz="2200" dirty="0" smtClean="0">
                <a:latin typeface="Arial Narrow" panose="020B0606020202030204" pitchFamily="34" charset="0"/>
              </a:rPr>
              <a:t>: pour </a:t>
            </a:r>
            <a:r>
              <a:rPr lang="fr-FR" sz="2200" dirty="0">
                <a:latin typeface="Arial Narrow" panose="020B0606020202030204" pitchFamily="34" charset="0"/>
              </a:rPr>
              <a:t>créer des </a:t>
            </a:r>
            <a:r>
              <a:rPr lang="fr-FR" sz="2200" dirty="0" smtClean="0">
                <a:latin typeface="Arial Narrow" panose="020B0606020202030204" pitchFamily="34" charset="0"/>
              </a:rPr>
              <a:t>AVD</a:t>
            </a:r>
            <a:endParaRPr lang="fr-FR" sz="2400" dirty="0" smtClean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Développement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1428736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73672" y="879569"/>
            <a:ext cx="921767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 </a:t>
            </a:r>
            <a:r>
              <a:rPr 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kit de développement </a:t>
            </a: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 </a:t>
            </a:r>
            <a:r>
              <a:rPr lang="fr-FR" sz="1800" b="1" dirty="0">
                <a:solidFill>
                  <a:srgbClr val="C00000"/>
                </a:solidFill>
                <a:cs typeface="+mn-cs"/>
              </a:rPr>
              <a:t>(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Software Development Toolkit </a:t>
            </a:r>
            <a:r>
              <a:rPr lang="en-US" sz="1800" b="1" dirty="0" err="1">
                <a:solidFill>
                  <a:srgbClr val="C00000"/>
                </a:solidFill>
                <a:cs typeface="+mn-cs"/>
              </a:rPr>
              <a:t>ou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SDK /  </a:t>
            </a:r>
            <a:r>
              <a:rPr lang="en-US" sz="1800" b="1" dirty="0">
                <a:solidFill>
                  <a:srgbClr val="C00000"/>
                </a:solidFill>
                <a:cs typeface="+mn-cs"/>
              </a:rPr>
              <a:t>Native Development Kit </a:t>
            </a:r>
            <a:r>
              <a:rPr lang="en-US" sz="1800" b="1" dirty="0" err="1" smtClean="0">
                <a:solidFill>
                  <a:srgbClr val="C00000"/>
                </a:solidFill>
                <a:cs typeface="+mn-cs"/>
              </a:rPr>
              <a:t>ou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 NDK) </a:t>
            </a:r>
            <a:r>
              <a:rPr lang="en-US" sz="1800" b="1" dirty="0">
                <a:solidFill>
                  <a:srgbClr val="C00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cs typeface="+mn-cs"/>
                <a:sym typeface="Wingdings" panose="05000000000000000000" pitchFamily="2" charset="2"/>
              </a:rPr>
              <a:t>SDK Manager</a:t>
            </a:r>
            <a:endParaRPr lang="fr-FR" sz="1800" b="1" dirty="0">
              <a:solidFill>
                <a:schemeClr val="bg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Développement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17970"/>
            <a:ext cx="8836444" cy="51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1428736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13" y="143657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Chaque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modification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ou d’une ressource fait reconstruire le projet (compilation des sources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transformation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XML et autres).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manuellement: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b="1" dirty="0" smtClean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1463" algn="just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reconstruire le projet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sélectionner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« </a:t>
            </a:r>
            <a:r>
              <a:rPr lang="fr-F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fr-F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Rebuild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Project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», </a:t>
            </a:r>
          </a:p>
          <a:p>
            <a:pPr marL="271463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nettoyer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Sélectionner le menu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</a:t>
            </a:r>
            <a:r>
              <a:rPr lang="fr-F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/Clean Project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».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automatiquement:</a:t>
            </a:r>
            <a:endParaRPr lang="fr-FR" sz="2000" b="1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fr-F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utilisant l’outil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</a:t>
            </a:r>
            <a:r>
              <a:rPr lang="fr-FR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Gradle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outil de construction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automatique de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 comme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(projets C++ sur Unix),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 Java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Eclipse) et </a:t>
            </a:r>
            <a:r>
              <a:rPr lang="fr-FR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Maven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496" y="842412"/>
            <a:ext cx="8836444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Construction/ Reconstruction du </a:t>
            </a:r>
            <a:r>
              <a:rPr lang="fr-F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projet </a:t>
            </a:r>
            <a:r>
              <a:rPr lang="fr-FR" sz="1800" b="1" dirty="0" smtClean="0">
                <a:solidFill>
                  <a:srgbClr val="C00000"/>
                </a:solidFill>
                <a:cs typeface="+mn-cs"/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  <a:cs typeface="+mn-cs"/>
              </a:rPr>
              <a:t>outil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 “</a:t>
            </a:r>
            <a:r>
              <a:rPr lang="en-US" sz="1800" b="1" dirty="0" err="1" smtClean="0">
                <a:solidFill>
                  <a:srgbClr val="C00000"/>
                </a:solidFill>
                <a:cs typeface="+mn-cs"/>
              </a:rPr>
              <a:t>Gradle</a:t>
            </a:r>
            <a:r>
              <a:rPr lang="en-US" sz="1800" b="1" dirty="0" smtClean="0">
                <a:solidFill>
                  <a:srgbClr val="C00000"/>
                </a:solidFill>
                <a:cs typeface="+mn-cs"/>
              </a:rPr>
              <a:t>”)</a:t>
            </a:r>
            <a:endParaRPr lang="fr-FR" sz="18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Développement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test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04535"/>
            <a:ext cx="9144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 </a:t>
            </a:r>
            <a:r>
              <a:rPr lang="fr-FR" sz="2400" b="1" dirty="0" smtClean="0"/>
              <a:t>Avant de procéder au développement</a:t>
            </a:r>
            <a:r>
              <a:rPr lang="fr-FR" sz="2400" dirty="0" smtClean="0"/>
              <a:t>, un </a:t>
            </a:r>
            <a:r>
              <a:rPr lang="fr-FR" sz="2400" b="1" u="sng" dirty="0" smtClean="0"/>
              <a:t>appareil physique est indispensable </a:t>
            </a:r>
            <a:r>
              <a:rPr lang="fr-FR" sz="2400" dirty="0" smtClean="0"/>
              <a:t>pour </a:t>
            </a:r>
            <a:r>
              <a:rPr lang="fr-FR" sz="2400" b="1" dirty="0" smtClean="0"/>
              <a:t>tester</a:t>
            </a:r>
            <a:r>
              <a:rPr lang="fr-FR" sz="2400" dirty="0" smtClean="0"/>
              <a:t> l’application à développer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773457"/>
            <a:ext cx="8770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Pour </a:t>
            </a:r>
            <a:r>
              <a:rPr lang="fr-FR" sz="2400" b="1" dirty="0" smtClean="0"/>
              <a:t>déboguer et tester </a:t>
            </a:r>
            <a:r>
              <a:rPr lang="fr-FR" sz="2400" dirty="0" smtClean="0"/>
              <a:t>sur </a:t>
            </a:r>
            <a:r>
              <a:rPr lang="fr-FR" sz="2400" dirty="0"/>
              <a:t>un appareil </a:t>
            </a:r>
            <a:r>
              <a:rPr lang="fr-FR" sz="2400" dirty="0" smtClean="0"/>
              <a:t>Android physique:</a:t>
            </a:r>
          </a:p>
          <a:p>
            <a:pPr marL="72866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400" dirty="0"/>
              <a:t> </a:t>
            </a:r>
            <a:r>
              <a:rPr lang="fr-FR" sz="2400" b="1" dirty="0" smtClean="0"/>
              <a:t>Installation </a:t>
            </a:r>
            <a:r>
              <a:rPr lang="fr-FR" sz="2400" b="1" dirty="0"/>
              <a:t>des drivers </a:t>
            </a:r>
            <a:r>
              <a:rPr lang="fr-FR" sz="2400" b="1" dirty="0" smtClean="0"/>
              <a:t>ADB </a:t>
            </a:r>
            <a:r>
              <a:rPr lang="fr-FR" sz="2400" dirty="0" smtClean="0"/>
              <a:t>sur </a:t>
            </a:r>
            <a:r>
              <a:rPr lang="fr-FR" sz="2400" dirty="0"/>
              <a:t>le PC de </a:t>
            </a:r>
            <a:r>
              <a:rPr lang="fr-FR" sz="2400" dirty="0" smtClean="0"/>
              <a:t>développement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Install </a:t>
            </a:r>
            <a:r>
              <a:rPr lang="fr-FR" sz="2400" b="1" dirty="0"/>
              <a:t>OEM </a:t>
            </a:r>
            <a:r>
              <a:rPr lang="fr-FR" sz="2400" b="1" dirty="0" smtClean="0"/>
              <a:t>ou Google USB </a:t>
            </a:r>
            <a:r>
              <a:rPr lang="fr-FR" sz="2400" dirty="0" smtClean="0"/>
              <a:t>drivers.</a:t>
            </a:r>
          </a:p>
          <a:p>
            <a:pPr marL="728662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400" dirty="0" smtClean="0"/>
              <a:t> </a:t>
            </a:r>
            <a:r>
              <a:rPr lang="fr-FR" sz="2400" b="1" dirty="0"/>
              <a:t>Activation du débogage </a:t>
            </a:r>
            <a:r>
              <a:rPr lang="fr-FR" sz="2400" b="1" dirty="0" smtClean="0"/>
              <a:t>USB  </a:t>
            </a:r>
            <a:r>
              <a:rPr lang="fr-FR" sz="2400" dirty="0" smtClean="0">
                <a:sym typeface="Wingdings" panose="05000000000000000000" pitchFamily="2" charset="2"/>
              </a:rPr>
              <a:t>sur l’</a:t>
            </a:r>
            <a:r>
              <a:rPr lang="fr-FR" sz="2400" dirty="0" smtClean="0"/>
              <a:t>appareil physique.</a:t>
            </a:r>
          </a:p>
        </p:txBody>
      </p:sp>
    </p:spTree>
    <p:extLst>
      <p:ext uri="{BB962C8B-B14F-4D97-AF65-F5344CB8AC3E}">
        <p14:creationId xmlns:p14="http://schemas.microsoft.com/office/powerpoint/2010/main" val="1366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4" name="Rectangle 13"/>
          <p:cNvSpPr/>
          <p:nvPr/>
        </p:nvSpPr>
        <p:spPr>
          <a:xfrm>
            <a:off x="457200" y="4164176"/>
            <a:ext cx="85250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fr-FR" sz="2200" dirty="0"/>
              <a:t>un </a:t>
            </a:r>
            <a:r>
              <a:rPr lang="fr-FR" sz="2200" b="1" dirty="0" smtClean="0"/>
              <a:t>émulateur Android </a:t>
            </a:r>
            <a:r>
              <a:rPr lang="fr-FR" sz="2200" dirty="0"/>
              <a:t>utilise  un </a:t>
            </a:r>
            <a:r>
              <a:rPr lang="fr-FR" sz="2200" b="1" dirty="0">
                <a:solidFill>
                  <a:srgbClr val="C00000"/>
                </a:solidFill>
              </a:rPr>
              <a:t>périphérique virtuel Android (AVD, Android Virtual </a:t>
            </a:r>
            <a:r>
              <a:rPr lang="fr-FR" sz="2200" b="1" dirty="0" err="1">
                <a:solidFill>
                  <a:srgbClr val="C00000"/>
                </a:solidFill>
              </a:rPr>
              <a:t>Device</a:t>
            </a:r>
            <a:r>
              <a:rPr lang="fr-FR" sz="2200" b="1" dirty="0" smtClean="0">
                <a:solidFill>
                  <a:srgbClr val="C00000"/>
                </a:solidFill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fr-FR" sz="2200" b="1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200" dirty="0"/>
              <a:t>l’émulateur ne propose pas toutes les fonctionnalités d’un vrai appareil mobile.  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test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5649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en cas d’absence d’un </a:t>
            </a:r>
            <a:r>
              <a:rPr lang="fr-FR" sz="2400" b="1" dirty="0" smtClean="0"/>
              <a:t>appareil physique  </a:t>
            </a:r>
            <a:r>
              <a:rPr lang="fr-FR" sz="2400" b="1" dirty="0" smtClean="0">
                <a:sym typeface="Wingdings" panose="05000000000000000000" pitchFamily="2" charset="2"/>
              </a:rPr>
              <a:t></a:t>
            </a:r>
            <a:r>
              <a:rPr lang="fr-FR" sz="2400" b="1" dirty="0" smtClean="0"/>
              <a:t>  l’émulateur </a:t>
            </a:r>
            <a:r>
              <a:rPr lang="fr-FR" sz="2400" dirty="0" smtClean="0"/>
              <a:t>représente la meilleure façon </a:t>
            </a:r>
            <a:r>
              <a:rPr lang="fr-FR" sz="2400" b="1" dirty="0" smtClean="0"/>
              <a:t>de tester </a:t>
            </a:r>
            <a:r>
              <a:rPr lang="fr-FR" sz="2400" dirty="0" smtClean="0"/>
              <a:t>les applications.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004535"/>
            <a:ext cx="9144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 </a:t>
            </a:r>
            <a:r>
              <a:rPr lang="fr-FR" sz="2400" b="1" dirty="0" smtClean="0"/>
              <a:t>Avant de procéder au développement</a:t>
            </a:r>
            <a:r>
              <a:rPr lang="fr-FR" sz="2400" dirty="0" smtClean="0"/>
              <a:t>, un </a:t>
            </a:r>
            <a:r>
              <a:rPr lang="fr-FR" sz="2400" b="1" u="sng" dirty="0" smtClean="0"/>
              <a:t>appareil physique est indispensable </a:t>
            </a:r>
            <a:r>
              <a:rPr lang="fr-FR" sz="2400" dirty="0" smtClean="0"/>
              <a:t>pour </a:t>
            </a:r>
            <a:r>
              <a:rPr lang="fr-FR" sz="2400" b="1" dirty="0" smtClean="0"/>
              <a:t>tester</a:t>
            </a:r>
            <a:r>
              <a:rPr lang="fr-FR" sz="2400" dirty="0" smtClean="0"/>
              <a:t> l’application à développer </a:t>
            </a:r>
          </a:p>
        </p:txBody>
      </p:sp>
    </p:spTree>
    <p:extLst>
      <p:ext uri="{BB962C8B-B14F-4D97-AF65-F5344CB8AC3E}">
        <p14:creationId xmlns:p14="http://schemas.microsoft.com/office/powerpoint/2010/main" val="42327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778" y="980728"/>
            <a:ext cx="8929718" cy="5570756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A</a:t>
            </a:r>
            <a:r>
              <a:rPr lang="en-US" sz="2400" b="1" dirty="0" smtClean="0"/>
              <a:t>ndroid </a:t>
            </a:r>
            <a:r>
              <a:rPr lang="en-US" sz="2400" b="1" u="sng" dirty="0" smtClean="0"/>
              <a:t>V</a:t>
            </a:r>
            <a:r>
              <a:rPr lang="en-US" sz="2400" b="1" dirty="0" smtClean="0"/>
              <a:t>irtual </a:t>
            </a:r>
            <a:r>
              <a:rPr lang="en-US" sz="2400" b="1" u="sng" dirty="0" smtClean="0"/>
              <a:t>D</a:t>
            </a:r>
            <a:r>
              <a:rPr lang="en-US" sz="2400" b="1" dirty="0" smtClean="0"/>
              <a:t>evice</a:t>
            </a:r>
            <a:r>
              <a:rPr lang="en-US" sz="2400" dirty="0" smtClean="0"/>
              <a:t> </a:t>
            </a:r>
          </a:p>
          <a:p>
            <a:pPr algn="ctr"/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AVDs</a:t>
            </a:r>
            <a:r>
              <a:rPr lang="fr-FR" sz="2400" dirty="0" smtClean="0"/>
              <a:t> permet de simuler l'exécution d'un appareil Android sur un ordinateur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/>
            <a:r>
              <a:rPr lang="fr-FR" sz="2000" dirty="0" smtClean="0"/>
              <a:t>    - création d’un </a:t>
            </a:r>
            <a:r>
              <a:rPr lang="fr-FR" sz="2000" b="1" dirty="0" smtClean="0"/>
              <a:t>profil</a:t>
            </a:r>
            <a:r>
              <a:rPr lang="fr-FR" sz="2000" dirty="0" smtClean="0"/>
              <a:t> d’appareil de test en </a:t>
            </a:r>
            <a:r>
              <a:rPr lang="fr-FR" sz="2000" b="1" dirty="0" smtClean="0"/>
              <a:t>personnalisant</a:t>
            </a:r>
            <a:r>
              <a:rPr lang="fr-FR" sz="2000" dirty="0" smtClean="0"/>
              <a:t>:                          version Android, modèle CPU, Mémoire…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/>
            <a:r>
              <a:rPr lang="fr-FR" sz="2000" dirty="0" smtClean="0"/>
              <a:t>    - </a:t>
            </a:r>
            <a:r>
              <a:rPr lang="fr-FR" sz="2000" b="1" dirty="0" smtClean="0"/>
              <a:t>émulation</a:t>
            </a:r>
            <a:r>
              <a:rPr lang="fr-FR" sz="2000" dirty="0" smtClean="0"/>
              <a:t> les différents </a:t>
            </a:r>
            <a:r>
              <a:rPr lang="fr-FR" sz="2000" b="1" dirty="0" smtClean="0"/>
              <a:t>périphériques</a:t>
            </a:r>
            <a:r>
              <a:rPr lang="fr-FR" sz="2000" dirty="0" smtClean="0"/>
              <a:t> disponibles sur l’appareil choisi</a:t>
            </a:r>
          </a:p>
          <a:p>
            <a:pPr algn="just"/>
            <a:endParaRPr lang="fr-FR" sz="800" dirty="0" smtClean="0"/>
          </a:p>
          <a:p>
            <a:pPr algn="just"/>
            <a:r>
              <a:rPr lang="fr-FR" sz="2000" dirty="0" smtClean="0"/>
              <a:t>    - facilitant le </a:t>
            </a:r>
            <a:r>
              <a:rPr lang="fr-FR" sz="2000" b="1" dirty="0" smtClean="0"/>
              <a:t>développement</a:t>
            </a:r>
            <a:r>
              <a:rPr lang="fr-FR" sz="2000" dirty="0" smtClean="0"/>
              <a:t>, le </a:t>
            </a:r>
            <a:r>
              <a:rPr lang="fr-FR" sz="2000" b="1" dirty="0" smtClean="0"/>
              <a:t>déploiement</a:t>
            </a:r>
            <a:r>
              <a:rPr lang="fr-FR" sz="2000" dirty="0" smtClean="0"/>
              <a:t> et l’</a:t>
            </a:r>
            <a:r>
              <a:rPr lang="fr-FR" sz="2000" b="1" dirty="0" smtClean="0"/>
              <a:t>exécution d</a:t>
            </a:r>
            <a:r>
              <a:rPr lang="fr-FR" sz="2000" dirty="0" smtClean="0"/>
              <a:t>es </a:t>
            </a:r>
            <a:r>
              <a:rPr lang="fr-FR" sz="2000" b="1" dirty="0" smtClean="0"/>
              <a:t>applications mobiles développées</a:t>
            </a:r>
            <a:r>
              <a:rPr lang="fr-FR" sz="2000" dirty="0" smtClean="0"/>
              <a:t>.</a:t>
            </a:r>
          </a:p>
          <a:p>
            <a:pPr algn="just"/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Logiciel </a:t>
            </a:r>
            <a:r>
              <a:rPr lang="fr-FR" sz="2400" b="1" dirty="0"/>
              <a:t>ADB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b="1" dirty="0" smtClean="0"/>
              <a:t>Android </a:t>
            </a:r>
            <a:r>
              <a:rPr lang="fr-FR" sz="2400" b="1" dirty="0" err="1"/>
              <a:t>Debug</a:t>
            </a:r>
            <a:r>
              <a:rPr lang="fr-FR" sz="2400" b="1" dirty="0"/>
              <a:t> </a:t>
            </a:r>
            <a:r>
              <a:rPr lang="fr-FR" sz="2400" b="1" dirty="0" smtClean="0"/>
              <a:t>Bridge</a:t>
            </a:r>
            <a:r>
              <a:rPr lang="fr-FR" sz="2400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57188" algn="just">
              <a:buFontTx/>
              <a:buChar char="-"/>
            </a:pPr>
            <a:r>
              <a:rPr lang="fr-FR" sz="2000" dirty="0" smtClean="0"/>
              <a:t> est </a:t>
            </a:r>
            <a:r>
              <a:rPr lang="fr-FR" sz="2000" dirty="0"/>
              <a:t>une passerelle entre un appareil Android et PC de </a:t>
            </a:r>
            <a:r>
              <a:rPr lang="fr-FR" sz="2000" dirty="0" smtClean="0"/>
              <a:t>développeur</a:t>
            </a:r>
          </a:p>
          <a:p>
            <a:pPr marL="357188" algn="just">
              <a:buFontTx/>
              <a:buChar char="-"/>
            </a:pPr>
            <a:endParaRPr lang="fr-FR" sz="1200" dirty="0"/>
          </a:p>
          <a:p>
            <a:pPr marL="357188" algn="just"/>
            <a:r>
              <a:rPr lang="fr-FR" sz="2000" dirty="0" smtClean="0"/>
              <a:t>- Afin </a:t>
            </a:r>
            <a:r>
              <a:rPr lang="fr-FR" sz="2000" dirty="0"/>
              <a:t>de permettre aux développeurs de communiquer avec un appareil Android grâce à des commandes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ligne de commande (CLI)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test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22896"/>
            <a:ext cx="5716478" cy="3640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439983" y="218589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AVD Manger + Emulateur</a:t>
            </a:r>
            <a:endParaRPr lang="fr-FR" dirty="0">
              <a:ln w="1905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test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988" y="917887"/>
            <a:ext cx="8616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Un </a:t>
            </a:r>
            <a:r>
              <a:rPr lang="fr-FR" sz="2400" dirty="0">
                <a:solidFill>
                  <a:schemeClr val="dk1"/>
                </a:solidFill>
                <a:latin typeface="+mn-lt"/>
              </a:rPr>
              <a:t>émulateur Android peut être: </a:t>
            </a:r>
          </a:p>
          <a:p>
            <a:pPr marL="800100">
              <a:lnSpc>
                <a:spcPct val="150000"/>
              </a:lnSpc>
            </a:pP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- installé </a:t>
            </a:r>
            <a:r>
              <a:rPr lang="fr-FR" sz="2400" dirty="0">
                <a:solidFill>
                  <a:schemeClr val="dk1"/>
                </a:solidFill>
                <a:latin typeface="+mn-lt"/>
              </a:rPr>
              <a:t>par défaut avec SDK Android (</a:t>
            </a: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IDE </a:t>
            </a:r>
            <a:r>
              <a:rPr lang="fr-FR" sz="2400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</a:rPr>
              <a:t>l’ADT </a:t>
            </a: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).</a:t>
            </a:r>
            <a:endParaRPr lang="fr-FR" sz="24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3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87624" y="2306987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AVD Manger + Emulateur </a:t>
            </a:r>
            <a:r>
              <a:rPr lang="fr-FR" sz="2000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chemeClr val="dk1"/>
                </a:solidFill>
                <a:latin typeface="Arial Narrow" panose="020B0606020202030204" pitchFamily="34" charset="0"/>
              </a:rPr>
              <a:t>installé par défaut avec SDK Android </a:t>
            </a:r>
            <a:endParaRPr lang="fr-FR" sz="2400" dirty="0">
              <a:ln w="1905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test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008" y="838856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Un </a:t>
            </a:r>
            <a:r>
              <a:rPr lang="fr-FR" sz="2400" dirty="0">
                <a:solidFill>
                  <a:schemeClr val="dk1"/>
                </a:solidFill>
                <a:latin typeface="+mn-lt"/>
              </a:rPr>
              <a:t>émulateur Android peut être: </a:t>
            </a:r>
          </a:p>
          <a:p>
            <a:pPr marL="800100">
              <a:lnSpc>
                <a:spcPct val="150000"/>
              </a:lnSpc>
            </a:pP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- IDE </a:t>
            </a:r>
            <a:r>
              <a:rPr lang="fr-FR" sz="24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</a:rPr>
              <a:t>Android </a:t>
            </a:r>
            <a:r>
              <a:rPr lang="fr-FR" sz="2400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</a:rPr>
              <a:t>Studio</a:t>
            </a: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.</a:t>
            </a:r>
            <a:endParaRPr lang="fr-FR" sz="2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622" y="4593515"/>
            <a:ext cx="3406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Unified</a:t>
            </a: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Gradle</a:t>
            </a: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 test </a:t>
            </a: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runner</a:t>
            </a:r>
            <a:endParaRPr lang="fr-FR" sz="2000" dirty="0">
              <a:ln w="1905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0011" y="3137992"/>
            <a:ext cx="498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IntelliJ</a:t>
            </a: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 Android </a:t>
            </a: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instrumented</a:t>
            </a: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 test </a:t>
            </a: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runner</a:t>
            </a:r>
            <a:endParaRPr lang="fr-FR" sz="2000" dirty="0">
              <a:ln w="19050">
                <a:solidFill>
                  <a:schemeClr val="accent5">
                    <a:lumMod val="10000"/>
                  </a:schemeClr>
                </a:solidFill>
                <a:prstDash val="solid"/>
              </a:ln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5622" y="3677199"/>
            <a:ext cx="768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command line or </a:t>
            </a: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continuous</a:t>
            </a: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integration</a:t>
            </a:r>
            <a:r>
              <a:rPr lang="fr-FR" sz="2000" dirty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</a:rPr>
              <a:t> (CI) </a:t>
            </a:r>
            <a:r>
              <a:rPr lang="fr-FR" sz="2000" dirty="0" smtClean="0">
                <a:ln w="1905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solidFill>
                  <a:schemeClr val="accent4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chemeClr val="dk1"/>
                </a:solidFill>
                <a:latin typeface="Arial Narrow" panose="020B0606020202030204" pitchFamily="34" charset="0"/>
              </a:rPr>
              <a:t>Android </a:t>
            </a:r>
            <a:r>
              <a:rPr lang="fr-FR" sz="2400" dirty="0" err="1">
                <a:solidFill>
                  <a:schemeClr val="dk1"/>
                </a:solidFill>
                <a:latin typeface="Arial Narrow" panose="020B0606020202030204" pitchFamily="34" charset="0"/>
              </a:rPr>
              <a:t>Gradle</a:t>
            </a:r>
            <a:r>
              <a:rPr lang="fr-FR" sz="2400" dirty="0">
                <a:solidFill>
                  <a:schemeClr val="dk1"/>
                </a:solidFill>
                <a:latin typeface="Arial Narrow" panose="020B0606020202030204" pitchFamily="34" charset="0"/>
              </a:rPr>
              <a:t> plugin</a:t>
            </a:r>
          </a:p>
        </p:txBody>
      </p:sp>
    </p:spTree>
    <p:extLst>
      <p:ext uri="{BB962C8B-B14F-4D97-AF65-F5344CB8AC3E}">
        <p14:creationId xmlns:p14="http://schemas.microsoft.com/office/powerpoint/2010/main" val="30878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723" y="2818463"/>
            <a:ext cx="6616565" cy="354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52" y="2106117"/>
            <a:ext cx="3286148" cy="55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Environnement de test Android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3988" y="917887"/>
            <a:ext cx="8472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Un </a:t>
            </a:r>
            <a:r>
              <a:rPr lang="fr-FR" sz="2400" dirty="0">
                <a:solidFill>
                  <a:schemeClr val="dk1"/>
                </a:solidFill>
                <a:latin typeface="+mn-lt"/>
              </a:rPr>
              <a:t>émulateur Android peut être: </a:t>
            </a:r>
          </a:p>
          <a:p>
            <a:pPr marL="800100">
              <a:lnSpc>
                <a:spcPct val="150000"/>
              </a:lnSpc>
            </a:pP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- Sous </a:t>
            </a:r>
            <a:r>
              <a:rPr lang="fr-FR" sz="2400" dirty="0">
                <a:solidFill>
                  <a:schemeClr val="dk1"/>
                </a:solidFill>
                <a:latin typeface="+mn-lt"/>
              </a:rPr>
              <a:t>forme une Android virtuelle machine</a:t>
            </a:r>
            <a:r>
              <a:rPr lang="fr-FR" sz="2400" dirty="0" smtClean="0">
                <a:solidFill>
                  <a:schemeClr val="dk1"/>
                </a:solidFill>
                <a:latin typeface="+mn-lt"/>
              </a:rPr>
              <a:t>.</a:t>
            </a:r>
            <a:endParaRPr lang="fr-FR" sz="2400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0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202964"/>
            <a:ext cx="8416270" cy="77776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Android native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endParaRPr lang="fr-FR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52847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Composants d’application mobile Android </a:t>
            </a:r>
          </a:p>
          <a:p>
            <a:pPr algn="just"/>
            <a:endParaRPr lang="fr-FR" sz="24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</a:rPr>
              <a:t>•  Une application Android est </a:t>
            </a:r>
            <a:r>
              <a:rPr lang="fr-FR" sz="2400" dirty="0"/>
              <a:t>composée </a:t>
            </a:r>
            <a:br>
              <a:rPr lang="fr-FR" sz="2400" dirty="0"/>
            </a:br>
            <a:r>
              <a:rPr lang="fr-FR" sz="2400" dirty="0" smtClean="0">
                <a:latin typeface="+mj-lt"/>
              </a:rPr>
              <a:t> d’un </a:t>
            </a:r>
            <a:r>
              <a:rPr lang="fr-FR" sz="2400" b="1" dirty="0" smtClean="0">
                <a:latin typeface="+mj-lt"/>
              </a:rPr>
              <a:t>ensemble de</a:t>
            </a:r>
            <a:r>
              <a:rPr lang="fr-FR" sz="2400" dirty="0" smtClean="0"/>
              <a:t> </a:t>
            </a:r>
            <a:r>
              <a:rPr lang="fr-FR" sz="2400" b="1" dirty="0">
                <a:latin typeface="+mj-lt"/>
              </a:rPr>
              <a:t>4 éléments </a:t>
            </a:r>
            <a:r>
              <a:rPr lang="fr-FR" sz="2400" b="1" dirty="0" smtClean="0">
                <a:latin typeface="+mj-lt"/>
              </a:rPr>
              <a:t>qui </a:t>
            </a:r>
            <a:r>
              <a:rPr lang="fr-FR" sz="2400" b="1" dirty="0">
                <a:latin typeface="+mj-lt"/>
              </a:rPr>
              <a:t>sont:</a:t>
            </a:r>
          </a:p>
          <a:p>
            <a:pPr algn="just"/>
            <a:endParaRPr lang="fr-FR" sz="2400" b="1" dirty="0" smtClean="0"/>
          </a:p>
          <a:p>
            <a:pPr marL="800100" indent="-357188" algn="just"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Activity</a:t>
            </a:r>
            <a:r>
              <a:rPr lang="fr-FR" sz="2400" b="1" dirty="0" smtClean="0"/>
              <a:t>: </a:t>
            </a:r>
            <a:r>
              <a:rPr lang="fr-FR" sz="2400" b="1" dirty="0"/>
              <a:t>Activité</a:t>
            </a:r>
            <a:r>
              <a:rPr lang="fr-FR" sz="2400" b="1" dirty="0" smtClean="0"/>
              <a:t> </a:t>
            </a:r>
            <a:r>
              <a:rPr lang="fr-FR" sz="2400" dirty="0" smtClean="0"/>
              <a:t>est </a:t>
            </a:r>
            <a:r>
              <a:rPr lang="fr-FR" sz="2400" dirty="0"/>
              <a:t>le </a:t>
            </a:r>
            <a:r>
              <a:rPr lang="fr-FR" sz="2400" dirty="0" smtClean="0"/>
              <a:t>composant </a:t>
            </a:r>
            <a:r>
              <a:rPr lang="fr-FR" sz="2400" dirty="0"/>
              <a:t>essentiel </a:t>
            </a:r>
            <a:br>
              <a:rPr lang="fr-FR" sz="2400" dirty="0"/>
            </a:br>
            <a:endParaRPr lang="fr-FR" dirty="0" smtClean="0">
              <a:latin typeface="+mj-lt"/>
            </a:endParaRPr>
          </a:p>
          <a:p>
            <a:pPr marL="449263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 Service</a:t>
            </a:r>
            <a:r>
              <a:rPr lang="fr-FR" sz="2400" dirty="0" smtClean="0"/>
              <a:t>: un composant qui s'exécute en tâche de fond</a:t>
            </a:r>
          </a:p>
          <a:p>
            <a:pPr marL="449263" algn="just">
              <a:buFont typeface="Arial" pitchFamily="34" charset="0"/>
              <a:buChar char="•"/>
            </a:pPr>
            <a:endParaRPr lang="fr-FR" sz="1600" b="1" dirty="0" smtClean="0">
              <a:latin typeface="+mj-lt"/>
            </a:endParaRP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err="1" smtClean="0">
                <a:latin typeface="+mj-lt"/>
              </a:rPr>
              <a:t>Broadcast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Receiver</a:t>
            </a:r>
            <a:r>
              <a:rPr lang="fr-FR" sz="2400" dirty="0" smtClean="0">
                <a:latin typeface="+mj-lt"/>
              </a:rPr>
              <a:t>: réception de notifications</a:t>
            </a:r>
          </a:p>
          <a:p>
            <a:pPr marL="449263" algn="just"/>
            <a:endParaRPr lang="fr-FR" sz="1600" dirty="0" smtClean="0">
              <a:latin typeface="+mj-lt"/>
            </a:endParaRP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Content Provider</a:t>
            </a:r>
            <a:r>
              <a:rPr lang="fr-FR" sz="2400" dirty="0" smtClean="0">
                <a:latin typeface="+mj-lt"/>
              </a:rPr>
              <a:t>: Fournisseur de contenu : gestion et partage des données</a:t>
            </a:r>
          </a:p>
          <a:p>
            <a:pPr algn="just"/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1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980728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u="sng" dirty="0" smtClean="0"/>
              <a:t>Le </a:t>
            </a:r>
            <a:r>
              <a:rPr lang="fr-FR" sz="2400" u="sng" dirty="0"/>
              <a:t>démarrage, l’exploit et le fonctionnement </a:t>
            </a:r>
            <a:r>
              <a:rPr lang="fr-FR" sz="2400" dirty="0"/>
              <a:t>d’un  appareil  mobile </a:t>
            </a:r>
            <a:r>
              <a:rPr lang="fr-FR" sz="2400" dirty="0" smtClean="0"/>
              <a:t>sont assurés par </a:t>
            </a:r>
            <a:r>
              <a:rPr lang="fr-FR" sz="2400" dirty="0"/>
              <a:t>un </a:t>
            </a:r>
            <a:r>
              <a:rPr lang="fr-FR" sz="2400" b="1" dirty="0"/>
              <a:t>système d’exploitation </a:t>
            </a:r>
            <a:r>
              <a:rPr lang="fr-FR" sz="2400" b="1" dirty="0" smtClean="0"/>
              <a:t>mobile </a:t>
            </a:r>
            <a:r>
              <a:rPr lang="fr-FR" sz="2400" b="1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une </a:t>
            </a:r>
            <a:r>
              <a:rPr lang="fr-FR" sz="2400" b="1" dirty="0"/>
              <a:t>plateforme </a:t>
            </a:r>
            <a:r>
              <a:rPr lang="fr-FR" sz="2400" b="1" dirty="0" smtClean="0"/>
              <a:t>logicielle qui permet de</a:t>
            </a:r>
            <a:endParaRPr lang="fr-FR" sz="2400" dirty="0" smtClean="0"/>
          </a:p>
          <a:p>
            <a:pPr marL="971550" indent="-342900" algn="just">
              <a:buFontTx/>
              <a:buChar char="-"/>
              <a:tabLst>
                <a:tab pos="542925" algn="l"/>
              </a:tabLst>
            </a:pPr>
            <a:endParaRPr lang="fr-FR" sz="1600" dirty="0"/>
          </a:p>
          <a:p>
            <a:pPr algn="just"/>
            <a:r>
              <a:rPr lang="fr-FR" sz="2400" dirty="0" smtClean="0"/>
              <a:t>       - offrir </a:t>
            </a:r>
            <a:r>
              <a:rPr lang="fr-FR" sz="2400" dirty="0"/>
              <a:t>l’environnement </a:t>
            </a:r>
            <a:r>
              <a:rPr lang="fr-FR" sz="2400" dirty="0" smtClean="0"/>
              <a:t>d’exécution d’applications mobiles</a:t>
            </a:r>
          </a:p>
          <a:p>
            <a:pPr lvl="0" algn="just"/>
            <a:endParaRPr lang="fr-FR" sz="1200" dirty="0" smtClean="0"/>
          </a:p>
          <a:p>
            <a:pPr marL="536575" lvl="0" algn="just"/>
            <a:r>
              <a:rPr lang="fr-FR" sz="2400" dirty="0" smtClean="0"/>
              <a:t>- Gérer et contrôler : </a:t>
            </a:r>
          </a:p>
          <a:p>
            <a:pPr marL="1171575" lvl="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 des </a:t>
            </a:r>
            <a:r>
              <a:rPr lang="fr-FR" sz="2400" dirty="0"/>
              <a:t>opérations </a:t>
            </a:r>
            <a:r>
              <a:rPr lang="fr-FR" sz="2400" dirty="0" smtClean="0"/>
              <a:t>de traitement  et de  communication </a:t>
            </a:r>
            <a:r>
              <a:rPr lang="fr-FR" sz="2400" dirty="0"/>
              <a:t>(cellulaires,  Bluetooth,  Wifi)  </a:t>
            </a:r>
          </a:p>
          <a:p>
            <a:pPr marL="1171575" lvl="0" algn="just">
              <a:buFont typeface="Wingdings" panose="05000000000000000000" pitchFamily="2" charset="2"/>
              <a:buChar char="v"/>
            </a:pPr>
            <a:r>
              <a:rPr lang="fr-FR" sz="2400" dirty="0" smtClean="0"/>
              <a:t> des capteurs </a:t>
            </a:r>
            <a:r>
              <a:rPr lang="fr-FR" sz="2400" dirty="0"/>
              <a:t>(appareil  photo, option  d’écran  tactile…)</a:t>
            </a:r>
          </a:p>
          <a:p>
            <a:pPr marL="1171575" lvl="0" algn="just">
              <a:buFont typeface="Wingdings" panose="05000000000000000000" pitchFamily="2" charset="2"/>
              <a:buChar char="v"/>
            </a:pPr>
            <a:endParaRPr lang="fr-FR" sz="1400" dirty="0" smtClean="0"/>
          </a:p>
          <a:p>
            <a:pPr marL="900113" lvl="0" indent="-363538" algn="just">
              <a:buFontTx/>
              <a:buChar char="-"/>
            </a:pPr>
            <a:r>
              <a:rPr lang="fr-FR" sz="2400" dirty="0"/>
              <a:t>Gérer du </a:t>
            </a:r>
            <a:r>
              <a:rPr lang="fr-FR" sz="2400" dirty="0" smtClean="0"/>
              <a:t>partage des ressources d’un appareil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59530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Composants d’application mobile Android </a:t>
            </a:r>
          </a:p>
          <a:p>
            <a:pPr algn="just"/>
            <a:endParaRPr lang="fr-FR" sz="1100" b="1" dirty="0" smtClean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</a:rPr>
              <a:t>• </a:t>
            </a:r>
            <a:r>
              <a:rPr lang="fr-FR" sz="2200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les </a:t>
            </a:r>
            <a:r>
              <a:rPr lang="fr-FR" sz="2000" b="1" dirty="0" smtClean="0">
                <a:latin typeface="+mj-lt"/>
              </a:rPr>
              <a:t>composants d’une </a:t>
            </a:r>
            <a:r>
              <a:rPr lang="fr-FR" sz="2000" dirty="0" smtClean="0">
                <a:latin typeface="+mj-lt"/>
              </a:rPr>
              <a:t>application Android doit être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déclarés dans le « </a:t>
            </a:r>
            <a:r>
              <a:rPr lang="fr-FR" sz="2000" b="1" dirty="0" smtClean="0">
                <a:latin typeface="+mj-lt"/>
              </a:rPr>
              <a:t>Manifeste.xml »</a:t>
            </a:r>
          </a:p>
          <a:p>
            <a:pPr algn="just"/>
            <a:endParaRPr lang="fr-FR" sz="11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</a:t>
            </a:r>
            <a:r>
              <a:rPr lang="fr-FR" sz="2000" b="1" dirty="0"/>
              <a:t>composants d’une </a:t>
            </a:r>
            <a:r>
              <a:rPr lang="fr-FR" sz="2000" dirty="0"/>
              <a:t>application Android </a:t>
            </a:r>
            <a:r>
              <a:rPr lang="fr-FR" sz="2000" dirty="0" smtClean="0"/>
              <a:t>interagissent entre eux</a:t>
            </a:r>
            <a:r>
              <a:rPr lang="fr-FR" sz="2000" dirty="0"/>
              <a:t>. </a:t>
            </a:r>
            <a:endParaRPr lang="fr-FR" sz="2000" b="1" dirty="0" smtClean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739193"/>
            <a:ext cx="4770090" cy="3751658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202964"/>
            <a:ext cx="8416270" cy="777764"/>
          </a:xfrm>
        </p:spPr>
        <p:txBody>
          <a:bodyPr/>
          <a:lstStyle/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Android native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endParaRPr lang="fr-FR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9" y="1044782"/>
            <a:ext cx="8637259" cy="51167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>Un projet d’application </a:t>
            </a:r>
            <a:r>
              <a:rPr lang="fr-FR" sz="2400" b="1" dirty="0">
                <a:solidFill>
                  <a:schemeClr val="tx1"/>
                </a:solidFill>
                <a:latin typeface="Arial" charset="0"/>
              </a:rPr>
              <a:t>native Android </a:t>
            </a:r>
            <a:r>
              <a:rPr lang="fr-FR" sz="2400" dirty="0">
                <a:solidFill>
                  <a:schemeClr val="tx1"/>
                </a:solidFill>
                <a:latin typeface="Arial" charset="0"/>
              </a:rPr>
              <a:t>est composée de </a:t>
            </a:r>
            <a:r>
              <a:rPr lang="fr-FR" sz="2400" dirty="0" smtClean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algn="just"/>
            <a:endParaRPr lang="fr-FR" sz="1400" dirty="0">
              <a:solidFill>
                <a:schemeClr val="tx1"/>
              </a:solidFill>
              <a:latin typeface="Arial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Arial" charset="0"/>
              </a:rPr>
              <a:t>• 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Sources </a:t>
            </a:r>
            <a:r>
              <a:rPr lang="fr-FR" sz="2200" b="1" dirty="0">
                <a:solidFill>
                  <a:schemeClr val="tx1"/>
                </a:solidFill>
                <a:latin typeface="Arial" charset="0"/>
              </a:rPr>
              <a:t>Java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 (ou </a:t>
            </a:r>
            <a:r>
              <a:rPr lang="fr-FR" sz="2200" b="1" dirty="0" err="1">
                <a:solidFill>
                  <a:schemeClr val="tx1"/>
                </a:solidFill>
                <a:latin typeface="Arial" charset="0"/>
              </a:rPr>
              <a:t>Kotlin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) compilés pour une machine virtuelle appelée « </a:t>
            </a:r>
            <a:r>
              <a:rPr lang="fr-FR" sz="2200" b="1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ART</a:t>
            </a:r>
            <a:r>
              <a:rPr lang="fr-FR" sz="22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», </a:t>
            </a:r>
            <a:r>
              <a:rPr lang="fr-FR" sz="2200" dirty="0" smtClean="0">
                <a:solidFill>
                  <a:schemeClr val="tx1"/>
                </a:solidFill>
                <a:latin typeface="Arial" charset="0"/>
              </a:rPr>
              <a:t>amélioration de 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l’ancienne machine « </a:t>
            </a:r>
            <a:r>
              <a:rPr lang="fr-FR" sz="2200" b="1" i="1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Dalvik</a:t>
            </a:r>
            <a:r>
              <a:rPr lang="fr-FR" sz="22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» (versions ≤ 4.4</a:t>
            </a:r>
            <a:r>
              <a:rPr lang="fr-FR" sz="2200" dirty="0" smtClean="0">
                <a:solidFill>
                  <a:schemeClr val="tx1"/>
                </a:solidFill>
                <a:latin typeface="Arial" charset="0"/>
              </a:rPr>
              <a:t>).</a:t>
            </a:r>
          </a:p>
          <a:p>
            <a:pPr algn="just"/>
            <a:endParaRPr lang="fr-FR" sz="2200" dirty="0">
              <a:solidFill>
                <a:schemeClr val="tx1"/>
              </a:solidFill>
              <a:latin typeface="Arial" charset="0"/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• Fichiers appelés </a:t>
            </a:r>
            <a:r>
              <a:rPr lang="fr-FR" sz="2200" b="1" dirty="0">
                <a:solidFill>
                  <a:schemeClr val="tx1"/>
                </a:solidFill>
                <a:latin typeface="Arial" charset="0"/>
              </a:rPr>
              <a:t>ressources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 :</a:t>
            </a:r>
          </a:p>
          <a:p>
            <a:pPr marL="542925" indent="-185738"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– format XML : interface, textes. . .</a:t>
            </a:r>
          </a:p>
          <a:p>
            <a:pPr marL="542925" indent="-185738"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– format PNG : icônes, images. . </a:t>
            </a:r>
            <a:r>
              <a:rPr lang="fr-FR" sz="22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542925" indent="-185738" algn="just"/>
            <a:endParaRPr lang="fr-FR" sz="2200" dirty="0">
              <a:solidFill>
                <a:schemeClr val="tx1"/>
              </a:solidFill>
              <a:latin typeface="Arial" charset="0"/>
            </a:endParaRPr>
          </a:p>
          <a:p>
            <a:pPr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• </a:t>
            </a:r>
            <a:r>
              <a:rPr lang="fr-FR" sz="2200" b="1" dirty="0">
                <a:solidFill>
                  <a:schemeClr val="tx1"/>
                </a:solidFill>
                <a:latin typeface="Arial" charset="0"/>
              </a:rPr>
              <a:t>Manifeste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 = description du contenu </a:t>
            </a:r>
            <a:r>
              <a:rPr lang="fr-FR" sz="2200" dirty="0" smtClean="0">
                <a:solidFill>
                  <a:schemeClr val="tx1"/>
                </a:solidFill>
                <a:latin typeface="Arial" charset="0"/>
              </a:rPr>
              <a:t>du </a:t>
            </a:r>
            <a:r>
              <a:rPr lang="fr-FR" sz="2200" dirty="0">
                <a:solidFill>
                  <a:schemeClr val="tx1"/>
                </a:solidFill>
                <a:latin typeface="Arial" charset="0"/>
              </a:rPr>
              <a:t>logiciel</a:t>
            </a:r>
          </a:p>
          <a:p>
            <a:pPr marL="542925" indent="-271463"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– version minimale du smartphone,</a:t>
            </a:r>
          </a:p>
          <a:p>
            <a:pPr marL="542925" indent="-271463"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– fichiers présents dans l’archive avec leur signature,</a:t>
            </a:r>
          </a:p>
          <a:p>
            <a:pPr marL="542925" indent="-271463" algn="just"/>
            <a:r>
              <a:rPr lang="fr-FR" sz="2200" dirty="0">
                <a:solidFill>
                  <a:schemeClr val="tx1"/>
                </a:solidFill>
                <a:latin typeface="Arial" charset="0"/>
              </a:rPr>
              <a:t>– demandes d’autorisations, durée de validité, etc.</a:t>
            </a:r>
          </a:p>
          <a:p>
            <a:pPr algn="just"/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20989" y="5810464"/>
            <a:ext cx="863725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Tout </a:t>
            </a:r>
            <a:r>
              <a:rPr lang="fr-FR" dirty="0">
                <a:latin typeface="+mj-lt"/>
              </a:rPr>
              <a:t>cet ensemble est géré à l’aide d’un IDE (environnement de développement) </a:t>
            </a:r>
            <a:r>
              <a:rPr lang="fr-FR" dirty="0" smtClean="0">
                <a:latin typeface="+mj-lt"/>
              </a:rPr>
              <a:t>qui </a:t>
            </a:r>
            <a:r>
              <a:rPr lang="fr-FR" dirty="0">
                <a:latin typeface="+mj-lt"/>
              </a:rPr>
              <a:t>s’appuie sur un ensemble logiciel (bibliothèques, outils) appelé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SDK Android</a:t>
            </a:r>
            <a:r>
              <a:rPr lang="fr-FR" dirty="0">
                <a:latin typeface="+mj-lt"/>
              </a:rPr>
              <a:t>.</a:t>
            </a:r>
            <a:endParaRPr lang="fr-FR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7730" y="202964"/>
            <a:ext cx="8416270" cy="7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Project</a:t>
            </a:r>
            <a:endParaRPr lang="fr-FR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76211" y="1044782"/>
            <a:ext cx="8867789" cy="4904497"/>
            <a:chOff x="214282" y="2000240"/>
            <a:chExt cx="8643966" cy="44730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000240"/>
              <a:ext cx="8643966" cy="447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14282" y="2071678"/>
              <a:ext cx="1000132" cy="2143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27730" y="202964"/>
            <a:ext cx="8416270" cy="7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Project</a:t>
            </a:r>
            <a:endParaRPr lang="fr-FR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216" y="879103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Un projet d’une application Android possède une arborescence </a:t>
            </a:r>
            <a:endParaRPr lang="fr-FR" sz="2000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6556215" y="1287535"/>
            <a:ext cx="25717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b="1" dirty="0" smtClean="0">
                <a:ln/>
                <a:solidFill>
                  <a:schemeClr val="accent4"/>
                </a:solidFill>
              </a:rPr>
              <a:t>Sous Android studio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27730" y="202964"/>
            <a:ext cx="8416270" cy="7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Project</a:t>
            </a:r>
            <a:endParaRPr lang="fr-FR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807"/>
            <a:ext cx="9144000" cy="52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7730" y="202964"/>
            <a:ext cx="8416270" cy="7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Project</a:t>
            </a:r>
            <a:endParaRPr lang="fr-FR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(Manifeste)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16" y="113861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sz="2200" dirty="0" smtClean="0"/>
              <a:t> Chaque </a:t>
            </a:r>
            <a:r>
              <a:rPr lang="fr-FR" sz="2200" dirty="0"/>
              <a:t>projet </a:t>
            </a:r>
            <a:r>
              <a:rPr lang="fr-FR" sz="2200" dirty="0" smtClean="0"/>
              <a:t>Android </a:t>
            </a:r>
            <a:r>
              <a:rPr lang="fr-FR" sz="2200" dirty="0"/>
              <a:t>doit comporter un fichier XML nommé </a:t>
            </a:r>
            <a:r>
              <a:rPr lang="fr-FR" sz="2200" dirty="0" smtClean="0"/>
              <a:t>« </a:t>
            </a:r>
            <a:r>
              <a:rPr lang="fr-FR" sz="2200" b="1" dirty="0"/>
              <a:t>AndroidManifest.xml </a:t>
            </a:r>
            <a:r>
              <a:rPr lang="fr-FR" sz="2200" dirty="0" smtClean="0"/>
              <a:t> »</a:t>
            </a:r>
            <a:r>
              <a:rPr lang="fr-FR" sz="2200" b="1" dirty="0" smtClean="0"/>
              <a:t> qui </a:t>
            </a:r>
            <a:r>
              <a:rPr lang="fr-FR" sz="2200" dirty="0" smtClean="0"/>
              <a:t>se </a:t>
            </a:r>
            <a:r>
              <a:rPr lang="fr-FR" sz="2200" dirty="0"/>
              <a:t>trouve à la racine du projet </a:t>
            </a:r>
            <a:endParaRPr lang="fr-FR" sz="2200" b="1" dirty="0" smtClean="0"/>
          </a:p>
          <a:p>
            <a:pPr algn="just">
              <a:buFontTx/>
              <a:buChar char="-"/>
            </a:pPr>
            <a:endParaRPr lang="fr-FR" sz="2200" b="1" dirty="0"/>
          </a:p>
          <a:p>
            <a:pPr algn="just">
              <a:buFontTx/>
              <a:buChar char="-"/>
            </a:pPr>
            <a:r>
              <a:rPr lang="fr-FR" sz="2200" dirty="0" smtClean="0"/>
              <a:t> qui est le </a:t>
            </a:r>
            <a:r>
              <a:rPr lang="fr-FR" sz="2200" b="1" dirty="0" smtClean="0"/>
              <a:t>point de départ </a:t>
            </a:r>
            <a:r>
              <a:rPr lang="fr-FR" sz="2200" dirty="0" smtClean="0"/>
              <a:t>de toute application Android </a:t>
            </a:r>
            <a:endParaRPr lang="fr-FR" sz="2200" dirty="0"/>
          </a:p>
          <a:p>
            <a:pPr algn="just">
              <a:buFontTx/>
              <a:buChar char="-"/>
            </a:pPr>
            <a:endParaRPr lang="fr-FR" sz="2200" dirty="0" smtClean="0"/>
          </a:p>
          <a:p>
            <a:pPr algn="just">
              <a:buFontTx/>
              <a:buChar char="-"/>
            </a:pPr>
            <a:r>
              <a:rPr lang="fr-FR" sz="2200" dirty="0"/>
              <a:t> </a:t>
            </a:r>
            <a:r>
              <a:rPr lang="fr-FR" sz="2200" dirty="0" smtClean="0"/>
              <a:t>décrit </a:t>
            </a:r>
            <a:r>
              <a:rPr lang="fr-FR" sz="2200" dirty="0"/>
              <a:t>les </a:t>
            </a:r>
            <a:r>
              <a:rPr lang="fr-FR" sz="2200" b="1" dirty="0" smtClean="0"/>
              <a:t>composants</a:t>
            </a:r>
            <a:r>
              <a:rPr lang="fr-FR" sz="2200" dirty="0" smtClean="0"/>
              <a:t> (</a:t>
            </a:r>
            <a:r>
              <a:rPr lang="fr-FR" sz="2200" dirty="0"/>
              <a:t>activités, services, </a:t>
            </a:r>
            <a:r>
              <a:rPr lang="fr-FR" sz="2200" dirty="0" err="1"/>
              <a:t>etc</a:t>
            </a:r>
            <a:r>
              <a:rPr lang="fr-FR" sz="2200" dirty="0" smtClean="0"/>
              <a:t>) , </a:t>
            </a:r>
            <a:r>
              <a:rPr lang="fr-FR" sz="2200" dirty="0"/>
              <a:t>leurs </a:t>
            </a:r>
            <a:r>
              <a:rPr lang="fr-FR" sz="2200" b="1" dirty="0"/>
              <a:t>interactions </a:t>
            </a:r>
            <a:r>
              <a:rPr lang="fr-FR" sz="2200" dirty="0"/>
              <a:t>et les </a:t>
            </a:r>
            <a:r>
              <a:rPr lang="fr-FR" sz="2200" b="1" dirty="0"/>
              <a:t>métadonnées de </a:t>
            </a:r>
            <a:r>
              <a:rPr lang="fr-FR" sz="2200" b="1" dirty="0" smtClean="0"/>
              <a:t>l’application</a:t>
            </a:r>
            <a:r>
              <a:rPr lang="fr-FR" sz="2200" dirty="0" smtClean="0"/>
              <a:t>.</a:t>
            </a:r>
          </a:p>
          <a:p>
            <a:pPr algn="just">
              <a:buFontTx/>
              <a:buChar char="-"/>
            </a:pPr>
            <a:endParaRPr lang="fr-FR" sz="2200" dirty="0" smtClean="0"/>
          </a:p>
          <a:p>
            <a:pPr algn="just">
              <a:buFontTx/>
              <a:buChar char="-"/>
            </a:pPr>
            <a:r>
              <a:rPr lang="fr-FR" sz="2200" dirty="0"/>
              <a:t> </a:t>
            </a:r>
            <a:r>
              <a:rPr lang="fr-FR" sz="2200" dirty="0" smtClean="0"/>
              <a:t>Spécifie </a:t>
            </a:r>
            <a:r>
              <a:rPr lang="fr-FR" sz="2200" b="1" dirty="0" smtClean="0"/>
              <a:t>comment les composants sont liés à Android </a:t>
            </a:r>
          </a:p>
          <a:p>
            <a:pPr algn="just">
              <a:buFontTx/>
              <a:buChar char="-"/>
            </a:pPr>
            <a:endParaRPr lang="fr-FR" sz="2200" dirty="0"/>
          </a:p>
          <a:p>
            <a:pPr algn="just">
              <a:buFontTx/>
              <a:buChar char="-"/>
            </a:pPr>
            <a:r>
              <a:rPr lang="fr-FR" sz="2200" dirty="0" smtClean="0"/>
              <a:t> défini l’activité </a:t>
            </a:r>
            <a:r>
              <a:rPr lang="fr-FR" sz="2200" dirty="0"/>
              <a:t>principale qui </a:t>
            </a:r>
            <a:r>
              <a:rPr lang="fr-FR" sz="2200" dirty="0" smtClean="0"/>
              <a:t>gère le premier </a:t>
            </a:r>
            <a:r>
              <a:rPr lang="fr-FR" sz="2200" dirty="0"/>
              <a:t>écran de </a:t>
            </a:r>
            <a:r>
              <a:rPr lang="fr-FR" sz="2200" dirty="0" smtClean="0"/>
              <a:t>l'application.</a:t>
            </a:r>
          </a:p>
          <a:p>
            <a:pPr algn="just">
              <a:buFontTx/>
              <a:buChar char="-"/>
            </a:pPr>
            <a:endParaRPr lang="en-US" sz="2200" dirty="0" smtClean="0"/>
          </a:p>
          <a:p>
            <a:pPr algn="just"/>
            <a:r>
              <a:rPr lang="fr-FR" sz="2200" dirty="0" smtClean="0"/>
              <a:t>- indique </a:t>
            </a:r>
            <a:r>
              <a:rPr lang="fr-FR" sz="2200" b="1" dirty="0" smtClean="0"/>
              <a:t>les permissions </a:t>
            </a:r>
            <a:r>
              <a:rPr lang="fr-FR" sz="2200" dirty="0" smtClean="0"/>
              <a:t>nécessaires par l’application pour certaines fonctionnalités </a:t>
            </a:r>
            <a:r>
              <a:rPr lang="en-US" sz="2200" dirty="0" smtClean="0"/>
              <a:t>(e.g. webcam, network, location, access, ...)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697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215370" cy="49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(Manifeste)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9286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AndroidManifest.xml </a:t>
            </a:r>
          </a:p>
        </p:txBody>
      </p:sp>
    </p:spTree>
    <p:extLst>
      <p:ext uri="{BB962C8B-B14F-4D97-AF65-F5344CB8AC3E}">
        <p14:creationId xmlns:p14="http://schemas.microsoft.com/office/powerpoint/2010/main" val="38988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92867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AndroidManifest.xml (</a:t>
            </a:r>
            <a:r>
              <a:rPr lang="fr-FR" sz="2400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Conventions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472439"/>
            <a:ext cx="9144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- Seulement  deux éléments sont requis:</a:t>
            </a:r>
          </a:p>
          <a:p>
            <a:pPr marL="900113" indent="257175" algn="just">
              <a:buFontTx/>
              <a:buChar char="-"/>
            </a:pPr>
            <a:r>
              <a:rPr lang="en-US" sz="2000" dirty="0" smtClean="0"/>
              <a:t>  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&lt;manifest&gt;: - </a:t>
            </a:r>
            <a:r>
              <a:rPr lang="en-US" sz="2000" dirty="0" smtClean="0"/>
              <a:t>contains </a:t>
            </a:r>
            <a:r>
              <a:rPr lang="en-US" sz="2000" b="1" dirty="0" smtClean="0"/>
              <a:t>the package</a:t>
            </a:r>
            <a:r>
              <a:rPr lang="en-US" sz="2000" dirty="0" smtClean="0"/>
              <a:t>, the </a:t>
            </a:r>
            <a:r>
              <a:rPr lang="en-US" sz="2000" b="1" dirty="0" smtClean="0"/>
              <a:t>version, </a:t>
            </a:r>
            <a:r>
              <a:rPr lang="fr-FR" sz="2000" dirty="0" smtClean="0"/>
              <a:t>le </a:t>
            </a:r>
            <a:r>
              <a:rPr lang="fr-FR" sz="2000" b="1" dirty="0"/>
              <a:t>package Java de l'application </a:t>
            </a:r>
            <a:r>
              <a:rPr lang="fr-FR" sz="2000" dirty="0"/>
              <a:t>(</a:t>
            </a:r>
            <a:r>
              <a:rPr lang="fr-FR" sz="2000" b="1" dirty="0"/>
              <a:t>l'identifiant unique </a:t>
            </a:r>
            <a:r>
              <a:rPr lang="fr-FR" sz="2000" dirty="0"/>
              <a:t>du package pour l'application</a:t>
            </a:r>
            <a:r>
              <a:rPr lang="fr-FR" sz="2000" dirty="0" smtClean="0"/>
              <a:t>), </a:t>
            </a:r>
            <a:r>
              <a:rPr lang="fr-FR" sz="2000" dirty="0"/>
              <a:t>le </a:t>
            </a:r>
            <a:r>
              <a:rPr lang="fr-FR" sz="2000" b="1" dirty="0"/>
              <a:t>niveau minimum </a:t>
            </a:r>
            <a:r>
              <a:rPr lang="fr-FR" sz="2000" dirty="0"/>
              <a:t>de l'</a:t>
            </a:r>
            <a:r>
              <a:rPr lang="fr-FR" sz="2000" b="1" dirty="0"/>
              <a:t>API  Android (SDK) </a:t>
            </a:r>
            <a:r>
              <a:rPr lang="fr-FR" sz="2000" dirty="0"/>
              <a:t>que l'application </a:t>
            </a:r>
            <a:r>
              <a:rPr lang="fr-FR" sz="2000" dirty="0" smtClean="0"/>
              <a:t>nécessite, </a:t>
            </a:r>
            <a:r>
              <a:rPr lang="fr-FR" sz="2000" dirty="0"/>
              <a:t>les bibliothèques auxquelles l'application doit être liée</a:t>
            </a:r>
          </a:p>
          <a:p>
            <a:pPr marL="2243138" indent="-271463" algn="just">
              <a:buFontTx/>
              <a:buChar char="-"/>
            </a:pPr>
            <a:endParaRPr lang="fr-FR" sz="2000" dirty="0"/>
          </a:p>
          <a:p>
            <a:pPr marL="2871788" algn="just"/>
            <a:r>
              <a:rPr lang="en-US" sz="2000" dirty="0" smtClean="0"/>
              <a:t>- this root </a:t>
            </a:r>
            <a:r>
              <a:rPr lang="en-US" sz="2000" dirty="0" err="1" smtClean="0"/>
              <a:t>englobes</a:t>
            </a:r>
            <a:r>
              <a:rPr lang="en-US" sz="2000" dirty="0" smtClean="0"/>
              <a:t> the whole manifest</a:t>
            </a:r>
          </a:p>
          <a:p>
            <a:pPr marL="1343025" indent="-357188" algn="just">
              <a:buFontTx/>
              <a:buChar char="-"/>
            </a:pP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&lt;application&gt;: </a:t>
            </a:r>
            <a:r>
              <a:rPr lang="en-US" sz="2000" dirty="0" smtClean="0"/>
              <a:t>describes </a:t>
            </a:r>
            <a:r>
              <a:rPr lang="en-US" sz="2000" b="1" dirty="0" smtClean="0"/>
              <a:t>the application </a:t>
            </a:r>
            <a:r>
              <a:rPr lang="en-US" sz="2000" dirty="0" smtClean="0"/>
              <a:t>and contains the list of                      </a:t>
            </a:r>
            <a:r>
              <a:rPr lang="en-US" sz="2000" b="1" dirty="0" smtClean="0"/>
              <a:t>its components</a:t>
            </a:r>
          </a:p>
          <a:p>
            <a:pPr marL="1343025" indent="-357188" algn="just">
              <a:buFontTx/>
              <a:buChar char="-"/>
            </a:pPr>
            <a:endParaRPr lang="en-US" sz="2000" b="1" dirty="0" smtClean="0"/>
          </a:p>
          <a:p>
            <a:pPr algn="just">
              <a:buFontTx/>
              <a:buChar char="-"/>
            </a:pPr>
            <a:endParaRPr lang="fr-FR" sz="700" dirty="0" smtClean="0"/>
          </a:p>
          <a:p>
            <a:pPr algn="just">
              <a:buFontTx/>
              <a:buChar char="-"/>
            </a:pPr>
            <a:r>
              <a:rPr lang="fr-FR" sz="2000" dirty="0" smtClean="0"/>
              <a:t> dans ces éléments</a:t>
            </a:r>
          </a:p>
          <a:p>
            <a:pPr algn="just">
              <a:buFontTx/>
              <a:buChar char="-"/>
            </a:pPr>
            <a:endParaRPr lang="fr-FR" sz="600" dirty="0" smtClean="0"/>
          </a:p>
          <a:p>
            <a:pPr marL="623888" indent="-174625" algn="just">
              <a:buFont typeface="Wingdings" pitchFamily="2" charset="2"/>
              <a:buChar char="§"/>
            </a:pPr>
            <a:r>
              <a:rPr lang="fr-FR" sz="2000" dirty="0" smtClean="0"/>
              <a:t> Toutes </a:t>
            </a:r>
            <a:r>
              <a:rPr lang="fr-FR" sz="2000" b="1" dirty="0" smtClean="0"/>
              <a:t>les valeurs </a:t>
            </a:r>
            <a:r>
              <a:rPr lang="fr-FR" sz="2000" dirty="0" smtClean="0"/>
              <a:t>sont </a:t>
            </a:r>
            <a:r>
              <a:rPr lang="fr-FR" sz="2000" b="1" dirty="0" smtClean="0"/>
              <a:t>définies</a:t>
            </a:r>
            <a:r>
              <a:rPr lang="fr-FR" sz="2000" dirty="0" smtClean="0"/>
              <a:t> par des </a:t>
            </a:r>
            <a:r>
              <a:rPr lang="fr-FR" sz="2000" b="1" dirty="0" smtClean="0"/>
              <a:t>attributs</a:t>
            </a:r>
          </a:p>
          <a:p>
            <a:pPr marL="623888" indent="-174625" algn="just">
              <a:buFont typeface="Wingdings" pitchFamily="2" charset="2"/>
              <a:buChar char="§"/>
            </a:pPr>
            <a:r>
              <a:rPr lang="fr-FR" sz="2000" dirty="0" smtClean="0"/>
              <a:t>Tous les </a:t>
            </a:r>
            <a:r>
              <a:rPr lang="fr-FR" sz="2000" b="1" dirty="0" smtClean="0"/>
              <a:t>noms d'attribut commencent</a:t>
            </a:r>
            <a:r>
              <a:rPr lang="fr-FR" sz="2000" dirty="0" smtClean="0"/>
              <a:t> par  </a:t>
            </a:r>
            <a:r>
              <a:rPr lang="fr-FR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android:prefix</a:t>
            </a:r>
            <a:endParaRPr lang="fr-FR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436688" indent="-449263" algn="just">
              <a:buFont typeface="Wingdings" pitchFamily="2" charset="2"/>
              <a:buChar char="§"/>
            </a:pPr>
            <a:r>
              <a:rPr lang="fr-FR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sauf</a:t>
            </a:r>
            <a:r>
              <a:rPr lang="fr-FR" sz="2000" dirty="0" smtClean="0"/>
              <a:t> pour certains attributs de </a:t>
            </a:r>
            <a:r>
              <a:rPr lang="fr-FR" sz="2000" b="1" dirty="0" smtClean="0"/>
              <a:t>l'élément racine &lt;</a:t>
            </a:r>
            <a:r>
              <a:rPr lang="fr-FR" sz="2000" b="1" dirty="0" err="1" smtClean="0"/>
              <a:t>manifest</a:t>
            </a:r>
            <a:r>
              <a:rPr lang="fr-FR" sz="2000" b="1" dirty="0" smtClean="0"/>
              <a:t>&gt;</a:t>
            </a:r>
          </a:p>
          <a:p>
            <a:pPr marL="623888" indent="-174625" algn="just">
              <a:buFont typeface="Wingdings" pitchFamily="2" charset="2"/>
              <a:buChar char="§"/>
            </a:pPr>
            <a:endParaRPr lang="fr-FR" sz="2000" b="1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(Manifeste)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28662" y="3429000"/>
            <a:ext cx="7572428" cy="64294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57224" y="5929330"/>
            <a:ext cx="7643866" cy="28575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20654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928802"/>
            <a:ext cx="204108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2214578" cy="5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5045302" y="5900302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minimum level of the Android API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643438" y="3643314"/>
            <a:ext cx="3393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Name of the Java package for the app</a:t>
            </a:r>
            <a:endParaRPr lang="fr-FR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214282" y="92867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AndroidManifest.xml (</a:t>
            </a:r>
            <a:r>
              <a:rPr lang="fr-FR" sz="2400" dirty="0" smtClean="0">
                <a:solidFill>
                  <a:srgbClr val="800000"/>
                </a:solidFill>
                <a:latin typeface="+mj-lt"/>
                <a:cs typeface="Times New Roman" pitchFamily="18" charset="0"/>
              </a:rPr>
              <a:t>Conventions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) 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(Manifeste)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718679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Il existe plusieurs </a:t>
            </a:r>
            <a:r>
              <a:rPr lang="fr-FR" sz="2400" b="1" dirty="0" smtClean="0"/>
              <a:t>autorisations</a:t>
            </a:r>
            <a:r>
              <a:rPr lang="fr-FR" sz="2400" dirty="0" smtClean="0"/>
              <a:t> </a:t>
            </a:r>
            <a:r>
              <a:rPr lang="fr-FR" sz="2400" b="1" dirty="0" smtClean="0"/>
              <a:t>standard</a:t>
            </a:r>
            <a:r>
              <a:rPr lang="fr-FR" sz="2400" dirty="0" smtClean="0"/>
              <a:t>:</a:t>
            </a:r>
          </a:p>
          <a:p>
            <a:pPr>
              <a:buFontTx/>
              <a:buChar char="-"/>
            </a:pPr>
            <a:endParaRPr lang="fr-FR" sz="700" dirty="0" smtClean="0"/>
          </a:p>
          <a:p>
            <a:pPr marL="449263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android.permission.CALL_EMERGENCY_NUMBERS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android.permission.READ_OWNER_DATA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android.permission.SET_WALLPAPER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android.permission.DEVICE_POWER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92867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AndroidManifest.xml (</a:t>
            </a:r>
            <a:r>
              <a:rPr lang="en-US" sz="2400" dirty="0" smtClean="0">
                <a:solidFill>
                  <a:srgbClr val="800000"/>
                </a:solidFill>
              </a:rPr>
              <a:t>Permissions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51429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- Si une application a besoin d'accéder à </a:t>
            </a:r>
            <a:r>
              <a:rPr lang="fr-FR" sz="2400" b="1" dirty="0" smtClean="0"/>
              <a:t>une fonctionnalité protégée</a:t>
            </a:r>
            <a:r>
              <a:rPr lang="fr-FR" sz="2400" dirty="0" smtClean="0"/>
              <a:t> par </a:t>
            </a:r>
            <a:r>
              <a:rPr lang="fr-FR" sz="2400" b="1" dirty="0" smtClean="0"/>
              <a:t>une autorisation</a:t>
            </a:r>
          </a:p>
          <a:p>
            <a:pPr marL="363538" algn="just">
              <a:buFont typeface="Arial" pitchFamily="34" charset="0"/>
              <a:buChar char="•"/>
            </a:pPr>
            <a:r>
              <a:rPr lang="fr-FR" sz="2400" dirty="0" smtClean="0"/>
              <a:t> accéder  aux </a:t>
            </a:r>
            <a:r>
              <a:rPr lang="fr-FR" sz="2400" b="1" dirty="0" smtClean="0"/>
              <a:t>parties protégées de l'API </a:t>
            </a:r>
            <a:r>
              <a:rPr lang="fr-FR" sz="2400" dirty="0" smtClean="0"/>
              <a:t>(GPS, Internet, etc.)</a:t>
            </a:r>
          </a:p>
          <a:p>
            <a:pPr marL="363538"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/>
            <a:r>
              <a:rPr lang="fr-FR" sz="2400" dirty="0" smtClean="0"/>
              <a:t>- elle doit spécifier l'autorisation avec un élément                           </a:t>
            </a:r>
            <a:r>
              <a:rPr lang="fr-FR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&lt;uses-permission&gt;</a:t>
            </a:r>
            <a:r>
              <a:rPr lang="fr-FR" sz="2400" dirty="0" smtClean="0"/>
              <a:t> dans l’élément</a:t>
            </a:r>
            <a:r>
              <a:rPr lang="fr-FR" sz="2400" dirty="0"/>
              <a:t>«</a:t>
            </a:r>
            <a:r>
              <a:rPr lang="fr-FR" sz="2400" dirty="0" smtClean="0"/>
              <a:t> </a:t>
            </a:r>
            <a:r>
              <a:rPr lang="fr-FR" sz="2400" dirty="0" err="1" smtClean="0"/>
              <a:t>manifest</a:t>
            </a:r>
            <a:r>
              <a:rPr lang="fr-FR" sz="2400" dirty="0" smtClean="0"/>
              <a:t>»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5721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Il est également possible de définir des </a:t>
            </a:r>
            <a:r>
              <a:rPr lang="fr-FR" sz="2400" b="1" dirty="0" smtClean="0"/>
              <a:t>propres autorisations</a:t>
            </a:r>
            <a:endParaRPr lang="fr-FR" sz="2400" b="1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(Manifeste)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2" y="9859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 par </a:t>
            </a:r>
            <a:r>
              <a:rPr lang="fr-FR" sz="2400" dirty="0"/>
              <a:t>rapport </a:t>
            </a:r>
            <a:r>
              <a:rPr lang="fr-FR" sz="2400" dirty="0" smtClean="0"/>
              <a:t>aux </a:t>
            </a:r>
            <a:r>
              <a:rPr lang="fr-FR" sz="2400" b="1" dirty="0"/>
              <a:t>systèmes d’exploitation </a:t>
            </a:r>
            <a:r>
              <a:rPr lang="fr-FR" sz="2400" dirty="0"/>
              <a:t>pour </a:t>
            </a:r>
            <a:r>
              <a:rPr lang="fr-FR" sz="2400" b="1" dirty="0" smtClean="0"/>
              <a:t>un ordinateur , </a:t>
            </a:r>
            <a:r>
              <a:rPr lang="fr-FR" sz="2400" dirty="0"/>
              <a:t>Les </a:t>
            </a:r>
            <a:r>
              <a:rPr lang="fr-FR" sz="2400" b="1" dirty="0"/>
              <a:t>systèmes d’exploitation </a:t>
            </a:r>
            <a:r>
              <a:rPr lang="fr-FR" sz="2400" dirty="0"/>
              <a:t>pour </a:t>
            </a:r>
            <a:r>
              <a:rPr lang="fr-FR" sz="2400" b="1" dirty="0"/>
              <a:t>mobiles</a:t>
            </a:r>
            <a:r>
              <a:rPr lang="fr-FR" sz="2400" dirty="0"/>
              <a:t> sont différents en termes de:</a:t>
            </a:r>
          </a:p>
          <a:p>
            <a:pPr algn="just"/>
            <a:endParaRPr lang="fr-FR" sz="2400" dirty="0"/>
          </a:p>
          <a:p>
            <a:pPr algn="just"/>
            <a:endParaRPr lang="fr-FR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57200" y="2629833"/>
            <a:ext cx="822321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sz="500" dirty="0" smtClean="0"/>
          </a:p>
          <a:p>
            <a:r>
              <a:rPr lang="fr-FR" sz="2400" dirty="0" smtClean="0"/>
              <a:t>  - Contraintes matériels </a:t>
            </a:r>
          </a:p>
          <a:p>
            <a:endParaRPr lang="fr-FR" sz="2400" dirty="0" smtClean="0"/>
          </a:p>
          <a:p>
            <a:r>
              <a:rPr lang="fr-FR" sz="2400" dirty="0" smtClean="0"/>
              <a:t>  - partie logiciel du système </a:t>
            </a:r>
          </a:p>
          <a:p>
            <a:r>
              <a:rPr lang="fr-FR" sz="2400" dirty="0" smtClean="0"/>
              <a:t>(</a:t>
            </a:r>
            <a:r>
              <a:rPr lang="fr-FR" sz="2400" b="1" dirty="0" smtClean="0"/>
              <a:t>noyau</a:t>
            </a:r>
            <a:r>
              <a:rPr lang="fr-FR" sz="2400" dirty="0" smtClean="0"/>
              <a:t> du système d’exploitation)</a:t>
            </a:r>
            <a:endParaRPr lang="fr-FR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2" name="Picture 2" descr="https://upload.wikimedia.org/wikipedia/commons/thumb/e/ed/Operating_system_placement-fr.svg/220px-Operating_system_placement-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2900"/>
            <a:ext cx="2996952" cy="44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378573" y="5116598"/>
            <a:ext cx="16498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gency FB" panose="020B0503020202020204" pitchFamily="34" charset="0"/>
              </a:rPr>
              <a:t>Pilotes (Drivers)</a:t>
            </a:r>
            <a:endParaRPr lang="fr-FR" sz="2000" b="1" dirty="0">
              <a:latin typeface="Agency FB" panose="020B0503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76648" y="2812866"/>
            <a:ext cx="5036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gency FB" panose="020B0503020202020204" pitchFamily="34" charset="0"/>
              </a:rPr>
              <a:t>IHM</a:t>
            </a:r>
            <a:endParaRPr lang="fr-FR" sz="2000" b="1" dirty="0">
              <a:latin typeface="Agency FB" panose="020B0503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837330" y="3943313"/>
            <a:ext cx="470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gency FB" panose="020B0503020202020204" pitchFamily="34" charset="0"/>
              </a:rPr>
              <a:t>API</a:t>
            </a:r>
            <a:endParaRPr lang="fr-FR" sz="2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928670"/>
            <a:ext cx="6643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AndroidManifest.xml</a:t>
            </a:r>
            <a:r>
              <a:rPr lang="fr-FR" sz="2400" b="1" dirty="0">
                <a:solidFill>
                  <a:schemeClr val="bg2"/>
                </a:solidFill>
                <a:cs typeface="Times New Roman" pitchFamily="18" charset="0"/>
              </a:rPr>
              <a:t> (</a:t>
            </a:r>
            <a:r>
              <a:rPr lang="en-US" sz="2400" dirty="0">
                <a:solidFill>
                  <a:srgbClr val="800000"/>
                </a:solidFill>
              </a:rPr>
              <a:t>Permissions</a:t>
            </a:r>
            <a:r>
              <a:rPr lang="en-US" sz="2400" b="1" dirty="0">
                <a:solidFill>
                  <a:schemeClr val="bg2"/>
                </a:solidFill>
                <a:cs typeface="Times New Roman" pitchFamily="18" charset="0"/>
              </a:rPr>
              <a:t>)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31261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00100" y="2357430"/>
            <a:ext cx="7572428" cy="64294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00298" y="3643314"/>
            <a:ext cx="5929354" cy="28575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164750" cy="928670"/>
          </a:xfrm>
        </p:spPr>
        <p:txBody>
          <a:bodyPr/>
          <a:lstStyle/>
          <a:p>
            <a:pPr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(Manifeste)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78" y="1476067"/>
            <a:ext cx="9144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 Une </a:t>
            </a:r>
            <a:r>
              <a:rPr lang="fr-FR" sz="2400" b="1" dirty="0" smtClean="0">
                <a:latin typeface="+mj-lt"/>
              </a:rPr>
              <a:t>activité</a:t>
            </a:r>
            <a:r>
              <a:rPr lang="fr-FR" sz="2400" dirty="0" smtClean="0">
                <a:latin typeface="+mj-lt"/>
              </a:rPr>
              <a:t> « </a:t>
            </a:r>
            <a:r>
              <a:rPr lang="fr-FR" sz="2400" b="1" dirty="0" err="1" smtClean="0">
                <a:latin typeface="+mj-lt"/>
              </a:rPr>
              <a:t>Activity</a:t>
            </a:r>
            <a:r>
              <a:rPr lang="fr-FR" sz="2400" b="1" dirty="0" smtClean="0">
                <a:latin typeface="+mj-lt"/>
              </a:rPr>
              <a:t> »</a:t>
            </a:r>
            <a:r>
              <a:rPr lang="fr-FR" sz="2400" dirty="0" smtClean="0">
                <a:latin typeface="+mj-lt"/>
              </a:rPr>
              <a:t> est un </a:t>
            </a:r>
            <a:r>
              <a:rPr lang="fr-FR" sz="2400" b="1" dirty="0" smtClean="0">
                <a:latin typeface="+mj-lt"/>
              </a:rPr>
              <a:t>composant de base </a:t>
            </a:r>
            <a:r>
              <a:rPr lang="fr-FR" sz="2400" dirty="0" smtClean="0">
                <a:latin typeface="+mj-lt"/>
              </a:rPr>
              <a:t>de l'application </a:t>
            </a:r>
            <a:r>
              <a:rPr lang="fr-FR" sz="2400" dirty="0">
                <a:latin typeface="+mj-lt"/>
              </a:rPr>
              <a:t>permettant de gérer </a:t>
            </a:r>
            <a:endParaRPr lang="fr-FR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marL="628650" indent="-271463" algn="just">
              <a:buFont typeface="Arial" pitchFamily="34" charset="0"/>
              <a:buChar char="•"/>
            </a:pPr>
            <a:r>
              <a:rPr lang="fr-FR" sz="2200" dirty="0" smtClean="0"/>
              <a:t>Le </a:t>
            </a:r>
            <a:r>
              <a:rPr lang="fr-FR" sz="2200" dirty="0"/>
              <a:t>cycle de </a:t>
            </a:r>
            <a:r>
              <a:rPr lang="fr-FR" sz="2200" dirty="0" smtClean="0"/>
              <a:t>vie d'une </a:t>
            </a:r>
            <a:r>
              <a:rPr lang="fr-FR" sz="2200" dirty="0"/>
              <a:t>application </a:t>
            </a:r>
            <a:endParaRPr lang="fr-FR" sz="2200" dirty="0" smtClean="0"/>
          </a:p>
          <a:p>
            <a:pPr marL="628650" indent="-271463" algn="just">
              <a:buFont typeface="Arial" pitchFamily="34" charset="0"/>
              <a:buChar char="•"/>
            </a:pPr>
            <a:endParaRPr lang="fr-FR" sz="2200" dirty="0" smtClean="0"/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</a:endParaRPr>
          </a:p>
          <a:p>
            <a:pPr marL="628650" indent="-271463" algn="just">
              <a:buFont typeface="Arial" pitchFamily="34" charset="0"/>
              <a:buChar char="•"/>
            </a:pPr>
            <a:r>
              <a:rPr lang="fr-FR" sz="2200" dirty="0"/>
              <a:t>l'interactivité avec l'utilisateur </a:t>
            </a:r>
            <a:endParaRPr lang="fr-FR" sz="2200" dirty="0" smtClean="0"/>
          </a:p>
          <a:p>
            <a:pPr marL="628650" indent="-271463"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marL="1414463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latin typeface="+mj-lt"/>
              </a:rPr>
              <a:t>elle </a:t>
            </a:r>
            <a:r>
              <a:rPr lang="fr-FR" sz="2000" b="1" dirty="0" smtClean="0">
                <a:latin typeface="+mj-lt"/>
              </a:rPr>
              <a:t>fournit un écran (interface) </a:t>
            </a:r>
            <a:r>
              <a:rPr lang="fr-FR" sz="2000" dirty="0" smtClean="0">
                <a:latin typeface="+mj-lt"/>
              </a:rPr>
              <a:t>duquel les </a:t>
            </a:r>
            <a:r>
              <a:rPr lang="fr-FR" sz="2000" b="1" dirty="0" smtClean="0">
                <a:latin typeface="+mj-lt"/>
              </a:rPr>
              <a:t>utilisateurs</a:t>
            </a:r>
            <a:r>
              <a:rPr lang="fr-FR" sz="2000" dirty="0" smtClean="0">
                <a:latin typeface="+mj-lt"/>
              </a:rPr>
              <a:t> peuvent </a:t>
            </a:r>
            <a:r>
              <a:rPr lang="fr-FR" sz="2000" b="1" dirty="0" smtClean="0">
                <a:latin typeface="+mj-lt"/>
              </a:rPr>
              <a:t>interagir</a:t>
            </a:r>
            <a:r>
              <a:rPr lang="fr-FR" sz="2000" dirty="0" smtClean="0">
                <a:latin typeface="+mj-lt"/>
              </a:rPr>
              <a:t> avec l’application</a:t>
            </a:r>
          </a:p>
          <a:p>
            <a:pPr marL="1414463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</a:endParaRPr>
          </a:p>
          <a:p>
            <a:pPr marL="1071563" algn="just"/>
            <a:r>
              <a:rPr lang="fr-FR" sz="2000" dirty="0" smtClean="0">
                <a:sym typeface="Wingdings" panose="05000000000000000000" pitchFamily="2" charset="2"/>
              </a:rPr>
              <a:t> Où c</a:t>
            </a:r>
            <a:r>
              <a:rPr lang="fr-FR" sz="2000" dirty="0" smtClean="0"/>
              <a:t>haque </a:t>
            </a:r>
            <a:r>
              <a:rPr lang="fr-FR" sz="2000" dirty="0"/>
              <a:t>écran de l’application représente une activité. </a:t>
            </a:r>
            <a:br>
              <a:rPr lang="fr-FR" sz="2000" dirty="0"/>
            </a:br>
            <a:endParaRPr lang="fr-FR" sz="2400" dirty="0" smtClean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05985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Une activité est composée de deux volets :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endParaRPr lang="fr-FR" sz="1400" dirty="0" smtClean="0">
              <a:latin typeface="+mj-lt"/>
            </a:endParaRPr>
          </a:p>
          <a:p>
            <a:pPr marL="457200" indent="-271463" algn="just">
              <a:buAutoNum type="arabicParenR"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200" dirty="0" smtClean="0">
                <a:latin typeface="+mj-lt"/>
              </a:rPr>
              <a:t>la </a:t>
            </a:r>
            <a:r>
              <a:rPr lang="fr-FR" sz="2200" b="1" dirty="0" smtClean="0">
                <a:latin typeface="+mj-lt"/>
              </a:rPr>
              <a:t>logique de l’activité </a:t>
            </a:r>
            <a:r>
              <a:rPr lang="fr-FR" sz="2200" dirty="0" smtClean="0">
                <a:latin typeface="+mj-lt"/>
              </a:rPr>
              <a:t>et </a:t>
            </a:r>
            <a:r>
              <a:rPr lang="fr-FR" sz="2200" b="1" dirty="0" smtClean="0">
                <a:latin typeface="+mj-lt"/>
              </a:rPr>
              <a:t>la gestion du cycle de vie (</a:t>
            </a:r>
            <a:r>
              <a:rPr lang="fr-FR" sz="2200" b="1" dirty="0" err="1" smtClean="0">
                <a:latin typeface="+mj-lt"/>
              </a:rPr>
              <a:t>lifecycle</a:t>
            </a:r>
            <a:r>
              <a:rPr lang="fr-FR" sz="2200" b="1" dirty="0" smtClean="0">
                <a:latin typeface="+mj-lt"/>
              </a:rPr>
              <a:t>) de l’activité </a:t>
            </a:r>
            <a:r>
              <a:rPr lang="fr-FR" sz="2200" dirty="0" smtClean="0">
                <a:latin typeface="+mj-lt"/>
              </a:rPr>
              <a:t>qui sont implémentés </a:t>
            </a:r>
            <a:r>
              <a:rPr lang="fr-FR" sz="2200" dirty="0">
                <a:latin typeface="+mj-lt"/>
              </a:rPr>
              <a:t>dans une </a:t>
            </a:r>
            <a:r>
              <a:rPr lang="fr-FR" sz="2200" dirty="0" smtClean="0">
                <a:latin typeface="+mj-lt"/>
              </a:rPr>
              <a:t>classe « Java » </a:t>
            </a:r>
            <a:r>
              <a:rPr lang="fr-FR" sz="2200" dirty="0">
                <a:latin typeface="+mj-lt"/>
              </a:rPr>
              <a:t>ou </a:t>
            </a:r>
            <a:r>
              <a:rPr lang="fr-FR" sz="2200" dirty="0" smtClean="0">
                <a:latin typeface="+mj-lt"/>
              </a:rPr>
              <a:t>« </a:t>
            </a:r>
            <a:r>
              <a:rPr lang="fr-FR" sz="2200" dirty="0" err="1" smtClean="0">
                <a:latin typeface="+mj-lt"/>
              </a:rPr>
              <a:t>Kotlin</a:t>
            </a:r>
            <a:r>
              <a:rPr lang="fr-FR" sz="2200" dirty="0" smtClean="0">
                <a:latin typeface="+mj-lt"/>
              </a:rPr>
              <a:t> »</a:t>
            </a:r>
          </a:p>
          <a:p>
            <a:pPr marL="457200" indent="-271463" algn="just">
              <a:buAutoNum type="arabicParenR"/>
            </a:pPr>
            <a:endParaRPr lang="fr-FR" sz="2400" dirty="0" smtClean="0">
              <a:latin typeface="+mj-lt"/>
            </a:endParaRPr>
          </a:p>
          <a:p>
            <a:pPr marL="457200" indent="-457200" algn="just">
              <a:buAutoNum type="arabicParenR"/>
            </a:pPr>
            <a:endParaRPr lang="fr-FR" sz="1200" dirty="0" smtClean="0">
              <a:latin typeface="+mj-lt"/>
            </a:endParaRPr>
          </a:p>
          <a:p>
            <a:pPr marL="174625" algn="just"/>
            <a:r>
              <a:rPr lang="fr-FR" sz="2400" dirty="0" smtClean="0">
                <a:latin typeface="+mj-lt"/>
              </a:rPr>
              <a:t>2) </a:t>
            </a:r>
            <a:r>
              <a:rPr lang="fr-FR" sz="2400" b="1" dirty="0" smtClean="0">
                <a:latin typeface="+mj-lt"/>
              </a:rPr>
              <a:t>l’interface utilisateur (UI), </a:t>
            </a:r>
            <a:r>
              <a:rPr lang="fr-FR" sz="2400" dirty="0" smtClean="0">
                <a:latin typeface="+mj-lt"/>
              </a:rPr>
              <a:t>définie </a:t>
            </a:r>
            <a:r>
              <a:rPr lang="fr-FR" sz="2200" dirty="0" smtClean="0">
                <a:latin typeface="+mj-lt"/>
              </a:rPr>
              <a:t>dans </a:t>
            </a:r>
            <a:r>
              <a:rPr lang="fr-FR" sz="2200" b="1" dirty="0" smtClean="0">
                <a:latin typeface="+mj-lt"/>
              </a:rPr>
              <a:t>le code de l’activité </a:t>
            </a:r>
            <a:r>
              <a:rPr lang="fr-FR" sz="2200" dirty="0" smtClean="0">
                <a:latin typeface="+mj-lt"/>
              </a:rPr>
              <a:t>ou comme une </a:t>
            </a:r>
            <a:r>
              <a:rPr lang="fr-FR" sz="2200" b="1" dirty="0" smtClean="0">
                <a:latin typeface="+mj-lt"/>
              </a:rPr>
              <a:t>ressource de l’application</a:t>
            </a:r>
            <a:r>
              <a:rPr lang="fr-FR" sz="2200" dirty="0" smtClean="0">
                <a:latin typeface="+mj-lt"/>
              </a:rPr>
              <a:t>.</a:t>
            </a:r>
            <a:endParaRPr lang="fr-FR" sz="2200" dirty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607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342900" algn="just">
              <a:buFont typeface="Wingdings" panose="05000000000000000000" pitchFamily="2" charset="2"/>
              <a:buChar char="à"/>
            </a:pPr>
            <a:r>
              <a:rPr lang="fr-FR" dirty="0"/>
              <a:t>gère l’affichage  et l’interaction d’un écran (</a:t>
            </a:r>
            <a:r>
              <a:rPr lang="fr-FR" b="1" dirty="0"/>
              <a:t>IHM</a:t>
            </a:r>
            <a:r>
              <a:rPr lang="fr-FR" dirty="0" smtClean="0"/>
              <a:t>)</a:t>
            </a:r>
          </a:p>
          <a:p>
            <a:pPr marL="971550" indent="-342900" algn="just">
              <a:buFont typeface="Wingdings" panose="05000000000000000000" pitchFamily="2" charset="2"/>
              <a:buChar char="à"/>
            </a:pPr>
            <a:endParaRPr lang="fr-FR" dirty="0"/>
          </a:p>
          <a:p>
            <a:pPr marL="885825" indent="-342900" algn="just">
              <a:buFont typeface="Wingdings" panose="05000000000000000000" pitchFamily="2" charset="2"/>
              <a:buChar char="à"/>
            </a:pPr>
            <a:r>
              <a:rPr lang="fr-FR" dirty="0"/>
              <a:t>Gère les </a:t>
            </a:r>
            <a:r>
              <a:rPr lang="fr-FR" b="1" dirty="0"/>
              <a:t>événements</a:t>
            </a:r>
            <a:r>
              <a:rPr lang="fr-FR" dirty="0"/>
              <a:t>, lance l'affichage d'autres écrans, lance du code applicatif</a:t>
            </a:r>
          </a:p>
        </p:txBody>
      </p:sp>
    </p:spTree>
    <p:extLst>
      <p:ext uri="{BB962C8B-B14F-4D97-AF65-F5344CB8AC3E}">
        <p14:creationId xmlns:p14="http://schemas.microsoft.com/office/powerpoint/2010/main" val="22353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823" y="2261771"/>
            <a:ext cx="9026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Une application Android peut comporter plusieurs </a:t>
            </a:r>
            <a:r>
              <a:rPr lang="fr-FR" sz="2400" dirty="0" smtClean="0"/>
              <a:t>activités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marL="442913" indent="-87313" algn="just"/>
            <a:r>
              <a:rPr lang="fr-FR" sz="2200" dirty="0" smtClean="0">
                <a:latin typeface="+mj-lt"/>
              </a:rPr>
              <a:t>- Une </a:t>
            </a:r>
            <a:r>
              <a:rPr lang="fr-FR" sz="2200" dirty="0">
                <a:latin typeface="+mj-lt"/>
              </a:rPr>
              <a:t>seule activité est lancée à la fois </a:t>
            </a:r>
          </a:p>
          <a:p>
            <a:pPr marL="442913" indent="-87313" algn="just"/>
            <a:r>
              <a:rPr lang="fr-FR" sz="2000" dirty="0" smtClean="0"/>
              <a:t>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-</a:t>
            </a:r>
            <a:r>
              <a:rPr lang="fr-FR" sz="2200" dirty="0" smtClean="0">
                <a:latin typeface="+mj-lt"/>
              </a:rPr>
              <a:t> </a:t>
            </a:r>
            <a:r>
              <a:rPr lang="fr-FR" sz="2200" dirty="0">
                <a:latin typeface="+mj-lt"/>
              </a:rPr>
              <a:t>Android permet de naviguer d’une activité à </a:t>
            </a:r>
            <a:r>
              <a:rPr lang="fr-FR" sz="2200" dirty="0" smtClean="0">
                <a:latin typeface="+mj-lt"/>
              </a:rPr>
              <a:t>l’autre (écran à un autre) :</a:t>
            </a:r>
            <a:endParaRPr lang="fr-FR" sz="2200" dirty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9632" y="4581128"/>
            <a:ext cx="78843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une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action de l’utilisateur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, bouton, menu ou l’application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fait aller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sur l’écran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suivant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bouton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« </a:t>
            </a:r>
            <a:r>
              <a:rPr lang="fr-FR" sz="20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back »          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ramène sur l’écran précédent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1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2008" y="1052736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 C</a:t>
            </a:r>
            <a:r>
              <a:rPr lang="fr-FR" sz="2400" dirty="0" smtClean="0"/>
              <a:t>omme point d'entrée, les </a:t>
            </a:r>
            <a:r>
              <a:rPr lang="fr-FR" sz="2400" dirty="0"/>
              <a:t>activités Android commencent par la méthode </a:t>
            </a:r>
            <a:r>
              <a:rPr lang="fr-FR" sz="2400" dirty="0" smtClean="0"/>
              <a:t>« </a:t>
            </a:r>
            <a:r>
              <a:rPr lang="fr-FR" sz="2400" b="1" i="1" dirty="0" err="1" smtClean="0">
                <a:latin typeface="Arial Narrow" panose="020B0606020202030204" pitchFamily="34" charset="0"/>
              </a:rPr>
              <a:t>onCreate</a:t>
            </a:r>
            <a:r>
              <a:rPr lang="fr-FR" sz="2400" b="1" i="1" dirty="0" smtClean="0">
                <a:latin typeface="Arial Narrow" panose="020B0606020202030204" pitchFamily="34" charset="0"/>
              </a:rPr>
              <a:t>() </a:t>
            </a:r>
            <a:r>
              <a:rPr lang="fr-FR" sz="2400" dirty="0" smtClean="0"/>
              <a:t>»</a:t>
            </a:r>
            <a:endParaRPr lang="fr-F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5495581"/>
            <a:ext cx="504056" cy="3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98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8704" y="1297300"/>
            <a:ext cx="9063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Android Studio fournit des </a:t>
            </a:r>
            <a:r>
              <a:rPr lang="fr-FR" sz="2400" b="1" dirty="0" smtClean="0"/>
              <a:t>modèles « </a:t>
            </a:r>
            <a:r>
              <a:rPr lang="fr-FR" sz="2400" b="1" dirty="0" err="1" smtClean="0"/>
              <a:t>template</a:t>
            </a:r>
            <a:r>
              <a:rPr lang="fr-FR" sz="2400" b="1" dirty="0" smtClean="0"/>
              <a:t> » d’activités </a:t>
            </a:r>
            <a:r>
              <a:rPr lang="fr-FR" sz="2400" dirty="0" smtClean="0"/>
              <a:t>assurant </a:t>
            </a:r>
            <a:r>
              <a:rPr lang="fr-FR" sz="2400" dirty="0"/>
              <a:t>bonnes pratiques de conception et de développement Android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242" y="2684001"/>
            <a:ext cx="8527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EX: modèle d’</a:t>
            </a:r>
            <a:r>
              <a:rPr lang="fr-FR" sz="2000" b="1" dirty="0" smtClean="0"/>
              <a:t>Activité </a:t>
            </a:r>
            <a:r>
              <a:rPr lang="fr-FR" sz="2000" b="1" dirty="0"/>
              <a:t>de </a:t>
            </a:r>
            <a:r>
              <a:rPr lang="fr-FR" sz="2000" b="1" dirty="0" smtClean="0"/>
              <a:t>connexion </a:t>
            </a:r>
            <a:r>
              <a:rPr lang="fr-FR" sz="2000" b="1" dirty="0" smtClean="0">
                <a:sym typeface="Wingdings" panose="05000000000000000000" pitchFamily="2" charset="2"/>
              </a:rPr>
              <a:t>pour </a:t>
            </a:r>
            <a:r>
              <a:rPr lang="fr-FR" sz="2000" b="1" dirty="0">
                <a:sym typeface="Wingdings" panose="05000000000000000000" pitchFamily="2" charset="2"/>
              </a:rPr>
              <a:t>créer un écran de </a:t>
            </a:r>
            <a:r>
              <a:rPr lang="fr-FR" sz="2000" b="1" dirty="0" smtClean="0">
                <a:sym typeface="Wingdings" panose="05000000000000000000" pitchFamily="2" charset="2"/>
              </a:rPr>
              <a:t>connexion</a:t>
            </a:r>
            <a:endParaRPr lang="fr-FR" sz="1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2090" y="4469305"/>
            <a:ext cx="86919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 smtClean="0"/>
              <a:t>créer </a:t>
            </a:r>
            <a:r>
              <a:rPr lang="fr-FR" sz="2200" dirty="0"/>
              <a:t>des modules </a:t>
            </a:r>
            <a:r>
              <a:rPr lang="fr-FR" sz="2200" dirty="0" smtClean="0"/>
              <a:t>d'application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1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b="1" dirty="0" smtClean="0"/>
              <a:t>Ajouter des fonctionnalités à l’application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200" b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200" dirty="0" smtClean="0"/>
              <a:t>inclure </a:t>
            </a:r>
            <a:r>
              <a:rPr lang="fr-FR" sz="2200" dirty="0"/>
              <a:t>des </a:t>
            </a:r>
            <a:r>
              <a:rPr lang="fr-FR" sz="2200" b="1" dirty="0"/>
              <a:t>principes d'interface utilisateur </a:t>
            </a:r>
            <a:r>
              <a:rPr lang="fr-FR" sz="2200" dirty="0"/>
              <a:t>basés sur le </a:t>
            </a:r>
            <a:r>
              <a:rPr lang="fr-FR" sz="2200" dirty="0" smtClean="0"/>
              <a:t> »</a:t>
            </a:r>
            <a:r>
              <a:rPr lang="fr-FR" sz="2200" b="1" dirty="0" err="1" smtClean="0"/>
              <a:t>Material</a:t>
            </a:r>
            <a:r>
              <a:rPr lang="fr-FR" sz="2200" b="1" dirty="0"/>
              <a:t> </a:t>
            </a:r>
            <a:r>
              <a:rPr lang="fr-FR" sz="2200" b="1" dirty="0" smtClean="0"/>
              <a:t>Design</a:t>
            </a:r>
            <a:r>
              <a:rPr lang="fr-FR" sz="2200" dirty="0" smtClean="0"/>
              <a:t> ».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756764"/>
            <a:ext cx="5235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/>
              <a:t>ces modèles de </a:t>
            </a:r>
            <a:r>
              <a:rPr lang="fr-FR" sz="2400" b="1" dirty="0">
                <a:sym typeface="Wingdings" panose="05000000000000000000" pitchFamily="2" charset="2"/>
              </a:rPr>
              <a:t>code permet de: </a:t>
            </a:r>
          </a:p>
        </p:txBody>
      </p:sp>
    </p:spTree>
    <p:extLst>
      <p:ext uri="{BB962C8B-B14F-4D97-AF65-F5344CB8AC3E}">
        <p14:creationId xmlns:p14="http://schemas.microsoft.com/office/powerpoint/2010/main" val="30736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3568" y="567344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000" dirty="0" smtClean="0"/>
              <a:t> déclarer toutes les </a:t>
            </a:r>
            <a:r>
              <a:rPr lang="fr-FR" sz="2000" dirty="0"/>
              <a:t>activités </a:t>
            </a:r>
            <a:r>
              <a:rPr lang="fr-FR" sz="2000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sz="2000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activity</a:t>
            </a:r>
            <a:r>
              <a:rPr lang="fr-FR" sz="2000" dirty="0" smtClean="0">
                <a:solidFill>
                  <a:srgbClr val="3F7F7F"/>
                </a:solidFill>
                <a:latin typeface="Consolas" panose="020B0609020204030204" pitchFamily="49" charset="0"/>
              </a:rPr>
              <a:t> ……/&gt;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/>
              <a:t>Spécifier l’activité principale ’’</a:t>
            </a:r>
            <a:r>
              <a:rPr lang="fr-FR" sz="2000" dirty="0" err="1"/>
              <a:t>Mainactivity</a:t>
            </a:r>
            <a:r>
              <a:rPr lang="fr-FR" sz="2000" dirty="0" smtClean="0"/>
              <a:t>’’</a:t>
            </a:r>
            <a:endParaRPr lang="fr-FR" sz="2000" dirty="0">
              <a:solidFill>
                <a:srgbClr val="3F7F7F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47189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- Pour manipuler plusieurs activités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6199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1 -  créer des fichiers sources pour les activités qui composent l’application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5085184"/>
            <a:ext cx="6551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2 -  dans le fichier </a:t>
            </a:r>
            <a:r>
              <a:rPr lang="fr-FR" sz="2400" b="1" dirty="0">
                <a:solidFill>
                  <a:schemeClr val="bg2"/>
                </a:solidFill>
                <a:cs typeface="Times New Roman" pitchFamily="18" charset="0"/>
              </a:rPr>
              <a:t>AndroidManifest.xml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528179"/>
            <a:ext cx="8643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/>
            <a:r>
              <a:rPr lang="fr-FR" sz="2000" dirty="0"/>
              <a:t> - </a:t>
            </a:r>
            <a:r>
              <a:rPr lang="fr-FR" sz="2000" dirty="0" smtClean="0"/>
              <a:t>ces </a:t>
            </a:r>
            <a:r>
              <a:rPr lang="fr-FR" sz="2000" dirty="0"/>
              <a:t>fichiers (</a:t>
            </a:r>
            <a:r>
              <a:rPr lang="fr-FR" sz="2000" b="1" dirty="0"/>
              <a:t>.</a:t>
            </a:r>
            <a:r>
              <a:rPr lang="fr-FR" sz="2000" b="1" dirty="0" smtClean="0"/>
              <a:t>java  </a:t>
            </a:r>
            <a:r>
              <a:rPr lang="fr-FR" sz="2000" dirty="0" smtClean="0"/>
              <a:t>ou </a:t>
            </a:r>
            <a:r>
              <a:rPr lang="fr-FR" sz="2000" b="1" dirty="0" smtClean="0"/>
              <a:t>.</a:t>
            </a:r>
            <a:r>
              <a:rPr lang="fr-FR" sz="2000" b="1" dirty="0" err="1" smtClean="0"/>
              <a:t>kt</a:t>
            </a:r>
            <a:r>
              <a:rPr lang="fr-FR" sz="2000" dirty="0" smtClean="0"/>
              <a:t>) sont stockés dans le répertoire « </a:t>
            </a:r>
            <a:r>
              <a:rPr lang="fr-FR" sz="2000" b="1" dirty="0" err="1" smtClean="0"/>
              <a:t>src</a:t>
            </a:r>
            <a:r>
              <a:rPr lang="fr-FR" sz="2000" dirty="0" smtClean="0"/>
              <a:t> » ou «  </a:t>
            </a:r>
            <a:r>
              <a:rPr lang="fr-FR" sz="2000" b="1" dirty="0" smtClean="0"/>
              <a:t>java</a:t>
            </a:r>
            <a:r>
              <a:rPr lang="fr-FR" sz="2000" dirty="0" smtClean="0"/>
              <a:t>» du projet.</a:t>
            </a:r>
          </a:p>
          <a:p>
            <a:pPr marL="174625" algn="just"/>
            <a:r>
              <a:rPr lang="fr-FR" sz="2000" dirty="0" smtClean="0"/>
              <a:t>-    Où chaque activité est une </a:t>
            </a:r>
            <a:r>
              <a:rPr lang="fr-FR" sz="2000" dirty="0"/>
              <a:t>classe </a:t>
            </a:r>
            <a:r>
              <a:rPr lang="fr-FR" sz="2000" dirty="0" smtClean="0"/>
              <a:t>Java ou </a:t>
            </a:r>
            <a:r>
              <a:rPr lang="fr-FR" sz="2000" dirty="0" err="1" smtClean="0"/>
              <a:t>Kotlin</a:t>
            </a:r>
            <a:r>
              <a:rPr lang="fr-FR" sz="2000" dirty="0" smtClean="0"/>
              <a:t>, </a:t>
            </a:r>
          </a:p>
          <a:p>
            <a:pPr marL="517525" indent="-342900" algn="just">
              <a:buFontTx/>
              <a:buChar char="-"/>
            </a:pPr>
            <a:r>
              <a:rPr lang="fr-FR" sz="2000" dirty="0" smtClean="0"/>
              <a:t>qui </a:t>
            </a:r>
            <a:r>
              <a:rPr lang="fr-FR" sz="2000" dirty="0"/>
              <a:t>hérite obligatoirement de la </a:t>
            </a:r>
            <a:r>
              <a:rPr lang="fr-FR" sz="2000" dirty="0" smtClean="0"/>
              <a:t>classe « </a:t>
            </a:r>
            <a:r>
              <a:rPr lang="fr-FR" sz="2000" b="1" dirty="0" err="1" smtClean="0"/>
              <a:t>Activity</a:t>
            </a:r>
            <a:r>
              <a:rPr lang="fr-FR" sz="2000" dirty="0" smtClean="0"/>
              <a:t> » </a:t>
            </a:r>
            <a:r>
              <a:rPr lang="fr-FR" sz="2000" dirty="0"/>
              <a:t>ou </a:t>
            </a:r>
            <a:r>
              <a:rPr lang="fr-FR" sz="2000" dirty="0" smtClean="0"/>
              <a:t>« </a:t>
            </a:r>
            <a:r>
              <a:rPr lang="fr-FR" sz="2000" b="1" dirty="0" err="1" smtClean="0"/>
              <a:t>AppCompatActivity</a:t>
            </a:r>
            <a:r>
              <a:rPr lang="fr-FR" sz="2000" dirty="0" smtClean="0"/>
              <a:t> ».</a:t>
            </a:r>
          </a:p>
          <a:p>
            <a:pPr marL="517525" indent="-342900" algn="just">
              <a:buFontTx/>
              <a:buChar char="-"/>
            </a:pPr>
            <a:r>
              <a:rPr lang="fr-FR" sz="2000" dirty="0" smtClean="0"/>
              <a:t>Implémente </a:t>
            </a:r>
            <a:r>
              <a:rPr lang="fr-FR" sz="2000" dirty="0"/>
              <a:t>obligatoirement  la méthode </a:t>
            </a:r>
            <a:r>
              <a:rPr lang="fr-FR" sz="2000" dirty="0" smtClean="0"/>
              <a:t>« </a:t>
            </a:r>
            <a:r>
              <a:rPr lang="fr-FR" sz="2000" b="1" dirty="0" err="1" smtClean="0"/>
              <a:t>onCreate</a:t>
            </a:r>
            <a:r>
              <a:rPr lang="fr-FR" sz="2000" b="1" dirty="0" smtClean="0"/>
              <a:t>()</a:t>
            </a:r>
            <a:r>
              <a:rPr lang="fr-FR" sz="2000" dirty="0" smtClean="0"/>
              <a:t> »</a:t>
            </a:r>
          </a:p>
          <a:p>
            <a:pPr marL="517525" indent="-342900" algn="just"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/>
              <a:t>et d’autres méthodes de gestion de cycle de vie</a:t>
            </a:r>
          </a:p>
        </p:txBody>
      </p:sp>
    </p:spTree>
    <p:extLst>
      <p:ext uri="{BB962C8B-B14F-4D97-AF65-F5344CB8AC3E}">
        <p14:creationId xmlns:p14="http://schemas.microsoft.com/office/powerpoint/2010/main" val="2878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5" y="1700808"/>
            <a:ext cx="9252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manifest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xmlns:android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"http://schemas.android.com/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apk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res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fr-FR" dirty="0" smtClean="0">
                <a:solidFill>
                  <a:srgbClr val="7F007F"/>
                </a:solidFill>
                <a:latin typeface="Consolas" panose="020B0609020204030204" pitchFamily="49" charset="0"/>
              </a:rPr>
              <a:t>…………………</a:t>
            </a:r>
            <a:r>
              <a:rPr lang="fr-FR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  <a:endParaRPr lang="fr-FR" i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application</a:t>
            </a:r>
          </a:p>
          <a:p>
            <a:r>
              <a:rPr lang="fr-FR" dirty="0">
                <a:latin typeface="Consolas" panose="020B0609020204030204" pitchFamily="49" charset="0"/>
              </a:rPr>
              <a:t>   </a:t>
            </a:r>
            <a:r>
              <a:rPr lang="fr-FR" dirty="0" smtClean="0"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7F007F"/>
                </a:solidFill>
                <a:latin typeface="Consolas" panose="020B0609020204030204" pitchFamily="49" charset="0"/>
              </a:rPr>
              <a:t>……………………</a:t>
            </a:r>
            <a:r>
              <a:rPr lang="fr-FR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i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activity</a:t>
            </a:r>
            <a:endParaRPr lang="fr-FR" dirty="0">
              <a:solidFill>
                <a:srgbClr val="3F7F7F"/>
              </a:solidFill>
              <a:latin typeface="Consolas" panose="020B0609020204030204" pitchFamily="49" charset="0"/>
            </a:endParaRPr>
          </a:p>
          <a:p>
            <a:r>
              <a:rPr lang="fr-FR" dirty="0">
                <a:latin typeface="Consolas" panose="020B0609020204030204" pitchFamily="49" charset="0"/>
              </a:rPr>
              <a:t>      </a:t>
            </a:r>
            <a:r>
              <a:rPr lang="fr-FR" dirty="0" smtClean="0"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mobapp.myfirstapplication.MyFirstactivity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fr-FR" dirty="0">
                <a:latin typeface="Consolas" panose="020B0609020204030204" pitchFamily="49" charset="0"/>
              </a:rPr>
              <a:t>      </a:t>
            </a:r>
            <a:r>
              <a:rPr lang="fr-FR" dirty="0" smtClean="0"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android:label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"@string/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app_name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intent-filter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action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android.intent.action.MAIN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category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android.intent.category.LAUNCHER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intent-filter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activity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fr-FR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activity</a:t>
            </a:r>
            <a:endParaRPr lang="fr-FR" dirty="0">
              <a:solidFill>
                <a:srgbClr val="3F7F7F"/>
              </a:solidFill>
              <a:latin typeface="Consolas" panose="020B0609020204030204" pitchFamily="49" charset="0"/>
            </a:endParaRPr>
          </a:p>
          <a:p>
            <a:r>
              <a:rPr lang="fr-FR" dirty="0">
                <a:latin typeface="Consolas" panose="020B0609020204030204" pitchFamily="49" charset="0"/>
              </a:rPr>
              <a:t>           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".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Secondactivity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fr-FR" dirty="0">
                <a:latin typeface="Consolas" panose="020B0609020204030204" pitchFamily="49" charset="0"/>
              </a:rPr>
              <a:t>           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android:label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"@string/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title_secondactivity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application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dirty="0"/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868" y="1091088"/>
            <a:ext cx="9039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« AndroidManifest.xml » </a:t>
            </a:r>
            <a:r>
              <a:rPr lang="fr-FR" b="1" dirty="0" smtClean="0">
                <a:solidFill>
                  <a:schemeClr val="bg2"/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déclaration de l’activité principale et les autres activités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026" y="3146098"/>
            <a:ext cx="8182773" cy="2252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" y="5398898"/>
            <a:ext cx="7427168" cy="76640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092280" y="3068960"/>
            <a:ext cx="164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6427" y="3970327"/>
            <a:ext cx="7876014" cy="1068592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663" y="3264577"/>
            <a:ext cx="9031337" cy="317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87313"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Quand une nouvelle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activité démarre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, elle est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placée en haut de la pile (empilée)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et devient l’activité en exécution (active)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marL="449263" algn="just"/>
            <a:r>
              <a:rPr lang="fr-FR" sz="2400" dirty="0" smtClean="0">
                <a:latin typeface="+mj-lt"/>
                <a:cs typeface="Times New Roman" pitchFamily="18" charset="0"/>
              </a:rPr>
              <a:t>- </a:t>
            </a:r>
            <a:r>
              <a:rPr lang="fr-FR" b="1" dirty="0" smtClean="0">
                <a:latin typeface="+mj-lt"/>
                <a:cs typeface="Times New Roman" pitchFamily="18" charset="0"/>
              </a:rPr>
              <a:t>L’ activité  précédente  </a:t>
            </a:r>
            <a:r>
              <a:rPr lang="fr-FR" dirty="0" smtClean="0">
                <a:latin typeface="+mj-lt"/>
                <a:cs typeface="Times New Roman" pitchFamily="18" charset="0"/>
              </a:rPr>
              <a:t>reste  </a:t>
            </a:r>
            <a:r>
              <a:rPr lang="fr-FR" b="1" dirty="0" smtClean="0">
                <a:latin typeface="+mj-lt"/>
                <a:cs typeface="Times New Roman" pitchFamily="18" charset="0"/>
              </a:rPr>
              <a:t>en  dessous  dans  la  pile </a:t>
            </a:r>
          </a:p>
          <a:p>
            <a:pPr algn="just"/>
            <a:endParaRPr lang="fr-FR" sz="1050" dirty="0" smtClean="0">
              <a:latin typeface="+mj-lt"/>
              <a:cs typeface="Times New Roman" pitchFamily="18" charset="0"/>
            </a:endParaRPr>
          </a:p>
          <a:p>
            <a:pPr marL="174625" algn="just"/>
            <a:r>
              <a:rPr lang="fr-FR" sz="2400" dirty="0" smtClean="0">
                <a:latin typeface="+mj-lt"/>
                <a:cs typeface="Times New Roman" pitchFamily="18" charset="0"/>
              </a:rPr>
              <a:t>• 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Si l’utilisateur </a:t>
            </a:r>
            <a:r>
              <a:rPr lang="fr-FR" sz="2000" dirty="0">
                <a:latin typeface="+mj-lt"/>
                <a:cs typeface="Times New Roman" pitchFamily="18" charset="0"/>
              </a:rPr>
              <a:t>appuie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sur             ou </a:t>
            </a:r>
            <a:r>
              <a:rPr lang="fr-FR" sz="2000" dirty="0">
                <a:latin typeface="+mj-lt"/>
                <a:cs typeface="Times New Roman" pitchFamily="18" charset="0"/>
              </a:rPr>
              <a:t>fait un geste en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arrière </a:t>
            </a:r>
          </a:p>
          <a:p>
            <a:pPr marL="174625"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442913" algn="just"/>
            <a:r>
              <a:rPr lang="fr-FR" dirty="0" smtClean="0">
                <a:latin typeface="+mj-lt"/>
                <a:cs typeface="Times New Roman" pitchFamily="18" charset="0"/>
              </a:rPr>
              <a:t>- </a:t>
            </a:r>
            <a:r>
              <a:rPr lang="fr-FR" b="1" dirty="0" smtClean="0">
                <a:latin typeface="+mj-lt"/>
                <a:cs typeface="Times New Roman" pitchFamily="18" charset="0"/>
              </a:rPr>
              <a:t>La nouvelle </a:t>
            </a:r>
            <a:r>
              <a:rPr lang="fr-FR" b="1" dirty="0">
                <a:latin typeface="+mj-lt"/>
                <a:cs typeface="Times New Roman" pitchFamily="18" charset="0"/>
              </a:rPr>
              <a:t>activité </a:t>
            </a:r>
            <a:r>
              <a:rPr lang="fr-FR" dirty="0">
                <a:latin typeface="+mj-lt"/>
                <a:cs typeface="Times New Roman" pitchFamily="18" charset="0"/>
              </a:rPr>
              <a:t>est </a:t>
            </a:r>
            <a:r>
              <a:rPr lang="fr-FR" b="1" dirty="0">
                <a:latin typeface="+mj-lt"/>
                <a:cs typeface="Times New Roman" pitchFamily="18" charset="0"/>
              </a:rPr>
              <a:t>terminée</a:t>
            </a:r>
            <a:r>
              <a:rPr lang="fr-FR" dirty="0">
                <a:latin typeface="+mj-lt"/>
                <a:cs typeface="Times New Roman" pitchFamily="18" charset="0"/>
              </a:rPr>
              <a:t> et </a:t>
            </a:r>
            <a:r>
              <a:rPr lang="fr-FR" b="1" dirty="0">
                <a:latin typeface="+mj-lt"/>
                <a:cs typeface="Times New Roman" pitchFamily="18" charset="0"/>
              </a:rPr>
              <a:t>retirée de la pile</a:t>
            </a:r>
            <a:r>
              <a:rPr lang="fr-FR" dirty="0">
                <a:latin typeface="+mj-lt"/>
                <a:cs typeface="Times New Roman" pitchFamily="18" charset="0"/>
              </a:rPr>
              <a:t>.</a:t>
            </a:r>
            <a:endParaRPr lang="fr-FR" dirty="0" smtClean="0">
              <a:latin typeface="+mj-lt"/>
              <a:cs typeface="Times New Roman" pitchFamily="18" charset="0"/>
            </a:endParaRPr>
          </a:p>
          <a:p>
            <a:pPr marL="442913" algn="just"/>
            <a:r>
              <a:rPr lang="fr-FR" dirty="0" smtClean="0">
                <a:latin typeface="+mj-lt"/>
                <a:cs typeface="Times New Roman" pitchFamily="18" charset="0"/>
              </a:rPr>
              <a:t>- </a:t>
            </a:r>
            <a:r>
              <a:rPr lang="fr-FR" b="1" dirty="0" smtClean="0">
                <a:latin typeface="+mj-lt"/>
                <a:cs typeface="Times New Roman" pitchFamily="18" charset="0"/>
              </a:rPr>
              <a:t>l’activité précédente </a:t>
            </a:r>
            <a:r>
              <a:rPr lang="fr-FR" dirty="0" smtClean="0">
                <a:latin typeface="+mj-lt"/>
                <a:cs typeface="Times New Roman" pitchFamily="18" charset="0"/>
              </a:rPr>
              <a:t>dans la pile </a:t>
            </a:r>
            <a:r>
              <a:rPr lang="fr-FR" b="1" dirty="0" smtClean="0">
                <a:latin typeface="+mj-lt"/>
                <a:cs typeface="Times New Roman" pitchFamily="18" charset="0"/>
              </a:rPr>
              <a:t>devienne active </a:t>
            </a:r>
            <a:r>
              <a:rPr lang="fr-FR" dirty="0">
                <a:latin typeface="+mj-lt"/>
                <a:cs typeface="Times New Roman" pitchFamily="18" charset="0"/>
              </a:rPr>
              <a:t>et revient au </a:t>
            </a:r>
            <a:r>
              <a:rPr lang="fr-FR" b="1" dirty="0">
                <a:latin typeface="+mj-lt"/>
                <a:cs typeface="Times New Roman" pitchFamily="18" charset="0"/>
              </a:rPr>
              <a:t>premier </a:t>
            </a:r>
            <a:r>
              <a:rPr lang="fr-FR" b="1" dirty="0" smtClean="0">
                <a:latin typeface="+mj-lt"/>
                <a:cs typeface="Times New Roman" pitchFamily="18" charset="0"/>
              </a:rPr>
              <a:t>plan (</a:t>
            </a:r>
            <a:r>
              <a:rPr lang="fr-FR" b="1" dirty="0" err="1" smtClean="0">
                <a:latin typeface="+mj-lt"/>
                <a:cs typeface="Times New Roman" pitchFamily="18" charset="0"/>
              </a:rPr>
              <a:t>foreground</a:t>
            </a:r>
            <a:r>
              <a:rPr lang="fr-FR" b="1" dirty="0" smtClean="0">
                <a:latin typeface="+mj-lt"/>
                <a:cs typeface="Times New Roman" pitchFamily="18" charset="0"/>
              </a:rPr>
              <a:t>) </a:t>
            </a:r>
            <a:endParaRPr lang="fr-FR" b="1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4853473"/>
            <a:ext cx="504056" cy="37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27104"/>
            <a:ext cx="7179108" cy="413664"/>
          </a:xfrm>
        </p:spPr>
        <p:txBody>
          <a:bodyPr/>
          <a:lstStyle/>
          <a:p>
            <a:pPr>
              <a:defRPr/>
            </a:pPr>
            <a:r>
              <a:rPr lang="fr-FR" sz="2400" b="1" kern="1200" dirty="0">
                <a:solidFill>
                  <a:schemeClr val="bg2"/>
                </a:solidFill>
                <a:cs typeface="Times New Roman" pitchFamily="18" charset="0"/>
              </a:rPr>
              <a:t>Cycle de Vie </a:t>
            </a:r>
            <a:r>
              <a:rPr lang="fr-FR" sz="2400" b="1" kern="1200" dirty="0" smtClean="0">
                <a:solidFill>
                  <a:schemeClr val="bg2"/>
                </a:solidFill>
                <a:cs typeface="Times New Roman" pitchFamily="18" charset="0"/>
              </a:rPr>
              <a:t>(</a:t>
            </a:r>
            <a:r>
              <a:rPr lang="fr-FR" sz="2400" b="1" kern="1200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Pile d’Activités « back </a:t>
            </a:r>
            <a:r>
              <a:rPr lang="fr-FR" sz="2400" b="1" kern="1200" dirty="0" err="1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stack</a:t>
            </a:r>
            <a:r>
              <a:rPr lang="fr-FR" sz="2400" b="1" kern="1200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 »)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484784"/>
            <a:ext cx="9036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Durant la navigation dans une application, l’utilisateur interagit avec un </a:t>
            </a:r>
            <a:r>
              <a:rPr lang="fr-FR" sz="2400" dirty="0"/>
              <a:t>ensemble </a:t>
            </a:r>
            <a:r>
              <a:rPr lang="fr-FR" sz="2400" dirty="0" smtClean="0"/>
              <a:t>d'activités.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Ces </a:t>
            </a:r>
            <a:r>
              <a:rPr lang="fr-FR" sz="2200" b="1" dirty="0"/>
              <a:t>activités sont </a:t>
            </a:r>
            <a:r>
              <a:rPr lang="fr-FR" sz="2200" b="1" dirty="0" smtClean="0"/>
              <a:t>organisées en </a:t>
            </a:r>
            <a:r>
              <a:rPr lang="fr-FR" sz="2200" b="1" dirty="0"/>
              <a:t>pile </a:t>
            </a:r>
            <a:r>
              <a:rPr lang="fr-FR" sz="2200" dirty="0"/>
              <a:t>(</a:t>
            </a:r>
            <a:r>
              <a:rPr lang="fr-FR" sz="2200" b="1" dirty="0"/>
              <a:t>back </a:t>
            </a:r>
            <a:r>
              <a:rPr lang="fr-FR" sz="2200" b="1" dirty="0" err="1" smtClean="0"/>
              <a:t>stack</a:t>
            </a:r>
            <a:r>
              <a:rPr lang="fr-FR" sz="2200" dirty="0" smtClean="0"/>
              <a:t>) </a:t>
            </a:r>
            <a:r>
              <a:rPr lang="fr-FR" sz="2200" dirty="0"/>
              <a:t>dans l'ordre </a:t>
            </a:r>
            <a:r>
              <a:rPr lang="fr-FR" sz="2200" dirty="0" smtClean="0"/>
              <a:t>d’ouverture de chaque activité.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095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06" y="5694347"/>
            <a:ext cx="8929718" cy="830997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La transition entre deux écrans correspond au lancement d’une activité ou au retour sur une activité placée en </a:t>
            </a:r>
            <a:r>
              <a:rPr lang="fr-FR" sz="2400" b="1" dirty="0" smtClean="0">
                <a:latin typeface="+mj-lt"/>
              </a:rPr>
              <a:t>arrière-plan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69" y="1298400"/>
            <a:ext cx="90551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e 18"/>
          <p:cNvGrpSpPr/>
          <p:nvPr/>
        </p:nvGrpSpPr>
        <p:grpSpPr>
          <a:xfrm>
            <a:off x="4860032" y="1346814"/>
            <a:ext cx="3571900" cy="858050"/>
            <a:chOff x="4929190" y="1142984"/>
            <a:chExt cx="3571900" cy="858050"/>
          </a:xfrm>
        </p:grpSpPr>
        <p:sp>
          <p:nvSpPr>
            <p:cNvPr id="14" name="Rectangle 13"/>
            <p:cNvSpPr/>
            <p:nvPr/>
          </p:nvSpPr>
          <p:spPr>
            <a:xfrm>
              <a:off x="4929190" y="1142984"/>
              <a:ext cx="3571900" cy="646331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 smtClean="0"/>
                <a:t>Appui sur le bouton </a:t>
              </a:r>
              <a:r>
                <a:rPr lang="fr-FR" b="1" i="1" dirty="0" smtClean="0"/>
                <a:t>Retour </a:t>
              </a:r>
            </a:p>
            <a:p>
              <a:r>
                <a:rPr lang="fr-FR" dirty="0" smtClean="0"/>
                <a:t>ou activité fermée </a:t>
              </a:r>
              <a:endParaRPr lang="fr-FR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9586" y="1214422"/>
              <a:ext cx="495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avec flèche 17"/>
            <p:cNvCxnSpPr/>
            <p:nvPr/>
          </p:nvCxnSpPr>
          <p:spPr>
            <a:xfrm rot="5400000">
              <a:off x="6465107" y="189308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14282" y="4809346"/>
            <a:ext cx="4714908" cy="707886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Une seule activité est visible à la fois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Une seule activité est active à la fois</a:t>
            </a:r>
            <a:endParaRPr lang="fr-FR" sz="2000" dirty="0">
              <a:latin typeface="+mj-lt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786578" y="4305870"/>
            <a:ext cx="2357422" cy="923330"/>
            <a:chOff x="6786578" y="4000504"/>
            <a:chExt cx="2357422" cy="923330"/>
          </a:xfrm>
        </p:grpSpPr>
        <p:sp>
          <p:nvSpPr>
            <p:cNvPr id="22" name="Rectangle 21"/>
            <p:cNvSpPr/>
            <p:nvPr/>
          </p:nvSpPr>
          <p:spPr>
            <a:xfrm>
              <a:off x="7286612" y="4000504"/>
              <a:ext cx="1857388" cy="923330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 smtClean="0"/>
                <a:t>Supprimer pour libérer des ressources</a:t>
              </a:r>
              <a:endParaRPr lang="fr-FR" dirty="0"/>
            </a:p>
          </p:txBody>
        </p:sp>
        <p:cxnSp>
          <p:nvCxnSpPr>
            <p:cNvPr id="24" name="Connecteur droit avec flèche 23"/>
            <p:cNvCxnSpPr>
              <a:stCxn id="22" idx="1"/>
            </p:cNvCxnSpPr>
            <p:nvPr/>
          </p:nvCxnSpPr>
          <p:spPr>
            <a:xfrm rot="10800000">
              <a:off x="6786578" y="4286257"/>
              <a:ext cx="500034" cy="1759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27104"/>
            <a:ext cx="7179108" cy="413664"/>
          </a:xfrm>
        </p:spPr>
        <p:txBody>
          <a:bodyPr/>
          <a:lstStyle/>
          <a:p>
            <a:pPr>
              <a:defRPr/>
            </a:pPr>
            <a:r>
              <a:rPr lang="fr-FR" sz="2400" b="1" kern="1200" dirty="0">
                <a:solidFill>
                  <a:schemeClr val="bg2"/>
                </a:solidFill>
                <a:cs typeface="Times New Roman" pitchFamily="18" charset="0"/>
              </a:rPr>
              <a:t>Cycle de Vie </a:t>
            </a:r>
            <a:r>
              <a:rPr lang="fr-FR" sz="2400" b="1" kern="1200" dirty="0" smtClean="0">
                <a:solidFill>
                  <a:schemeClr val="bg2"/>
                </a:solidFill>
                <a:cs typeface="Times New Roman" pitchFamily="18" charset="0"/>
              </a:rPr>
              <a:t>(</a:t>
            </a:r>
            <a:r>
              <a:rPr lang="fr-FR" sz="2400" b="1" kern="1200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Pile d’Activités « back </a:t>
            </a:r>
            <a:r>
              <a:rPr lang="fr-FR" sz="2400" b="1" kern="1200" dirty="0" err="1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stack</a:t>
            </a:r>
            <a:r>
              <a:rPr lang="fr-FR" sz="2400" b="1" kern="1200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 »)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650137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 Sous </a:t>
            </a:r>
            <a:r>
              <a:rPr lang="fr-FR" sz="2200" dirty="0">
                <a:latin typeface="+mj-lt"/>
                <a:cs typeface="Times New Roman" pitchFamily="18" charset="0"/>
              </a:rPr>
              <a:t>Android, une activité passe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par </a:t>
            </a:r>
            <a:r>
              <a:rPr lang="fr-FR" sz="2200" dirty="0">
                <a:latin typeface="+mj-lt"/>
                <a:cs typeface="Times New Roman" pitchFamily="18" charset="0"/>
              </a:rPr>
              <a:t>différents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états, lorsque l’utilisateur: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0302" y="2918858"/>
            <a:ext cx="54118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latin typeface="+mj-lt"/>
                <a:cs typeface="Times New Roman" pitchFamily="18" charset="0"/>
              </a:rPr>
              <a:t>lance une </a:t>
            </a:r>
            <a:r>
              <a:rPr lang="fr-FR" sz="2000" dirty="0">
                <a:latin typeface="+mj-lt"/>
                <a:cs typeface="Times New Roman" pitchFamily="18" charset="0"/>
              </a:rPr>
              <a:t>application, </a:t>
            </a: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latin typeface="+mj-lt"/>
                <a:cs typeface="Times New Roman" pitchFamily="18" charset="0"/>
              </a:rPr>
              <a:t>navigue </a:t>
            </a:r>
            <a:r>
              <a:rPr lang="fr-FR" sz="2000" dirty="0">
                <a:latin typeface="+mj-lt"/>
                <a:cs typeface="Times New Roman" pitchFamily="18" charset="0"/>
              </a:rPr>
              <a:t>entre les activités, </a:t>
            </a: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passe </a:t>
            </a:r>
            <a:r>
              <a:rPr lang="fr-FR" sz="2000" dirty="0">
                <a:latin typeface="+mj-lt"/>
                <a:cs typeface="Times New Roman" pitchFamily="18" charset="0"/>
              </a:rPr>
              <a:t>de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une </a:t>
            </a:r>
            <a:r>
              <a:rPr lang="fr-FR" sz="2000" dirty="0">
                <a:latin typeface="+mj-lt"/>
                <a:cs typeface="Times New Roman" pitchFamily="18" charset="0"/>
              </a:rPr>
              <a:t>application à une autre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1051021"/>
            <a:ext cx="5472608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(États </a:t>
            </a: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d’une d’activité)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149417"/>
            <a:ext cx="3816424" cy="42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578645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Android</a:t>
            </a:r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1071546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# systèmes  d’exploitation  mobiles fonctionnent sur </a:t>
            </a:r>
            <a:r>
              <a:rPr lang="fr-FR" sz="2400" b="1" dirty="0" smtClean="0"/>
              <a:t>certains types d’appareils mobiles</a:t>
            </a:r>
          </a:p>
          <a:p>
            <a:pPr algn="just"/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Plateformes de bas niveau: </a:t>
            </a:r>
            <a:r>
              <a:rPr lang="fr-FR" sz="2400" b="1" dirty="0" err="1" smtClean="0"/>
              <a:t>JavaCard</a:t>
            </a:r>
            <a:r>
              <a:rPr lang="fr-FR" sz="2400" b="1" dirty="0" smtClean="0"/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Plateforme de niveau intermédiaire : </a:t>
            </a:r>
            <a:r>
              <a:rPr lang="fr-FR" sz="2400" b="1" dirty="0" smtClean="0"/>
              <a:t>J2ME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Windows Mobile, remplacé par Windows Phone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Palm OS,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Symbian</a:t>
            </a:r>
            <a:r>
              <a:rPr lang="fr-FR" sz="240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BlackBerry</a:t>
            </a:r>
            <a:r>
              <a:rPr lang="fr-FR" sz="240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iOS</a:t>
            </a:r>
            <a:endParaRPr lang="fr-FR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857364"/>
            <a:ext cx="5868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214950"/>
            <a:ext cx="12086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14818"/>
            <a:ext cx="1285884" cy="6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214686"/>
            <a:ext cx="5678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715016"/>
            <a:ext cx="7973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021" y="2235869"/>
            <a:ext cx="885828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active (active) ou en Exécution: </a:t>
            </a:r>
          </a:p>
          <a:p>
            <a:pPr marL="342900" indent="-342900" algn="just">
              <a:buFontTx/>
              <a:buChar char="-"/>
            </a:pPr>
            <a:endParaRPr lang="fr-FR" sz="1100" b="1" dirty="0" smtClean="0">
              <a:latin typeface="+mj-lt"/>
              <a:cs typeface="Times New Roman" pitchFamily="18" charset="0"/>
            </a:endParaRPr>
          </a:p>
          <a:p>
            <a:pPr marL="363538" algn="just"/>
            <a:r>
              <a:rPr lang="fr-FR" sz="22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Elle est au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premier plan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de l’écran (donc en haut de la pile) </a:t>
            </a:r>
          </a:p>
          <a:p>
            <a:pPr marL="536575" indent="-173038" algn="just"/>
            <a:r>
              <a:rPr lang="fr-FR" sz="2000" dirty="0" smtClean="0">
                <a:latin typeface="+mj-lt"/>
                <a:cs typeface="Times New Roman" pitchFamily="18" charset="0"/>
              </a:rPr>
              <a:t>•  C’est l’activité visible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ciblée par les actions de l’utilisateur </a:t>
            </a:r>
          </a:p>
          <a:p>
            <a:pPr marL="536575" indent="-173038"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suspendue (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paused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) ou en Pause:</a:t>
            </a:r>
          </a:p>
          <a:p>
            <a:pPr marL="342900" indent="-342900" algn="just">
              <a:buFontTx/>
              <a:buChar char="-"/>
            </a:pPr>
            <a:endParaRPr lang="fr-FR" sz="1100" b="1" dirty="0" smtClean="0">
              <a:latin typeface="+mj-lt"/>
              <a:cs typeface="Times New Roman" pitchFamily="18" charset="0"/>
            </a:endParaRPr>
          </a:p>
          <a:p>
            <a:pPr marL="536575" algn="just"/>
            <a:r>
              <a:rPr lang="fr-FR" sz="2000" dirty="0" smtClean="0">
                <a:latin typeface="+mj-lt"/>
                <a:cs typeface="Times New Roman" pitchFamily="18" charset="0"/>
              </a:rPr>
              <a:t>•  A perdu le focus, mais est encore partiellement visible à l’écran</a:t>
            </a:r>
          </a:p>
          <a:p>
            <a:pPr marL="536575" algn="just"/>
            <a:endParaRPr lang="fr-FR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b="1" dirty="0" smtClean="0">
                <a:latin typeface="+mj-lt"/>
                <a:cs typeface="Times New Roman" pitchFamily="18" charset="0"/>
              </a:rPr>
              <a:t>arrêtée (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stopped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): </a:t>
            </a:r>
          </a:p>
          <a:p>
            <a:pPr marL="342900" indent="-342900" algn="just">
              <a:buFontTx/>
              <a:buChar char="-"/>
            </a:pPr>
            <a:endParaRPr lang="fr-FR" sz="1200" b="1" dirty="0" smtClean="0">
              <a:latin typeface="+mj-lt"/>
              <a:cs typeface="Times New Roman" pitchFamily="18" charset="0"/>
            </a:endParaRPr>
          </a:p>
          <a:p>
            <a:pPr marL="812800" indent="-276225" algn="just"/>
            <a:r>
              <a:rPr lang="fr-FR" sz="22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activité non visible</a:t>
            </a:r>
          </a:p>
          <a:p>
            <a:pPr marL="812800" indent="-276225" algn="just"/>
            <a:r>
              <a:rPr lang="fr-FR" sz="2000" dirty="0" smtClean="0">
                <a:latin typeface="+mj-lt"/>
                <a:cs typeface="Times New Roman" pitchFamily="18" charset="0"/>
              </a:rPr>
              <a:t>•  Ses informations sont encore chargées, mais peut être tuée par le système si besoin de mémoire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8604" y="1570389"/>
            <a:ext cx="9064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</a:rPr>
              <a:t> Les états principaux </a:t>
            </a:r>
            <a:r>
              <a:rPr lang="fr-FR" sz="2200" dirty="0"/>
              <a:t> du cycle de </a:t>
            </a:r>
            <a:r>
              <a:rPr lang="fr-FR" sz="2200" dirty="0" smtClean="0"/>
              <a:t>vie </a:t>
            </a:r>
            <a:r>
              <a:rPr lang="fr-FR" sz="2200" dirty="0" smtClean="0">
                <a:latin typeface="+mj-lt"/>
              </a:rPr>
              <a:t>d’une activité sont les suivants :</a:t>
            </a:r>
            <a:endParaRPr lang="fr-FR" sz="2200" dirty="0"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1051021"/>
            <a:ext cx="5472608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(États </a:t>
            </a: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d’une d’activité)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40768"/>
            <a:ext cx="900115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répondant à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événement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déclenché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l'utilisateur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le système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l’activité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peut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faire passer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d'un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état à un autre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changement d’état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d’une activité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provoque le déclenchement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par le système Android,  de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méthode callback 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méthodes callback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endParaRPr lang="fr-FR" sz="9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onCreate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(…..) 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fr-FR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obligatoire </a:t>
            </a:r>
          </a:p>
          <a:p>
            <a:pPr algn="just"/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onStart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() </a:t>
            </a:r>
          </a:p>
          <a:p>
            <a:pPr algn="just"/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onRestart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() </a:t>
            </a:r>
          </a:p>
          <a:p>
            <a:pPr algn="just"/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onResume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() </a:t>
            </a:r>
          </a:p>
          <a:p>
            <a:pPr algn="just"/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onPause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() 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fr-FR" sz="2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recommandée </a:t>
            </a:r>
          </a:p>
          <a:p>
            <a:pPr algn="just"/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onStop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() </a:t>
            </a:r>
          </a:p>
          <a:p>
            <a:pPr algn="just"/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•  </a:t>
            </a:r>
            <a:r>
              <a:rPr lang="fr-FR" sz="2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void</a:t>
            </a:r>
            <a:r>
              <a:rPr lang="fr-FR" sz="2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onDestroy</a:t>
            </a:r>
            <a:r>
              <a:rPr lang="fr-FR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496" y="980728"/>
            <a:ext cx="7488832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</a:t>
            </a: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79013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chaque méthode callback, appeler la méthode sur la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superclasse « </a:t>
            </a:r>
            <a:r>
              <a:rPr lang="fr-FR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 »</a:t>
            </a:r>
            <a:endParaRPr lang="fr-FR" b="1" i="1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496" y="980728"/>
            <a:ext cx="7488832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</a:t>
            </a: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27730" y="11611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80650"/>
            <a:ext cx="4473848" cy="50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68760"/>
            <a:ext cx="8929718" cy="47210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71406" y="5879013"/>
            <a:ext cx="9072594" cy="646331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Le cycle de vie d’une activité est parsemé d’appels aux méthodes relatives à chaque étape de sa vie</a:t>
            </a:r>
            <a:endParaRPr lang="fr-FR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10041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45283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1244749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4312840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</a:t>
            </a: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71" y="5175652"/>
            <a:ext cx="1924050" cy="6477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88158" y="1383159"/>
            <a:ext cx="26129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Une autre activité vient au premier plan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8" idx="1"/>
          </p:cNvCxnSpPr>
          <p:nvPr/>
        </p:nvCxnSpPr>
        <p:spPr>
          <a:xfrm flipH="1">
            <a:off x="6019800" y="1706325"/>
            <a:ext cx="368358" cy="13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574308" y="2455663"/>
            <a:ext cx="261296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L’activité est en train d’être terminée ou détruite par le système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8172400" y="3378993"/>
            <a:ext cx="0" cy="11301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4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496" y="855096"/>
            <a:ext cx="4312840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</a:t>
            </a: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38" y="1289323"/>
            <a:ext cx="3771862" cy="5316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0224" y="5517232"/>
            <a:ext cx="57606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043388" y="4970816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0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94575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82192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Démarrer l’application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71" y="5175652"/>
            <a:ext cx="1924050" cy="6477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044" y="1268761"/>
            <a:ext cx="3777080" cy="5069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058" y="4425657"/>
            <a:ext cx="1500758" cy="65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410911" y="3012193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615078" y="1615994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75315" y="5562541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239176" y="4245410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1163030" y="3116106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Ellipse 26"/>
          <p:cNvSpPr/>
          <p:nvPr/>
        </p:nvSpPr>
        <p:spPr>
          <a:xfrm>
            <a:off x="1667086" y="228944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Ellipse 27"/>
          <p:cNvSpPr/>
          <p:nvPr/>
        </p:nvSpPr>
        <p:spPr>
          <a:xfrm>
            <a:off x="7039313" y="161599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Ellipse 28"/>
          <p:cNvSpPr/>
          <p:nvPr/>
        </p:nvSpPr>
        <p:spPr>
          <a:xfrm>
            <a:off x="1019944" y="1569379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93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90517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55522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retour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293" y="5676627"/>
            <a:ext cx="1924050" cy="6477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71" y="1359645"/>
            <a:ext cx="3639765" cy="5069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4596" y="5552879"/>
            <a:ext cx="1017884" cy="65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025102" y="4487662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80678" y="3071885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495930" y="4838021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5767772" y="186636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6857984" y="3127640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Ellipse 26"/>
          <p:cNvSpPr/>
          <p:nvPr/>
        </p:nvSpPr>
        <p:spPr>
          <a:xfrm>
            <a:off x="7606343" y="4508258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Ellipse 27"/>
          <p:cNvSpPr/>
          <p:nvPr/>
        </p:nvSpPr>
        <p:spPr>
          <a:xfrm>
            <a:off x="5950546" y="530096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41756" y="4964063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99517" y="6134001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805507" y="1700304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939" y="1431962"/>
            <a:ext cx="1674435" cy="2359973"/>
          </a:xfrm>
          <a:prstGeom prst="rect">
            <a:avLst/>
          </a:prstGeom>
        </p:spPr>
      </p:pic>
      <p:sp>
        <p:nvSpPr>
          <p:cNvPr id="33" name="Ellipse 32"/>
          <p:cNvSpPr/>
          <p:nvPr/>
        </p:nvSpPr>
        <p:spPr>
          <a:xfrm>
            <a:off x="8042128" y="240913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18651" y="880684"/>
            <a:ext cx="176862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Black" panose="020B0A04020102020204" pitchFamily="34" charset="0"/>
              </a:rPr>
              <a:t>Ecran d’accueil Home </a:t>
            </a:r>
            <a:r>
              <a:rPr lang="fr-FR" sz="1400" b="1" dirty="0" err="1" smtClean="0">
                <a:latin typeface="Arial Black" panose="020B0A04020102020204" pitchFamily="34" charset="0"/>
              </a:rPr>
              <a:t>screen</a:t>
            </a:r>
            <a:endParaRPr lang="fr-FR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90517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5741888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aperçu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293" y="5676627"/>
            <a:ext cx="1924050" cy="647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25102" y="4487662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80678" y="3071885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009608" y="212338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7236121" y="3480172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21" y="1534682"/>
            <a:ext cx="3371737" cy="482230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30978" y="5574653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289118" y="6074435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646401" y="5190361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05507" y="1681658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2142345" y="3367689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61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696" y="1321438"/>
            <a:ext cx="7609781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24" y="1587445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8496944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 smtClean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aperçu sélectionner</a:t>
            </a:r>
            <a:endParaRPr lang="fr-FR" sz="24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0" y="1321438"/>
            <a:ext cx="2316463" cy="50692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46427" y="1594840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216502" y="3136614"/>
            <a:ext cx="1448050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555660" y="4103268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2737659" y="2437435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3124677" y="1304939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7461" y="1783766"/>
            <a:ext cx="1996268" cy="441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226611" y="2273455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83019" y="4418449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4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90517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5741888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accueil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293" y="5676627"/>
            <a:ext cx="1924050" cy="647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25102" y="4487662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80678" y="3071885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009608" y="212338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6301172" y="3791935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21" y="1534682"/>
            <a:ext cx="3371737" cy="482230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30978" y="5574653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289118" y="6074435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646401" y="5190361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05507" y="1681658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939" y="1431962"/>
            <a:ext cx="1674435" cy="2359973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8042128" y="2232353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318651" y="880684"/>
            <a:ext cx="176862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 Black" panose="020B0A04020102020204" pitchFamily="34" charset="0"/>
              </a:rPr>
              <a:t>Ecran d’accueil Home </a:t>
            </a:r>
            <a:r>
              <a:rPr lang="fr-FR" sz="1400" b="1" dirty="0" err="1" smtClean="0">
                <a:latin typeface="Arial Black" panose="020B0A04020102020204" pitchFamily="34" charset="0"/>
              </a:rPr>
              <a:t>screen</a:t>
            </a:r>
            <a:endParaRPr lang="fr-FR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7224" y="558428"/>
            <a:ext cx="8179272" cy="4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Historique &amp; 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caractéristiques</a:t>
            </a:r>
          </a:p>
          <a:p>
            <a:pPr>
              <a:lnSpc>
                <a:spcPct val="81000"/>
              </a:lnSpc>
            </a:pPr>
            <a:endParaRPr lang="fr-FR" sz="32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8072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« Android » </a:t>
            </a:r>
            <a:r>
              <a:rPr lang="fr-FR" sz="2400" dirty="0"/>
              <a:t>est </a:t>
            </a:r>
            <a:r>
              <a:rPr lang="fr-FR" sz="2400" dirty="0" smtClean="0"/>
              <a:t>un </a:t>
            </a:r>
            <a:r>
              <a:rPr lang="fr-FR" sz="2400" dirty="0"/>
              <a:t>système d'exploitation </a:t>
            </a:r>
            <a:r>
              <a:rPr lang="fr-FR" sz="2400" dirty="0" smtClean="0"/>
              <a:t>mobile:</a:t>
            </a:r>
          </a:p>
          <a:p>
            <a:pPr algn="just"/>
            <a:endParaRPr lang="fr-FR" sz="1600" dirty="0" smtClean="0"/>
          </a:p>
          <a:p>
            <a:pPr marL="542925" indent="-271463" algn="just">
              <a:buFont typeface="Arial" pitchFamily="34" charset="0"/>
              <a:buChar char="•"/>
            </a:pPr>
            <a:r>
              <a:rPr lang="fr-FR" sz="2400" dirty="0" smtClean="0"/>
              <a:t> développé par </a:t>
            </a:r>
            <a:r>
              <a:rPr lang="fr-FR" sz="2400" b="1" dirty="0"/>
              <a:t>Google</a:t>
            </a:r>
            <a:r>
              <a:rPr lang="fr-FR" sz="2400" dirty="0" smtClean="0"/>
              <a:t>.</a:t>
            </a:r>
          </a:p>
          <a:p>
            <a:pPr marL="542925" indent="-271463" algn="just"/>
            <a:r>
              <a:rPr lang="fr-FR" sz="2400" dirty="0" smtClean="0"/>
              <a:t> </a:t>
            </a:r>
            <a:endParaRPr lang="fr-FR" sz="1100" dirty="0" smtClean="0"/>
          </a:p>
          <a:p>
            <a:pPr marL="542925" indent="-271463" algn="just">
              <a:buFont typeface="Arial" pitchFamily="34" charset="0"/>
              <a:buChar char="•"/>
            </a:pPr>
            <a:r>
              <a:rPr lang="fr-FR" sz="2400" dirty="0" smtClean="0"/>
              <a:t> complètement </a:t>
            </a:r>
            <a:r>
              <a:rPr lang="fr-FR" sz="2400" dirty="0"/>
              <a:t>ouvert (</a:t>
            </a:r>
            <a:r>
              <a:rPr lang="fr-FR" sz="2400" b="1" dirty="0"/>
              <a:t>open source</a:t>
            </a:r>
            <a:r>
              <a:rPr lang="fr-FR" sz="2400" b="1" dirty="0" smtClean="0"/>
              <a:t>) et </a:t>
            </a:r>
            <a:r>
              <a:rPr lang="fr-FR" sz="2400" dirty="0" smtClean="0"/>
              <a:t>fondé </a:t>
            </a:r>
            <a:r>
              <a:rPr lang="fr-FR" sz="2400" dirty="0"/>
              <a:t>sur </a:t>
            </a:r>
            <a:r>
              <a:rPr lang="fr-FR" sz="2400" b="1" dirty="0"/>
              <a:t>le noyau Linux.</a:t>
            </a:r>
          </a:p>
          <a:p>
            <a:pPr marL="542925" indent="-271463" algn="just">
              <a:buFont typeface="Arial" pitchFamily="34" charset="0"/>
              <a:buChar char="•"/>
            </a:pPr>
            <a:endParaRPr lang="fr-FR" dirty="0" smtClean="0"/>
          </a:p>
          <a:p>
            <a:pPr marL="542925" indent="-271463" algn="just">
              <a:buFont typeface="Arial" pitchFamily="34" charset="0"/>
              <a:buChar char="•"/>
            </a:pPr>
            <a:r>
              <a:rPr lang="fr-FR" sz="2400" b="1" dirty="0" smtClean="0"/>
              <a:t> Facile </a:t>
            </a:r>
            <a:r>
              <a:rPr lang="fr-FR" sz="2400" b="1" dirty="0"/>
              <a:t>à développer </a:t>
            </a:r>
            <a:r>
              <a:rPr lang="fr-FR" sz="2400" b="1" dirty="0" smtClean="0"/>
              <a:t>et Facile </a:t>
            </a:r>
            <a:r>
              <a:rPr lang="fr-FR" sz="2400" b="1" dirty="0"/>
              <a:t>à vendre</a:t>
            </a:r>
            <a:r>
              <a:rPr lang="fr-FR" sz="2400" dirty="0"/>
              <a:t>: Le </a:t>
            </a:r>
            <a:r>
              <a:rPr lang="fr-FR" sz="2400" b="1" dirty="0"/>
              <a:t>Play Store  </a:t>
            </a:r>
            <a:r>
              <a:rPr lang="fr-FR" sz="2400" dirty="0"/>
              <a:t>(anciennement  </a:t>
            </a:r>
            <a:r>
              <a:rPr lang="fr-FR" sz="2400" b="1" dirty="0"/>
              <a:t>Android </a:t>
            </a:r>
            <a:r>
              <a:rPr lang="fr-FR" sz="2400" b="1" dirty="0" err="1"/>
              <a:t>Market</a:t>
            </a:r>
            <a:r>
              <a:rPr lang="fr-FR" sz="2400" dirty="0" smtClean="0"/>
              <a:t>)</a:t>
            </a:r>
          </a:p>
          <a:p>
            <a:pPr marL="542925" indent="-271463" algn="just">
              <a:buFont typeface="Arial" pitchFamily="34" charset="0"/>
              <a:buChar char="•"/>
            </a:pPr>
            <a:endParaRPr lang="fr-FR" sz="2000" dirty="0"/>
          </a:p>
          <a:p>
            <a:pPr marL="542925" indent="-271463" algn="just"/>
            <a:r>
              <a:rPr lang="fr-FR" sz="2400" dirty="0"/>
              <a:t>• </a:t>
            </a:r>
            <a:r>
              <a:rPr lang="fr-FR" sz="2400" b="1" dirty="0"/>
              <a:t>Flexible</a:t>
            </a:r>
            <a:r>
              <a:rPr lang="fr-FR" sz="2400" dirty="0"/>
              <a:t>:  </a:t>
            </a:r>
            <a:r>
              <a:rPr lang="fr-FR" sz="2400" dirty="0" smtClean="0"/>
              <a:t>portable et s'adapte </a:t>
            </a:r>
            <a:r>
              <a:rPr lang="fr-FR" sz="2400" dirty="0"/>
              <a:t>à </a:t>
            </a:r>
            <a:r>
              <a:rPr lang="fr-FR" sz="2400" dirty="0" smtClean="0"/>
              <a:t>différentes </a:t>
            </a:r>
            <a:r>
              <a:rPr lang="fr-FR" sz="2400" dirty="0"/>
              <a:t>spécifications </a:t>
            </a:r>
            <a:r>
              <a:rPr lang="fr-FR" sz="2400" dirty="0" smtClean="0"/>
              <a:t>matériels (une  </a:t>
            </a:r>
            <a:r>
              <a:rPr lang="fr-FR" sz="2400" dirty="0"/>
              <a:t>gamme d’appareils  de  différents  </a:t>
            </a:r>
            <a:r>
              <a:rPr lang="fr-FR" sz="2400" dirty="0" smtClean="0"/>
              <a:t>fabricants)</a:t>
            </a:r>
          </a:p>
          <a:p>
            <a:pPr marL="542925" indent="-271463" algn="just"/>
            <a:endParaRPr lang="fr-FR" sz="2400" dirty="0"/>
          </a:p>
          <a:p>
            <a:pPr marL="542925" indent="-271463" algn="just">
              <a:buFont typeface="Arial" panose="020B0604020202020204" pitchFamily="34" charset="0"/>
              <a:buChar char="•"/>
            </a:pPr>
            <a:r>
              <a:rPr lang="fr-FR" sz="2400" b="1" dirty="0"/>
              <a:t>amélioration</a:t>
            </a:r>
            <a:r>
              <a:rPr lang="fr-FR" sz="2400" dirty="0"/>
              <a:t> de </a:t>
            </a:r>
            <a:r>
              <a:rPr lang="fr-FR" sz="2400" b="1" dirty="0"/>
              <a:t>l’interactivité de l’utilisateur </a:t>
            </a:r>
            <a:r>
              <a:rPr lang="fr-FR" sz="2400" dirty="0"/>
              <a:t>avec son appareil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7897" y="294360"/>
            <a:ext cx="6523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94575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82192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Démarrer </a:t>
            </a:r>
            <a:r>
              <a:rPr lang="fr-FR" sz="2400" b="1" dirty="0" err="1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Activity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 2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71" y="5175652"/>
            <a:ext cx="1924050" cy="6477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6069"/>
            <a:ext cx="2965290" cy="3979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0807" y="4437467"/>
            <a:ext cx="1500758" cy="65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24649" y="3021338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615078" y="1615994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098917" y="4501685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5747171" y="1715393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6867509" y="3195185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58126" y="4996328"/>
            <a:ext cx="1331747" cy="470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68317" y="45642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User click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373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94575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82192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Démarrer </a:t>
            </a:r>
            <a:r>
              <a:rPr lang="fr-FR" sz="2400" b="1" dirty="0" err="1" smtClean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Activity</a:t>
            </a:r>
            <a:r>
              <a:rPr lang="fr-FR" sz="2400" b="1" dirty="0" smtClean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400" b="1" dirty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2</a:t>
            </a:r>
            <a:endParaRPr lang="fr-FR" sz="24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71" y="5175652"/>
            <a:ext cx="1924050" cy="64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058" y="4425657"/>
            <a:ext cx="1500758" cy="65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410911" y="3012193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615078" y="1615994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75315" y="5562541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239176" y="4245410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1163030" y="3116106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Ellipse 26"/>
          <p:cNvSpPr/>
          <p:nvPr/>
        </p:nvSpPr>
        <p:spPr>
          <a:xfrm>
            <a:off x="1667086" y="228944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Ellipse 28"/>
          <p:cNvSpPr/>
          <p:nvPr/>
        </p:nvSpPr>
        <p:spPr>
          <a:xfrm>
            <a:off x="1019944" y="1569379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325" y="1327777"/>
            <a:ext cx="3160099" cy="5010245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6324942" y="364164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05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94575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82192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retour </a:t>
            </a:r>
            <a:r>
              <a:rPr lang="fr-FR" sz="2400" b="1" dirty="0" err="1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Activity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 2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248" y="5548337"/>
            <a:ext cx="1924050" cy="64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0807" y="4437467"/>
            <a:ext cx="1500758" cy="65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24649" y="3021338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615078" y="1615994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747171" y="1715393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6867509" y="3195185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68317" y="45642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User click</a:t>
            </a:r>
            <a:endParaRPr lang="fr-FR" sz="2000" b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102374"/>
            <a:ext cx="2687822" cy="426146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584867" y="491334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4289" y="4997027"/>
            <a:ext cx="370384" cy="321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005753" y="4313872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Ellipse 28"/>
          <p:cNvSpPr/>
          <p:nvPr/>
        </p:nvSpPr>
        <p:spPr>
          <a:xfrm>
            <a:off x="6867509" y="520688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073" y="1219570"/>
            <a:ext cx="1620051" cy="21742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48636" y="5943303"/>
            <a:ext cx="370384" cy="321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620000" y="197096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388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294575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82192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retour </a:t>
            </a:r>
            <a:r>
              <a:rPr lang="fr-FR" sz="2400" b="1" dirty="0" err="1" smtClean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Activity</a:t>
            </a:r>
            <a:r>
              <a:rPr lang="fr-FR" sz="2400" b="1" dirty="0" smtClean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400" b="1" dirty="0">
                <a:solidFill>
                  <a:schemeClr val="bg2"/>
                </a:solidFill>
                <a:cs typeface="Times New Roman" pitchFamily="18" charset="0"/>
                <a:sym typeface="Wingdings" panose="05000000000000000000" pitchFamily="2" charset="2"/>
              </a:rPr>
              <a:t>2</a:t>
            </a:r>
            <a:endParaRPr lang="fr-FR" sz="24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71" y="5175652"/>
            <a:ext cx="1924050" cy="64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8349" y="2997906"/>
            <a:ext cx="1500758" cy="658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615078" y="1615994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174293" y="253914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Ellipse 24"/>
          <p:cNvSpPr/>
          <p:nvPr/>
        </p:nvSpPr>
        <p:spPr>
          <a:xfrm>
            <a:off x="1076068" y="1677200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71" y="2257226"/>
            <a:ext cx="3397222" cy="4166954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>
          <a:xfrm>
            <a:off x="743036" y="406019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18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90517"/>
            <a:ext cx="8929718" cy="508675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42" y="5460454"/>
            <a:ext cx="1990725" cy="704850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2" idx="1"/>
          </p:cNvCxnSpPr>
          <p:nvPr/>
        </p:nvCxnSpPr>
        <p:spPr>
          <a:xfrm flipH="1">
            <a:off x="827584" y="5812879"/>
            <a:ext cx="2624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92" y="1615994"/>
            <a:ext cx="1962150" cy="600075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67544" y="855096"/>
            <a:ext cx="7704856" cy="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400" b="1" dirty="0">
                <a:solidFill>
                  <a:schemeClr val="bg2"/>
                </a:solidFill>
                <a:ea typeface="+mn-ea"/>
                <a:cs typeface="Times New Roman" pitchFamily="18" charset="0"/>
              </a:rPr>
              <a:t>Cycle de Vie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</a:rPr>
              <a:t>(Évènements) 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 aperçu </a:t>
            </a:r>
            <a:r>
              <a:rPr lang="fr-FR" sz="2400" b="1" dirty="0" err="1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Activity</a:t>
            </a:r>
            <a:r>
              <a:rPr lang="fr-FR" sz="2400" b="1" dirty="0" smtClean="0">
                <a:solidFill>
                  <a:schemeClr val="bg2"/>
                </a:solidFill>
                <a:ea typeface="+mn-ea"/>
                <a:cs typeface="Times New Roman" pitchFamily="18" charset="0"/>
                <a:sym typeface="Wingdings" panose="05000000000000000000" pitchFamily="2" charset="2"/>
              </a:rPr>
              <a:t> 2</a:t>
            </a:r>
            <a:endParaRPr lang="fr-FR" sz="2400" b="1" kern="1200" dirty="0">
              <a:solidFill>
                <a:schemeClr val="bg2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16475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293" y="5676627"/>
            <a:ext cx="1924050" cy="6477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25102" y="4487662"/>
            <a:ext cx="1426578" cy="629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80678" y="3071885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009608" y="2123384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lipse 25"/>
          <p:cNvSpPr/>
          <p:nvPr/>
        </p:nvSpPr>
        <p:spPr>
          <a:xfrm>
            <a:off x="7236121" y="3480172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05507" y="1681658"/>
            <a:ext cx="1532986" cy="612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397841"/>
            <a:ext cx="3405077" cy="50794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95614" y="5628680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224312" y="6161312"/>
            <a:ext cx="512290" cy="248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646401" y="5190361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1543050" y="3087247"/>
            <a:ext cx="504056" cy="5006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42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55169"/>
            <a:ext cx="9144000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fr-FR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fr-FR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coder </a:t>
            </a:r>
            <a:r>
              <a:rPr lang="fr-FR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application Android</a:t>
            </a:r>
            <a:r>
              <a:rPr lang="fr-FR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est besoin d’une </a:t>
            </a:r>
            <a:r>
              <a:rPr lang="fr-FR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variété de ressources</a:t>
            </a:r>
            <a:r>
              <a:rPr lang="fr-FR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 </a:t>
            </a:r>
            <a:r>
              <a:rPr lang="fr-FR" sz="24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de ressources</a:t>
            </a:r>
            <a:r>
              <a:rPr lang="fr-FR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fichiers de </a:t>
            </a:r>
            <a:r>
              <a:rPr lang="fr-FR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de l'application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2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système </a:t>
            </a:r>
            <a:r>
              <a:rPr lang="fr-FR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natives</a:t>
            </a:r>
            <a:r>
              <a:rPr lang="fr-FR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fournis par la plate-forme Android 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bases de données ;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fichiers préférences</a:t>
            </a: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16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algn="just"/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fr-FR" sz="2200" b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fichiers</a:t>
            </a:r>
            <a:r>
              <a:rPr lang="fr-FR" sz="22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la lecture et la lecture/écriture sans contexte.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099" y="1673547"/>
            <a:ext cx="9036496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>
                <a:latin typeface="+mj-lt"/>
              </a:rPr>
              <a:t> </a:t>
            </a:r>
            <a:r>
              <a:rPr lang="fr-FR" sz="2300" dirty="0"/>
              <a:t> </a:t>
            </a:r>
            <a:r>
              <a:rPr lang="fr-FR" sz="2300" dirty="0" smtClean="0"/>
              <a:t>Les </a:t>
            </a:r>
            <a:r>
              <a:rPr lang="fr-FR" sz="2300" b="1" dirty="0" smtClean="0"/>
              <a:t>ressources </a:t>
            </a:r>
            <a:r>
              <a:rPr lang="fr-FR" sz="2300" b="1" dirty="0"/>
              <a:t>de l'application </a:t>
            </a:r>
            <a:r>
              <a:rPr lang="fr-FR" sz="2300" b="1" dirty="0" smtClean="0"/>
              <a:t>permet à une </a:t>
            </a:r>
            <a:r>
              <a:rPr lang="fr-FR" sz="2000" dirty="0" smtClean="0"/>
              <a:t>application </a:t>
            </a:r>
            <a:r>
              <a:rPr lang="fr-FR" sz="2000" dirty="0"/>
              <a:t>Android </a:t>
            </a:r>
            <a:r>
              <a:rPr lang="fr-FR" sz="2300" b="1" dirty="0" smtClean="0"/>
              <a:t>de: 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/>
          </a:p>
          <a:p>
            <a:pPr marL="900113" indent="-442913" algn="just">
              <a:buAutoNum type="arabicPeriod"/>
            </a:pPr>
            <a:r>
              <a:rPr lang="fr-FR" sz="2000" b="1" dirty="0" smtClean="0">
                <a:latin typeface="+mj-lt"/>
              </a:rPr>
              <a:t>tenir </a:t>
            </a:r>
            <a:r>
              <a:rPr lang="fr-FR" sz="2000" b="1" dirty="0">
                <a:latin typeface="+mj-lt"/>
              </a:rPr>
              <a:t>compte </a:t>
            </a:r>
            <a:r>
              <a:rPr lang="fr-FR" sz="2000" dirty="0" smtClean="0">
                <a:latin typeface="+mj-lt"/>
              </a:rPr>
              <a:t>et </a:t>
            </a:r>
            <a:r>
              <a:rPr lang="fr-FR" sz="2000" b="1" dirty="0" smtClean="0">
                <a:latin typeface="+mj-lt"/>
              </a:rPr>
              <a:t>s’adapter </a:t>
            </a:r>
            <a:r>
              <a:rPr lang="fr-FR" sz="2000" b="1" dirty="0">
                <a:latin typeface="+mj-lt"/>
              </a:rPr>
              <a:t>à  une variété de </a:t>
            </a:r>
            <a:r>
              <a:rPr lang="fr-FR" sz="2000" b="1" dirty="0" smtClean="0">
                <a:latin typeface="+mj-lt"/>
              </a:rPr>
              <a:t>supports</a:t>
            </a:r>
          </a:p>
          <a:p>
            <a:pPr marL="900113" indent="-442913" algn="just"/>
            <a:r>
              <a:rPr lang="fr-FR" sz="2000" dirty="0" smtClean="0">
                <a:latin typeface="+mj-lt"/>
              </a:rPr>
              <a:t> </a:t>
            </a:r>
          </a:p>
          <a:p>
            <a:pPr marL="900113" indent="-442913" algn="just"/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 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dirty="0" smtClean="0">
                <a:latin typeface="+mj-lt"/>
              </a:rPr>
              <a:t>taille </a:t>
            </a:r>
            <a:r>
              <a:rPr lang="fr-FR" dirty="0">
                <a:latin typeface="+mj-lt"/>
              </a:rPr>
              <a:t>de l’appareil, </a:t>
            </a:r>
            <a:r>
              <a:rPr lang="fr-FR" dirty="0" smtClean="0">
                <a:latin typeface="+mj-lt"/>
              </a:rPr>
              <a:t>la résolution </a:t>
            </a:r>
            <a:r>
              <a:rPr lang="fr-FR" dirty="0">
                <a:latin typeface="+mj-lt"/>
              </a:rPr>
              <a:t>de son écran, la langue d’utilisation, l’orientation de </a:t>
            </a:r>
            <a:r>
              <a:rPr lang="fr-FR" dirty="0" smtClean="0">
                <a:latin typeface="+mj-lt"/>
              </a:rPr>
              <a:t>l’écran.</a:t>
            </a:r>
          </a:p>
          <a:p>
            <a:pPr marL="900113" indent="-442913" algn="just"/>
            <a:endParaRPr lang="fr-FR" sz="1050" dirty="0">
              <a:latin typeface="+mj-lt"/>
            </a:endParaRPr>
          </a:p>
          <a:p>
            <a:pPr marL="900113" indent="-442913" algn="just"/>
            <a:endParaRPr lang="fr-FR" sz="1100" dirty="0">
              <a:latin typeface="+mj-lt"/>
            </a:endParaRPr>
          </a:p>
          <a:p>
            <a:pPr marL="900113" indent="-442913" algn="just"/>
            <a:r>
              <a:rPr lang="fr-FR" sz="2000" dirty="0" smtClean="0">
                <a:latin typeface="+mj-lt"/>
              </a:rPr>
              <a:t>2.</a:t>
            </a:r>
            <a:r>
              <a:rPr lang="fr-FR" sz="2000" b="1" dirty="0" smtClean="0">
                <a:latin typeface="+mj-lt"/>
              </a:rPr>
              <a:t> Pour </a:t>
            </a:r>
            <a:r>
              <a:rPr lang="fr-FR" sz="2000" b="1" dirty="0" smtClean="0"/>
              <a:t>la </a:t>
            </a:r>
            <a:r>
              <a:rPr lang="fr-FR" sz="2000" b="1" dirty="0"/>
              <a:t>réalisation d’une interface graphique simplifiée</a:t>
            </a:r>
            <a:r>
              <a:rPr lang="fr-FR" dirty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fr-FR" sz="1400" dirty="0"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536" y="1023119"/>
            <a:ext cx="6255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l'application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84" y="5027111"/>
            <a:ext cx="9081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300" dirty="0" smtClean="0"/>
              <a:t>Les </a:t>
            </a:r>
            <a:r>
              <a:rPr lang="fr-FR" sz="2300" b="1" dirty="0"/>
              <a:t>ressources de l'application </a:t>
            </a:r>
            <a:r>
              <a:rPr lang="fr-FR" sz="2300" dirty="0"/>
              <a:t>sont des </a:t>
            </a:r>
            <a:r>
              <a:rPr lang="fr-FR" sz="2300" b="1" dirty="0" smtClean="0"/>
              <a:t>éléments statiques, réutilisables, </a:t>
            </a:r>
            <a:r>
              <a:rPr lang="fr-FR" sz="2300" dirty="0"/>
              <a:t>stockées en dehors du code Java </a:t>
            </a:r>
            <a:endParaRPr lang="fr-FR" sz="23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985838" indent="-185738" algn="just"/>
            <a:r>
              <a:rPr lang="fr-FR" sz="2000" b="1" u="sng" dirty="0" smtClean="0">
                <a:solidFill>
                  <a:srgbClr val="006666"/>
                </a:solidFill>
                <a:sym typeface="Wingdings" panose="05000000000000000000" pitchFamily="2" charset="2"/>
              </a:rPr>
              <a:t> </a:t>
            </a:r>
            <a:r>
              <a:rPr lang="fr-FR" sz="2000" b="1" u="sng" dirty="0" smtClean="0">
                <a:solidFill>
                  <a:srgbClr val="006666"/>
                </a:solidFill>
              </a:rPr>
              <a:t>externalisation </a:t>
            </a:r>
            <a:r>
              <a:rPr lang="fr-FR" sz="2000" b="1" u="sng" dirty="0">
                <a:solidFill>
                  <a:srgbClr val="006666"/>
                </a:solidFill>
              </a:rPr>
              <a:t>des </a:t>
            </a:r>
            <a:r>
              <a:rPr lang="fr-FR" sz="2000" b="1" u="sng" dirty="0" smtClean="0">
                <a:solidFill>
                  <a:srgbClr val="006666"/>
                </a:solidFill>
              </a:rPr>
              <a:t>ressources. </a:t>
            </a:r>
            <a:endParaRPr lang="fr-FR" sz="2000" b="1" u="sng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406961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638" indent="-342900" algn="just">
              <a:buFont typeface="Wingdings" panose="05000000000000000000" pitchFamily="2" charset="2"/>
              <a:buChar char="à"/>
            </a:pPr>
            <a:r>
              <a:rPr lang="fr-FR" sz="2200" dirty="0" smtClean="0">
                <a:latin typeface="+mj-lt"/>
              </a:rPr>
              <a:t>définies </a:t>
            </a:r>
            <a:r>
              <a:rPr lang="fr-FR" sz="2200" dirty="0">
                <a:latin typeface="+mj-lt"/>
              </a:rPr>
              <a:t>dans des </a:t>
            </a:r>
            <a:r>
              <a:rPr lang="fr-FR" sz="2200" dirty="0" smtClean="0">
                <a:latin typeface="+mj-lt"/>
              </a:rPr>
              <a:t>fichiers </a:t>
            </a:r>
            <a:r>
              <a:rPr lang="fr-FR" sz="2200" dirty="0">
                <a:latin typeface="+mj-lt"/>
              </a:rPr>
              <a:t>externes </a:t>
            </a:r>
            <a:r>
              <a:rPr lang="fr-FR" sz="2200" dirty="0" smtClean="0">
                <a:latin typeface="+mj-lt"/>
              </a:rPr>
              <a:t>(</a:t>
            </a:r>
            <a:r>
              <a:rPr lang="fr-FR" sz="2200" b="1" dirty="0" smtClean="0">
                <a:latin typeface="+mj-lt"/>
              </a:rPr>
              <a:t>XML ou binaires qui </a:t>
            </a:r>
            <a:r>
              <a:rPr lang="fr-FR" sz="2200" dirty="0">
                <a:latin typeface="+mj-lt"/>
              </a:rPr>
              <a:t>ne contenant pas </a:t>
            </a:r>
            <a:r>
              <a:rPr lang="fr-FR" sz="2200" dirty="0" smtClean="0">
                <a:latin typeface="+mj-lt"/>
              </a:rPr>
              <a:t>d’instruction) </a:t>
            </a:r>
          </a:p>
          <a:p>
            <a:pPr marL="528638" indent="-342900" algn="just">
              <a:buFont typeface="Wingdings" panose="05000000000000000000" pitchFamily="2" charset="2"/>
              <a:buChar char="à"/>
            </a:pPr>
            <a:endParaRPr lang="fr-FR" sz="2200" dirty="0" smtClean="0">
              <a:latin typeface="+mj-lt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200" b="1" dirty="0" smtClean="0">
                <a:latin typeface="+mj-lt"/>
              </a:rPr>
              <a:t>utilisés par le code </a:t>
            </a:r>
            <a:r>
              <a:rPr lang="fr-FR" sz="2200" dirty="0" smtClean="0">
                <a:latin typeface="+mj-lt"/>
              </a:rPr>
              <a:t>et </a:t>
            </a:r>
            <a:r>
              <a:rPr lang="fr-FR" sz="2200" b="1" dirty="0" smtClean="0">
                <a:latin typeface="+mj-lt"/>
              </a:rPr>
              <a:t>liés à l’application </a:t>
            </a:r>
            <a:r>
              <a:rPr lang="fr-FR" sz="2200" dirty="0" smtClean="0">
                <a:latin typeface="+mj-lt"/>
              </a:rPr>
              <a:t>au moment de sa construction. 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200" dirty="0" smtClean="0">
              <a:latin typeface="+mj-lt"/>
            </a:endParaRPr>
          </a:p>
          <a:p>
            <a:pPr marL="271463" indent="-85725" algn="just"/>
            <a:r>
              <a:rPr lang="fr-FR" sz="22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dirty="0">
                <a:latin typeface="+mj-lt"/>
                <a:sym typeface="Wingdings" panose="05000000000000000000" pitchFamily="2" charset="2"/>
              </a:rPr>
              <a:t>e</a:t>
            </a:r>
            <a:r>
              <a:rPr lang="fr-FR" sz="2200" dirty="0" smtClean="0">
                <a:latin typeface="+mj-lt"/>
              </a:rPr>
              <a:t>t regroupées </a:t>
            </a:r>
            <a:r>
              <a:rPr lang="fr-FR" sz="2200" dirty="0">
                <a:latin typeface="+mj-lt"/>
              </a:rPr>
              <a:t>dans le fichier « </a:t>
            </a:r>
            <a:r>
              <a:rPr lang="fr-FR" sz="2200" dirty="0" err="1">
                <a:latin typeface="+mj-lt"/>
              </a:rPr>
              <a:t>apk</a:t>
            </a:r>
            <a:r>
              <a:rPr lang="fr-FR" sz="2200" dirty="0">
                <a:latin typeface="+mj-lt"/>
              </a:rPr>
              <a:t> </a:t>
            </a:r>
            <a:r>
              <a:rPr lang="fr-FR" sz="2200" dirty="0" smtClean="0">
                <a:latin typeface="+mj-lt"/>
              </a:rPr>
              <a:t>» lors </a:t>
            </a:r>
            <a:r>
              <a:rPr lang="fr-FR" sz="2200" dirty="0">
                <a:latin typeface="+mj-lt"/>
              </a:rPr>
              <a:t>du processus </a:t>
            </a:r>
            <a:r>
              <a:rPr lang="fr-FR" sz="2200" dirty="0" smtClean="0">
                <a:latin typeface="+mj-lt"/>
              </a:rPr>
              <a:t>de </a:t>
            </a:r>
            <a:r>
              <a:rPr lang="fr-FR" sz="2200" b="1" dirty="0" smtClean="0">
                <a:latin typeface="+mj-lt"/>
              </a:rPr>
              <a:t>construction </a:t>
            </a:r>
            <a:r>
              <a:rPr lang="fr-FR" sz="2200" b="1" dirty="0">
                <a:latin typeface="+mj-lt"/>
              </a:rPr>
              <a:t>de l’application.</a:t>
            </a:r>
            <a:endParaRPr lang="fr-FR" sz="2200" b="1" dirty="0" smtClean="0">
              <a:latin typeface="+mj-lt"/>
            </a:endParaRPr>
          </a:p>
          <a:p>
            <a:pPr algn="just"/>
            <a:endParaRPr lang="fr-FR" sz="2200" dirty="0"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90872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l'application (</a:t>
            </a:r>
            <a:r>
              <a:rPr lang="fr-FR" sz="2400" b="1" dirty="0">
                <a:solidFill>
                  <a:srgbClr val="006666"/>
                </a:solidFill>
                <a:latin typeface="+mj-lt"/>
                <a:cs typeface="Times New Roman" pitchFamily="18" charset="0"/>
              </a:rPr>
              <a:t>L’externalisation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) </a:t>
            </a:r>
            <a:endParaRPr lang="fr-FR" sz="24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74" y="4441724"/>
            <a:ext cx="8752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sz="2200" dirty="0" smtClean="0"/>
              <a:t>dans </a:t>
            </a:r>
            <a:r>
              <a:rPr lang="fr-FR" sz="2200" dirty="0"/>
              <a:t>l'environnement de développement, les </a:t>
            </a:r>
            <a:r>
              <a:rPr lang="fr-FR" sz="2200" b="1" dirty="0"/>
              <a:t>différentes ressources associées et utilisées par l’application</a:t>
            </a:r>
            <a:r>
              <a:rPr lang="fr-FR" sz="2200" dirty="0"/>
              <a:t> sont </a:t>
            </a:r>
            <a:r>
              <a:rPr lang="fr-FR" sz="2200" b="1" dirty="0"/>
              <a:t>stockées et organisées </a:t>
            </a:r>
            <a:r>
              <a:rPr lang="fr-FR" sz="2200" dirty="0"/>
              <a:t>dans le répertoire </a:t>
            </a:r>
            <a:r>
              <a:rPr lang="fr-FR" sz="2200" b="1" i="1" dirty="0" err="1"/>
              <a:t>res</a:t>
            </a:r>
            <a:r>
              <a:rPr lang="fr-FR" sz="2200" b="1" i="1" dirty="0"/>
              <a:t>/ </a:t>
            </a:r>
            <a:r>
              <a:rPr lang="fr-FR" sz="2200" dirty="0"/>
              <a:t>du projet.</a:t>
            </a:r>
          </a:p>
          <a:p>
            <a:pPr algn="just">
              <a:buFont typeface="Arial" pitchFamily="34" charset="0"/>
              <a:buChar char="•"/>
            </a:pPr>
            <a:endParaRPr lang="fr-FR" sz="1200" dirty="0"/>
          </a:p>
          <a:p>
            <a:pPr marL="357188" indent="-85725" algn="just"/>
            <a:r>
              <a:rPr lang="fr-FR" sz="1600" dirty="0"/>
              <a:t> 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2000" b="1" i="1" dirty="0" err="1"/>
              <a:t>res</a:t>
            </a:r>
            <a:r>
              <a:rPr lang="fr-FR" sz="2000" b="1" i="1" dirty="0"/>
              <a:t>/</a:t>
            </a:r>
            <a:r>
              <a:rPr lang="fr-FR" sz="2000" dirty="0"/>
              <a:t>: répertoire racine contient une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arborescence de dossiers </a:t>
            </a:r>
            <a:r>
              <a:rPr lang="fr-FR" sz="2000" dirty="0"/>
              <a:t>correspondant à </a:t>
            </a: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différents types de ressources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61199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 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latin typeface="+mj-lt"/>
              </a:rPr>
              <a:t>Les types de ressources sont interprétées par le système Android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latin typeface="+mj-lt"/>
              </a:rPr>
              <a:t>Et </a:t>
            </a:r>
            <a:r>
              <a:rPr lang="fr-FR" sz="2000" dirty="0">
                <a:latin typeface="+mj-lt"/>
              </a:rPr>
              <a:t>dépendent du </a:t>
            </a:r>
            <a:r>
              <a:rPr lang="fr-FR" sz="2000" dirty="0" smtClean="0">
                <a:latin typeface="+mj-lt"/>
              </a:rPr>
              <a:t>contexte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>
              <a:latin typeface="+mj-lt"/>
            </a:endParaRPr>
          </a:p>
          <a:p>
            <a:pPr marL="1071563" indent="-171450" algn="just"/>
            <a:r>
              <a:rPr lang="fr-FR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langue </a:t>
            </a:r>
            <a:r>
              <a:rPr lang="fr-FR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française, </a:t>
            </a:r>
            <a:endParaRPr lang="fr-FR" sz="20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1563" indent="-171450" algn="just"/>
            <a:r>
              <a:rPr lang="fr-FR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taille </a:t>
            </a:r>
            <a:r>
              <a:rPr lang="fr-FR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l'écran, </a:t>
            </a:r>
            <a:endParaRPr lang="fr-FR" sz="2000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1563" indent="-171450" algn="just"/>
            <a:r>
              <a:rPr lang="fr-FR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mode </a:t>
            </a:r>
            <a:r>
              <a:rPr lang="fr-FR" sz="2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portrait/paysage…</a:t>
            </a:r>
            <a:endParaRPr lang="fr-FR" sz="2000" dirty="0" smtClean="0">
              <a:latin typeface="+mj-lt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>
              <a:latin typeface="+mj-lt"/>
            </a:endParaRPr>
          </a:p>
          <a:p>
            <a:pPr marL="614363" indent="-342900" algn="just">
              <a:buFont typeface="Wingdings" panose="05000000000000000000" pitchFamily="2" charset="2"/>
              <a:buChar char="à"/>
            </a:pPr>
            <a:r>
              <a:rPr lang="fr-FR" sz="2000" dirty="0" smtClean="0">
                <a:latin typeface="+mj-lt"/>
              </a:rPr>
              <a:t>Le </a:t>
            </a:r>
            <a:r>
              <a:rPr lang="fr-FR" sz="2000" b="1" dirty="0">
                <a:latin typeface="+mj-lt"/>
              </a:rPr>
              <a:t>type d’une ressource </a:t>
            </a:r>
            <a:r>
              <a:rPr lang="fr-FR" sz="2000" dirty="0">
                <a:latin typeface="+mj-lt"/>
              </a:rPr>
              <a:t>peut être</a:t>
            </a:r>
            <a:r>
              <a:rPr lang="fr-FR" sz="2000" dirty="0" smtClean="0">
                <a:latin typeface="+mj-lt"/>
              </a:rPr>
              <a:t>:</a:t>
            </a:r>
          </a:p>
          <a:p>
            <a:pPr marL="614363" indent="-342900" algn="just">
              <a:buFont typeface="Wingdings" panose="05000000000000000000" pitchFamily="2" charset="2"/>
              <a:buChar char="à"/>
            </a:pPr>
            <a:endParaRPr lang="fr-FR" sz="2000" dirty="0" smtClean="0">
              <a:latin typeface="+mj-lt"/>
            </a:endParaRPr>
          </a:p>
          <a:p>
            <a:pPr marL="800100" algn="just"/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 - </a:t>
            </a:r>
            <a:r>
              <a:rPr lang="fr-FR" sz="2000" dirty="0">
                <a:latin typeface="+mj-lt"/>
              </a:rPr>
              <a:t>une </a:t>
            </a:r>
            <a:r>
              <a:rPr lang="fr-FR" sz="2000" b="1" dirty="0">
                <a:latin typeface="+mj-lt"/>
              </a:rPr>
              <a:t>chaîne de caractères</a:t>
            </a:r>
            <a:r>
              <a:rPr lang="fr-FR" sz="2000" dirty="0">
                <a:latin typeface="+mj-lt"/>
              </a:rPr>
              <a:t>, </a:t>
            </a:r>
            <a:endParaRPr lang="fr-FR" sz="2000" dirty="0" smtClean="0">
              <a:latin typeface="+mj-lt"/>
            </a:endParaRPr>
          </a:p>
          <a:p>
            <a:pPr marL="900113" algn="just"/>
            <a:r>
              <a:rPr lang="fr-FR" sz="2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000" b="1" dirty="0" err="1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endParaRPr lang="fr-FR" sz="2000" b="1" dirty="0" smtClean="0">
              <a:latin typeface="+mj-lt"/>
            </a:endParaRPr>
          </a:p>
          <a:p>
            <a:pPr marL="800100" algn="just"/>
            <a:r>
              <a:rPr lang="fr-FR" sz="2000" b="1" dirty="0" smtClean="0">
                <a:latin typeface="+mj-lt"/>
              </a:rPr>
              <a:t>  - une </a:t>
            </a:r>
            <a:r>
              <a:rPr lang="fr-FR" sz="2000" b="1" dirty="0">
                <a:latin typeface="+mj-lt"/>
              </a:rPr>
              <a:t>image</a:t>
            </a:r>
            <a:r>
              <a:rPr lang="fr-FR" sz="2000" dirty="0">
                <a:latin typeface="+mj-lt"/>
              </a:rPr>
              <a:t>, un </a:t>
            </a:r>
            <a:r>
              <a:rPr lang="fr-FR" sz="2000" b="1" dirty="0">
                <a:latin typeface="+mj-lt"/>
              </a:rPr>
              <a:t>fichier quelconque</a:t>
            </a:r>
            <a:r>
              <a:rPr lang="fr-FR" sz="2000" dirty="0">
                <a:latin typeface="+mj-lt"/>
              </a:rPr>
              <a:t>, </a:t>
            </a:r>
            <a:endParaRPr lang="fr-FR" sz="2000" dirty="0" smtClean="0">
              <a:latin typeface="+mj-lt"/>
            </a:endParaRPr>
          </a:p>
          <a:p>
            <a:pPr marL="800100" algn="just"/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 - de </a:t>
            </a:r>
            <a:r>
              <a:rPr lang="fr-FR" sz="2000" b="1" dirty="0">
                <a:latin typeface="+mj-lt"/>
              </a:rPr>
              <a:t>la description du rendu d’une activité</a:t>
            </a:r>
            <a:r>
              <a:rPr lang="fr-FR" sz="2000" dirty="0" smtClean="0">
                <a:latin typeface="+mj-lt"/>
              </a:rPr>
              <a:t>… </a:t>
            </a:r>
            <a:endParaRPr lang="fr-FR" sz="2000" dirty="0">
              <a:latin typeface="+mj-lt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986" y="879103"/>
            <a:ext cx="737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l'application (</a:t>
            </a:r>
            <a:r>
              <a:rPr lang="fr-FR" sz="2400" b="1" dirty="0">
                <a:solidFill>
                  <a:srgbClr val="006666"/>
                </a:solidFill>
                <a:latin typeface="+mj-lt"/>
                <a:cs typeface="Times New Roman" pitchFamily="18" charset="0"/>
              </a:rPr>
              <a:t>types</a:t>
            </a:r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3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8" y="1340768"/>
            <a:ext cx="901020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86" y="879103"/>
            <a:ext cx="737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l'application (</a:t>
            </a:r>
            <a:r>
              <a:rPr lang="fr-FR" sz="2400" b="1" dirty="0">
                <a:solidFill>
                  <a:srgbClr val="006666"/>
                </a:solidFill>
                <a:latin typeface="+mj-lt"/>
                <a:cs typeface="Times New Roman" pitchFamily="18" charset="0"/>
              </a:rPr>
              <a:t>types</a:t>
            </a:r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70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236" y="1023119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Android Platforms: More and more equipments</a:t>
            </a:r>
            <a:endParaRPr lang="fr-FR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467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57224" y="558428"/>
            <a:ext cx="8179272" cy="4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Historique &amp; 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caractéristiques</a:t>
            </a:r>
          </a:p>
          <a:p>
            <a:pPr>
              <a:lnSpc>
                <a:spcPct val="81000"/>
              </a:lnSpc>
            </a:pPr>
            <a:endParaRPr lang="fr-FR" sz="32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7897" y="294360"/>
            <a:ext cx="6523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86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86" y="879103"/>
            <a:ext cx="7370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l'application (</a:t>
            </a:r>
            <a:r>
              <a:rPr lang="fr-FR" sz="2400" b="1" dirty="0">
                <a:solidFill>
                  <a:srgbClr val="006666"/>
                </a:solidFill>
                <a:latin typeface="+mj-lt"/>
                <a:cs typeface="Times New Roman" pitchFamily="18" charset="0"/>
              </a:rPr>
              <a:t>types</a:t>
            </a:r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551232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« menu </a:t>
            </a:r>
            <a:r>
              <a:rPr lang="fr-FR" sz="2400" dirty="0" smtClean="0">
                <a:latin typeface="+mj-lt"/>
              </a:rPr>
              <a:t>(</a:t>
            </a:r>
            <a:r>
              <a:rPr lang="fr-FR" sz="2400" dirty="0" err="1" smtClean="0">
                <a:latin typeface="+mj-lt"/>
              </a:rPr>
              <a:t>res</a:t>
            </a:r>
            <a:r>
              <a:rPr lang="fr-FR" sz="2400" dirty="0" smtClean="0">
                <a:latin typeface="+mj-lt"/>
              </a:rPr>
              <a:t>/menu)» </a:t>
            </a:r>
            <a:r>
              <a:rPr lang="fr-FR" sz="2400" dirty="0">
                <a:latin typeface="+mj-lt"/>
              </a:rPr>
              <a:t>: tout ce qui est en rapport avec les menus de l’application ou les barres d’action</a:t>
            </a:r>
            <a:r>
              <a:rPr lang="fr-FR" sz="2400" dirty="0" smtClean="0">
                <a:latin typeface="+mj-lt"/>
              </a:rPr>
              <a:t>.</a:t>
            </a:r>
          </a:p>
          <a:p>
            <a:pPr algn="just"/>
            <a:endParaRPr lang="fr-FR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« </a:t>
            </a:r>
            <a:r>
              <a:rPr lang="fr-FR" sz="2400" dirty="0" err="1" smtClean="0">
                <a:latin typeface="+mj-lt"/>
              </a:rPr>
              <a:t>mipmap</a:t>
            </a:r>
            <a:r>
              <a:rPr lang="fr-FR" sz="2400" dirty="0" smtClean="0">
                <a:latin typeface="+mj-lt"/>
              </a:rPr>
              <a:t> (</a:t>
            </a:r>
            <a:r>
              <a:rPr lang="fr-FR" sz="2400" dirty="0" err="1" smtClean="0">
                <a:latin typeface="+mj-lt"/>
              </a:rPr>
              <a:t>res</a:t>
            </a:r>
            <a:r>
              <a:rPr lang="fr-FR" sz="2400" dirty="0" smtClean="0">
                <a:latin typeface="+mj-lt"/>
              </a:rPr>
              <a:t>/</a:t>
            </a:r>
            <a:r>
              <a:rPr lang="fr-FR" sz="2400" dirty="0"/>
              <a:t> </a:t>
            </a:r>
            <a:r>
              <a:rPr lang="fr-FR" sz="2400" dirty="0" err="1"/>
              <a:t>mipmap</a:t>
            </a:r>
            <a:r>
              <a:rPr lang="fr-FR" sz="2400" dirty="0" smtClean="0">
                <a:latin typeface="+mj-lt"/>
              </a:rPr>
              <a:t>) </a:t>
            </a:r>
            <a:r>
              <a:rPr lang="fr-FR" sz="2400" dirty="0">
                <a:latin typeface="+mj-lt"/>
              </a:rPr>
              <a:t>» : les ressources de différentes densités pour les icônes de </a:t>
            </a:r>
            <a:r>
              <a:rPr lang="fr-FR" sz="2400" dirty="0" smtClean="0">
                <a:latin typeface="+mj-lt"/>
              </a:rPr>
              <a:t>lancement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+mj-lt"/>
              </a:rPr>
              <a:t>Pour le « </a:t>
            </a:r>
            <a:r>
              <a:rPr lang="fr-FR" sz="2400" dirty="0" err="1">
                <a:latin typeface="+mj-lt"/>
              </a:rPr>
              <a:t>drawable</a:t>
            </a:r>
            <a:r>
              <a:rPr lang="fr-FR" sz="2400" dirty="0">
                <a:latin typeface="+mj-lt"/>
              </a:rPr>
              <a:t> » : </a:t>
            </a:r>
            <a:endParaRPr lang="fr-FR" sz="24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>
              <a:latin typeface="+mj-lt"/>
            </a:endParaRPr>
          </a:p>
          <a:p>
            <a:pPr marL="442913" indent="100013" algn="just"/>
            <a:r>
              <a:rPr lang="fr-FR" sz="2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+mj-lt"/>
              </a:rPr>
              <a:t>ce </a:t>
            </a:r>
            <a:r>
              <a:rPr lang="fr-FR" sz="2400" dirty="0">
                <a:latin typeface="+mj-lt"/>
              </a:rPr>
              <a:t>répertoire </a:t>
            </a:r>
            <a:r>
              <a:rPr lang="fr-FR" sz="2400" dirty="0" smtClean="0">
                <a:latin typeface="+mj-lt"/>
              </a:rPr>
              <a:t>peut contenir aussi des </a:t>
            </a:r>
            <a:r>
              <a:rPr lang="fr-FR" sz="2400" dirty="0">
                <a:latin typeface="+mj-lt"/>
              </a:rPr>
              <a:t>formes </a:t>
            </a:r>
            <a:r>
              <a:rPr lang="fr-FR" sz="2400" dirty="0" smtClean="0">
                <a:latin typeface="+mj-lt"/>
              </a:rPr>
              <a:t>génériques (</a:t>
            </a:r>
            <a:r>
              <a:rPr lang="fr-FR" sz="2400" dirty="0">
                <a:latin typeface="+mj-lt"/>
              </a:rPr>
              <a:t>cercles, carrés, etc.) définies dans des fichiers </a:t>
            </a:r>
            <a:r>
              <a:rPr lang="fr-FR" sz="2400" dirty="0" smtClean="0">
                <a:latin typeface="+mj-lt"/>
              </a:rPr>
              <a:t>XML.</a:t>
            </a:r>
            <a:endParaRPr lang="fr-FR" sz="2400" dirty="0">
              <a:latin typeface="+mj-lt"/>
            </a:endParaRPr>
          </a:p>
          <a:p>
            <a:pPr marL="442913" algn="just"/>
            <a:r>
              <a:rPr lang="fr-FR" sz="2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+mj-lt"/>
              </a:rPr>
              <a:t>Chaque </a:t>
            </a:r>
            <a:r>
              <a:rPr lang="fr-FR" sz="2400" dirty="0">
                <a:latin typeface="+mj-lt"/>
              </a:rPr>
              <a:t>résolution de la ressource est associée à son propre dossier.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534246"/>
            <a:ext cx="5256584" cy="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2873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fichiers XML qui contiennent des valeurs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simples où: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00088" indent="-342900" algn="just">
              <a:buFont typeface="Wingdings" panose="05000000000000000000" pitchFamily="2" charset="2"/>
              <a:buChar char="à"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toutes les ressources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même type doivent être définies dans le même fichier (entre deux balises « 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700088" indent="-342900" algn="just">
              <a:buFont typeface="Wingdings" panose="05000000000000000000" pitchFamily="2" charset="2"/>
              <a:buChar char="à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00088" indent="-342900" algn="just">
              <a:buFont typeface="Wingdings" panose="05000000000000000000" pitchFamily="2" charset="2"/>
              <a:buChar char="à"/>
            </a:pP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Chaque ressource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dans le même fichier,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définie avec son propre élément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XML (entre deux balises de même type) avec les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deux attributs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valeur</a:t>
            </a:r>
          </a:p>
          <a:p>
            <a:pPr marL="700088" indent="-342900" algn="just">
              <a:buFont typeface="Wingdings" panose="05000000000000000000" pitchFamily="2" charset="2"/>
              <a:buChar char="à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5718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/values/arrays.xml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» pour les tableaux des ressources.</a:t>
            </a:r>
          </a:p>
          <a:p>
            <a:pPr marL="35718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/values/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colors.xml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» pour les couleurs.</a:t>
            </a:r>
          </a:p>
          <a:p>
            <a:pPr marL="35718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/values/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dimens.xml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» pour les dimensions.</a:t>
            </a:r>
          </a:p>
          <a:p>
            <a:pPr marL="35718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/values/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strings.xml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» pour les chaînes de caractères.</a:t>
            </a:r>
          </a:p>
          <a:p>
            <a:pPr marL="35718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/values/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styles.xml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» pour les styles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95974" y="98487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l'application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(values </a:t>
            </a:r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2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93376"/>
            <a:ext cx="7601986" cy="28413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754"/>
            <a:ext cx="7457970" cy="15061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18" y="4903514"/>
            <a:ext cx="4960166" cy="146032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les fichiers de ressources de l'application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(values </a:t>
            </a:r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77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980728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Avant l’utilisation de ressources (manipulation par Android)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40" y="1459081"/>
            <a:ext cx="9084764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/>
              <a:t>Sachant que les </a:t>
            </a:r>
            <a:r>
              <a:rPr lang="fr-FR" sz="2400" b="1" dirty="0"/>
              <a:t>ressources sont rangées dans des répertoires </a:t>
            </a:r>
            <a:r>
              <a:rPr lang="fr-FR" sz="2400" b="1" dirty="0" smtClean="0"/>
              <a:t>particuliers</a:t>
            </a:r>
            <a:r>
              <a:rPr lang="fr-FR" dirty="0" smtClean="0"/>
              <a:t> </a:t>
            </a:r>
          </a:p>
          <a:p>
            <a:pPr algn="just"/>
            <a:endParaRPr lang="fr-FR" sz="1050" dirty="0" smtClean="0"/>
          </a:p>
          <a:p>
            <a:pPr marL="357188" indent="-285750" algn="just"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 </a:t>
            </a:r>
            <a:r>
              <a:rPr lang="fr-FR" sz="2400" dirty="0" smtClean="0"/>
              <a:t>Android se charge automatiquement </a:t>
            </a:r>
            <a:r>
              <a:rPr lang="fr-FR" sz="2400" u="sng" dirty="0" smtClean="0"/>
              <a:t>d’associer un identificateur </a:t>
            </a:r>
            <a:r>
              <a:rPr lang="fr-FR" sz="2400" dirty="0" smtClean="0"/>
              <a:t>à chaque ressource </a:t>
            </a:r>
            <a:r>
              <a:rPr lang="fr-FR" sz="2400" dirty="0" smtClean="0">
                <a:sym typeface="Wingdings" panose="05000000000000000000" pitchFamily="2" charset="2"/>
              </a:rPr>
              <a:t> création de lien d’</a:t>
            </a:r>
            <a:r>
              <a:rPr lang="fr-FR" sz="2400" dirty="0" err="1" smtClean="0">
                <a:sym typeface="Wingdings" panose="05000000000000000000" pitchFamily="2" charset="2"/>
              </a:rPr>
              <a:t>accés</a:t>
            </a:r>
            <a:endParaRPr lang="fr-FR" sz="2400" dirty="0" smtClean="0"/>
          </a:p>
          <a:p>
            <a:pPr marL="357188" indent="-285750" algn="just">
              <a:buFont typeface="Wingdings" panose="05000000000000000000" pitchFamily="2" charset="2"/>
              <a:buChar char="§"/>
            </a:pPr>
            <a:endParaRPr lang="fr-FR" sz="1400" dirty="0" smtClean="0"/>
          </a:p>
          <a:p>
            <a:pPr marL="357188" algn="just"/>
            <a:r>
              <a:rPr lang="fr-FR" sz="2400" dirty="0" smtClean="0"/>
              <a:t>  </a:t>
            </a:r>
            <a:r>
              <a:rPr lang="fr-FR" sz="2400" dirty="0" smtClean="0">
                <a:sym typeface="Wingdings" panose="05000000000000000000" pitchFamily="2" charset="2"/>
              </a:rPr>
              <a:t></a:t>
            </a:r>
            <a:r>
              <a:rPr lang="fr-FR" sz="2400" dirty="0" smtClean="0"/>
              <a:t> </a:t>
            </a:r>
            <a:r>
              <a:rPr lang="fr-FR" sz="2000" dirty="0" smtClean="0"/>
              <a:t>Android </a:t>
            </a:r>
            <a:r>
              <a:rPr lang="fr-FR" sz="2000" b="1" dirty="0"/>
              <a:t>génère automatiquement </a:t>
            </a:r>
            <a:r>
              <a:rPr lang="fr-FR" sz="2000" dirty="0"/>
              <a:t>une </a:t>
            </a:r>
            <a:r>
              <a:rPr lang="fr-FR" sz="2000" b="1" dirty="0"/>
              <a:t>classe statique </a:t>
            </a:r>
            <a:r>
              <a:rPr lang="fr-FR" sz="2000" dirty="0"/>
              <a:t>nommée </a:t>
            </a:r>
            <a:r>
              <a:rPr lang="fr-FR" sz="2000" b="1" dirty="0"/>
              <a:t>R</a:t>
            </a:r>
            <a:r>
              <a:rPr lang="fr-FR" sz="2000" dirty="0"/>
              <a:t> qui sera utilisée pour se référer aux ressources dans le code</a:t>
            </a:r>
            <a:r>
              <a:rPr lang="fr-FR" sz="2000" dirty="0" smtClean="0"/>
              <a:t>.</a:t>
            </a:r>
          </a:p>
          <a:p>
            <a:pPr marL="357188" algn="just"/>
            <a:endParaRPr lang="fr-FR" sz="1200" dirty="0" smtClean="0"/>
          </a:p>
          <a:p>
            <a:pPr marL="985838" indent="-442913" algn="just">
              <a:buFont typeface="Wingdings" panose="05000000000000000000" pitchFamily="2" charset="2"/>
              <a:buChar char="à"/>
            </a:pPr>
            <a:r>
              <a:rPr lang="fr-FR" sz="2000" dirty="0" smtClean="0"/>
              <a:t>en </a:t>
            </a:r>
            <a:r>
              <a:rPr lang="fr-FR" sz="2000" dirty="0"/>
              <a:t>fonction des </a:t>
            </a:r>
            <a:r>
              <a:rPr lang="fr-FR" sz="2000" b="1" dirty="0"/>
              <a:t>ressources présentes </a:t>
            </a:r>
            <a:r>
              <a:rPr lang="fr-FR" sz="2000" dirty="0"/>
              <a:t>au moment de la compilation et de la construction de </a:t>
            </a:r>
            <a:r>
              <a:rPr lang="fr-FR" sz="2000" dirty="0" smtClean="0"/>
              <a:t>l’application</a:t>
            </a:r>
          </a:p>
          <a:p>
            <a:pPr marL="900113" indent="-357188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2000" dirty="0">
                <a:sym typeface="Wingdings" panose="05000000000000000000" pitchFamily="2" charset="2"/>
              </a:rPr>
              <a:t>Où </a:t>
            </a:r>
            <a:r>
              <a:rPr lang="fr-FR" sz="2000" b="1" dirty="0">
                <a:sym typeface="Wingdings" panose="05000000000000000000" pitchFamily="2" charset="2"/>
              </a:rPr>
              <a:t>c</a:t>
            </a:r>
            <a:r>
              <a:rPr lang="fr-FR" sz="2000" b="1" dirty="0"/>
              <a:t>haque ressource </a:t>
            </a:r>
            <a:r>
              <a:rPr lang="fr-FR" sz="2000" dirty="0"/>
              <a:t>est une </a:t>
            </a:r>
            <a:r>
              <a:rPr lang="fr-FR" sz="2000" b="1" dirty="0"/>
              <a:t>classe imbriquée </a:t>
            </a:r>
            <a:r>
              <a:rPr lang="fr-FR" sz="2000" dirty="0"/>
              <a:t>dans la classe </a:t>
            </a:r>
            <a:r>
              <a:rPr lang="fr-FR" sz="2000" dirty="0" smtClean="0"/>
              <a:t>«</a:t>
            </a:r>
            <a:r>
              <a:rPr lang="fr-FR" sz="2000" b="1" dirty="0" smtClean="0"/>
              <a:t>R</a:t>
            </a:r>
            <a:r>
              <a:rPr lang="fr-FR" sz="2000" dirty="0" smtClean="0"/>
              <a:t>».</a:t>
            </a:r>
            <a:endParaRPr lang="fr-FR" sz="2000" dirty="0"/>
          </a:p>
          <a:p>
            <a:pPr marL="900113" indent="-357188">
              <a:buFont typeface="Wingdings" panose="05000000000000000000" pitchFamily="2" charset="2"/>
              <a:buChar char="à"/>
            </a:pPr>
            <a:r>
              <a:rPr lang="fr-FR" sz="2000" dirty="0">
                <a:sym typeface="Wingdings" panose="05000000000000000000" pitchFamily="2" charset="2"/>
              </a:rPr>
              <a:t>et </a:t>
            </a:r>
            <a:r>
              <a:rPr lang="fr-FR" sz="2000" b="1" dirty="0">
                <a:sym typeface="Wingdings" panose="05000000000000000000" pitchFamily="2" charset="2"/>
              </a:rPr>
              <a:t>c</a:t>
            </a:r>
            <a:r>
              <a:rPr lang="fr-FR" sz="2000" b="1" dirty="0"/>
              <a:t>haque élément de la ressource </a:t>
            </a:r>
            <a:r>
              <a:rPr lang="fr-FR" sz="2000" dirty="0"/>
              <a:t>a un </a:t>
            </a:r>
            <a:r>
              <a:rPr lang="fr-FR" sz="2000" b="1" dirty="0"/>
              <a:t>identificateur du type entier</a:t>
            </a:r>
            <a:r>
              <a:rPr lang="fr-FR" sz="2000" dirty="0" smtClean="0"/>
              <a:t>.</a:t>
            </a:r>
          </a:p>
          <a:p>
            <a:pPr marL="900113" indent="-357188">
              <a:buFont typeface="Wingdings" panose="05000000000000000000" pitchFamily="2" charset="2"/>
              <a:buChar char="à"/>
            </a:pPr>
            <a:endParaRPr lang="fr-FR" sz="2000" dirty="0"/>
          </a:p>
          <a:p>
            <a:pPr marL="700088" indent="-342900" algn="just">
              <a:buFont typeface="Wingdings" panose="05000000000000000000" pitchFamily="2" charset="2"/>
              <a:buChar char="à"/>
            </a:pPr>
            <a:endParaRPr lang="fr-FR" sz="400" dirty="0"/>
          </a:p>
          <a:p>
            <a:pPr marL="442913" indent="-357188" algn="just">
              <a:buFont typeface="Wingdings" panose="05000000000000000000" pitchFamily="2" charset="2"/>
              <a:buChar char="§"/>
            </a:pPr>
            <a:r>
              <a:rPr lang="fr-FR" sz="2400" dirty="0" smtClean="0"/>
              <a:t>L’utilisateur peut aussi associer son propre identifiant.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430462" y="5008505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614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541104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Une ressource « adore » a </a:t>
            </a:r>
            <a:r>
              <a:rPr lang="fr-FR" sz="2400" dirty="0"/>
              <a:t>été définie dans le fichier </a:t>
            </a:r>
            <a:r>
              <a:rPr lang="fr-FR" sz="2400" dirty="0" smtClean="0"/>
              <a:t>                 « </a:t>
            </a:r>
            <a:r>
              <a:rPr lang="fr-FR" sz="2400" b="1" dirty="0"/>
              <a:t>strings.xml </a:t>
            </a:r>
            <a:r>
              <a:rPr lang="fr-FR" sz="2400" dirty="0"/>
              <a:t>» comme suit : 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Cette ressource </a:t>
            </a:r>
            <a:r>
              <a:rPr lang="fr-FR" sz="2400" dirty="0"/>
              <a:t>a été enregistrée par la suite dans la classe </a:t>
            </a:r>
            <a:r>
              <a:rPr lang="fr-FR" sz="2400" dirty="0" smtClean="0"/>
              <a:t>              « </a:t>
            </a:r>
            <a:r>
              <a:rPr lang="fr-FR" sz="2400" b="1" dirty="0"/>
              <a:t>R.java</a:t>
            </a:r>
            <a:r>
              <a:rPr lang="fr-FR" sz="2400" dirty="0"/>
              <a:t> » comme suit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53924"/>
            <a:ext cx="5814376" cy="4360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33" y="4262142"/>
            <a:ext cx="7366022" cy="21279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980728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Avant l’utilisation de ressources (manipulation par Android)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462" y="5008505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4" y="1695678"/>
            <a:ext cx="8662304" cy="44514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80728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Avant l’utilisation de ressources (manipulation par Android)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10842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Dans Android les ressources peuvent être utilisées:</a:t>
            </a:r>
          </a:p>
          <a:p>
            <a:pPr marL="285750" algn="just"/>
            <a:endParaRPr lang="fr-FR" sz="2400" b="1" dirty="0"/>
          </a:p>
          <a:p>
            <a:pPr marL="285750" algn="just"/>
            <a:r>
              <a:rPr lang="fr-FR" sz="2400" b="1" dirty="0" smtClean="0"/>
              <a:t>1. </a:t>
            </a:r>
            <a:r>
              <a:rPr lang="fr-FR" sz="2400" dirty="0" smtClean="0"/>
              <a:t>directement dans le code d’application </a:t>
            </a:r>
          </a:p>
          <a:p>
            <a:pPr marL="285750" algn="just"/>
            <a:endParaRPr lang="fr-FR" sz="1600" dirty="0"/>
          </a:p>
          <a:p>
            <a:pPr marL="285750" algn="just"/>
            <a:r>
              <a:rPr lang="fr-FR" sz="2400" b="1" dirty="0"/>
              <a:t>2.</a:t>
            </a:r>
            <a:r>
              <a:rPr lang="fr-FR" sz="1600" dirty="0" smtClean="0"/>
              <a:t> </a:t>
            </a:r>
            <a:r>
              <a:rPr lang="fr-FR" sz="2400" dirty="0" smtClean="0"/>
              <a:t>ou être </a:t>
            </a:r>
            <a:r>
              <a:rPr lang="fr-FR" sz="2400" b="1" dirty="0" smtClean="0"/>
              <a:t>référencées</a:t>
            </a:r>
            <a:r>
              <a:rPr lang="fr-FR" sz="2400" dirty="0" smtClean="0"/>
              <a:t> dans d’autres ressources (</a:t>
            </a:r>
            <a:r>
              <a:rPr lang="fr-FR" sz="2400" b="1" dirty="0" smtClean="0"/>
              <a:t>@</a:t>
            </a:r>
            <a:r>
              <a:rPr lang="fr-FR" sz="2400" b="1" dirty="0" err="1" smtClean="0"/>
              <a:t>ref</a:t>
            </a:r>
            <a:r>
              <a:rPr lang="fr-FR" sz="2400" dirty="0" smtClean="0"/>
              <a:t>).</a:t>
            </a:r>
            <a:endParaRPr lang="fr-FR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83568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053897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Accéder aux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ressources (Utilisation)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1531063"/>
            <a:ext cx="912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Ressources appelées dans le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code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les fichiers de ressources de </a:t>
            </a:r>
            <a:r>
              <a:rPr lang="fr-FR" sz="24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l'application</a:t>
            </a:r>
            <a:endParaRPr lang="fr-FR" sz="2400" b="1" dirty="0">
              <a:solidFill>
                <a:srgbClr val="8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986" y="2515543"/>
            <a:ext cx="9021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- Pour utiliser une ressource, « </a:t>
            </a:r>
            <a:r>
              <a:rPr lang="fr-FR" sz="2200" b="1" dirty="0" smtClean="0"/>
              <a:t>type » </a:t>
            </a:r>
            <a:r>
              <a:rPr lang="fr-FR" sz="2200" dirty="0" smtClean="0"/>
              <a:t>et «</a:t>
            </a:r>
            <a:r>
              <a:rPr lang="fr-FR" sz="2200" b="1" dirty="0" smtClean="0"/>
              <a:t> identifiant » de la ressource sont nécessaires</a:t>
            </a:r>
            <a:r>
              <a:rPr lang="fr-FR" sz="2200" dirty="0" smtClean="0"/>
              <a:t>. La syntaxe </a:t>
            </a:r>
            <a:r>
              <a:rPr lang="fr-FR" sz="2200" dirty="0"/>
              <a:t>en </a:t>
            </a:r>
            <a:r>
              <a:rPr lang="fr-FR" sz="2200" dirty="0" smtClean="0"/>
              <a:t>Java est :</a:t>
            </a:r>
            <a:endParaRPr lang="fr-FR" sz="2200" dirty="0"/>
          </a:p>
        </p:txBody>
      </p:sp>
      <p:sp>
        <p:nvSpPr>
          <p:cNvPr id="18" name="Rectangle 17"/>
          <p:cNvSpPr/>
          <p:nvPr/>
        </p:nvSpPr>
        <p:spPr>
          <a:xfrm>
            <a:off x="-33338" y="997026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Accéder aux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ressources (Utilisation)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54638"/>
            <a:ext cx="9108504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2680" y="5799359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R.string.adore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fr-F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813510"/>
            <a:ext cx="9128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Ressources appelées dans le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code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les ressources </a:t>
            </a:r>
            <a:r>
              <a:rPr lang="fr-FR" sz="2400" b="1" dirty="0" smtClean="0">
                <a:solidFill>
                  <a:srgbClr val="8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Systèmes</a:t>
            </a:r>
            <a:endParaRPr lang="fr-FR" sz="2400" b="1" dirty="0">
              <a:solidFill>
                <a:srgbClr val="8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813" y="2811630"/>
            <a:ext cx="90210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200" dirty="0" smtClean="0"/>
              <a:t>Pour utiliser une </a:t>
            </a:r>
            <a:r>
              <a:rPr lang="fr-FR" sz="2200" b="1" dirty="0" smtClean="0"/>
              <a:t>ressource système</a:t>
            </a:r>
            <a:r>
              <a:rPr lang="fr-FR" sz="2200" dirty="0" smtClean="0"/>
              <a:t>, il suffit d’utiliser </a:t>
            </a:r>
            <a:r>
              <a:rPr lang="fr-FR" sz="2200" dirty="0"/>
              <a:t>les </a:t>
            </a:r>
            <a:r>
              <a:rPr lang="fr-FR" sz="2200" b="1" dirty="0"/>
              <a:t>classes de ressources Android natives </a:t>
            </a:r>
            <a:r>
              <a:rPr lang="fr-FR" sz="2200" dirty="0"/>
              <a:t>disponibles sur </a:t>
            </a:r>
            <a:r>
              <a:rPr lang="fr-FR" sz="2200" dirty="0" smtClean="0"/>
              <a:t>« </a:t>
            </a:r>
            <a:r>
              <a:rPr lang="fr-FR" sz="2200" b="1" dirty="0" err="1" smtClean="0"/>
              <a:t>android.R</a:t>
            </a:r>
            <a:r>
              <a:rPr lang="fr-FR" sz="2200" dirty="0" smtClean="0"/>
              <a:t> » </a:t>
            </a:r>
          </a:p>
          <a:p>
            <a:pPr algn="just"/>
            <a:r>
              <a:rPr lang="fr-FR" sz="2200" dirty="0" smtClean="0"/>
              <a:t>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33338" y="997026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Accéder aux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ressources (Utilisation)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32486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347" y="481171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dirty="0" err="1">
                <a:latin typeface="times new roman" panose="02020603050405020304" pitchFamily="18" charset="0"/>
              </a:rPr>
              <a:t>CharSequence</a:t>
            </a:r>
            <a:r>
              <a:rPr lang="fr-FR" sz="2000" b="1" i="1" dirty="0">
                <a:latin typeface="times new roman" panose="02020603050405020304" pitchFamily="18" charset="0"/>
              </a:rPr>
              <a:t> </a:t>
            </a:r>
            <a:r>
              <a:rPr lang="fr-FR" sz="2000" i="1" dirty="0" err="1">
                <a:latin typeface="times new roman" panose="02020603050405020304" pitchFamily="18" charset="0"/>
              </a:rPr>
              <a:t>httpError</a:t>
            </a:r>
            <a:r>
              <a:rPr lang="fr-FR" sz="2000" b="1" i="1" dirty="0">
                <a:latin typeface="times new roman" panose="02020603050405020304" pitchFamily="18" charset="0"/>
              </a:rPr>
              <a:t> = </a:t>
            </a:r>
            <a:r>
              <a:rPr lang="fr-FR" sz="2000" b="1" i="1" dirty="0" err="1">
                <a:latin typeface="times new roman" panose="02020603050405020304" pitchFamily="18" charset="0"/>
              </a:rPr>
              <a:t>getString</a:t>
            </a:r>
            <a:r>
              <a:rPr lang="fr-FR" sz="2000" b="1" i="1" dirty="0">
                <a:latin typeface="times new roman" panose="02020603050405020304" pitchFamily="18" charset="0"/>
              </a:rPr>
              <a:t>(</a:t>
            </a:r>
            <a:r>
              <a:rPr lang="fr-FR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android.R.string.httpErrorBadUrl</a:t>
            </a:r>
            <a:r>
              <a:rPr lang="fr-FR" sz="2000" b="1" i="1" dirty="0">
                <a:latin typeface="times new roman" panose="02020603050405020304" pitchFamily="18" charset="0"/>
              </a:rPr>
              <a:t>);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000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098" y="2573521"/>
            <a:ext cx="86439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- Les ressources peuvent être utilisées comme </a:t>
            </a:r>
            <a:r>
              <a:rPr lang="fr-FR" sz="2200" b="1" dirty="0" smtClean="0"/>
              <a:t>valeurs d’attributs </a:t>
            </a:r>
            <a:r>
              <a:rPr lang="fr-FR" sz="2200" dirty="0" smtClean="0"/>
              <a:t>dans d’autres ressources sous forme XML. 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2200" dirty="0" smtClean="0"/>
              <a:t>- </a:t>
            </a:r>
            <a:r>
              <a:rPr lang="fr-FR" sz="2200" dirty="0"/>
              <a:t>La syntaxe générale en XML </a:t>
            </a:r>
            <a:r>
              <a:rPr lang="fr-FR" sz="2200" dirty="0" smtClean="0"/>
              <a:t>:</a:t>
            </a:r>
            <a:endParaRPr lang="fr-FR" sz="2200" dirty="0"/>
          </a:p>
        </p:txBody>
      </p:sp>
      <p:sp>
        <p:nvSpPr>
          <p:cNvPr id="17" name="Rectangle 16"/>
          <p:cNvSpPr/>
          <p:nvPr/>
        </p:nvSpPr>
        <p:spPr>
          <a:xfrm>
            <a:off x="-1" y="1531063"/>
            <a:ext cx="912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Ressources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référencées par d’autres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les fichiers de ressources de 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l'application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3338" y="997026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Accéder aux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ressources (Utilisation)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56" y="4077644"/>
            <a:ext cx="8823646" cy="20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0401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Google a adopté la tendance de nommer versions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avec </a:t>
            </a:r>
            <a:r>
              <a:rPr lang="fr-FR" sz="2400" b="1" dirty="0" smtClean="0"/>
              <a:t>le nom d’un dessert ou un  bonbon  </a:t>
            </a:r>
            <a:r>
              <a:rPr lang="fr-FR" sz="2400" dirty="0" smtClean="0"/>
              <a:t>dans  l’ordre  alphabétique</a:t>
            </a:r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7224" y="285728"/>
            <a:ext cx="478634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versions</a:t>
            </a:r>
          </a:p>
        </p:txBody>
      </p:sp>
      <p:pic>
        <p:nvPicPr>
          <p:cNvPr id="1026" name="Picture 2" descr="Android Evolution 1.0 To 11 (2008 To 2020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6" y="2483093"/>
            <a:ext cx="7983007" cy="39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79712" y="1966253"/>
            <a:ext cx="492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Latest</a:t>
            </a:r>
            <a:r>
              <a:rPr lang="fr-FR" sz="2400" b="1" dirty="0" smtClean="0"/>
              <a:t> version </a:t>
            </a:r>
            <a:r>
              <a:rPr lang="fr-FR" sz="2400" b="1" dirty="0">
                <a:solidFill>
                  <a:srgbClr val="0070C0"/>
                </a:solidFill>
              </a:rPr>
              <a:t>Android </a:t>
            </a:r>
            <a:r>
              <a:rPr lang="fr-FR" sz="2400" b="1" dirty="0" smtClean="0">
                <a:solidFill>
                  <a:srgbClr val="0070C0"/>
                </a:solidFill>
              </a:rPr>
              <a:t>13 </a:t>
            </a:r>
            <a:r>
              <a:rPr lang="fr-FR" sz="2400" b="1" dirty="0">
                <a:solidFill>
                  <a:srgbClr val="0070C0"/>
                </a:solidFill>
              </a:rPr>
              <a:t>(</a:t>
            </a:r>
            <a:r>
              <a:rPr lang="fr-FR" sz="2400" b="1" dirty="0" smtClean="0">
                <a:solidFill>
                  <a:srgbClr val="0070C0"/>
                </a:solidFill>
              </a:rPr>
              <a:t>2022)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475" y="2276872"/>
            <a:ext cx="7812360" cy="42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-1" y="1531063"/>
            <a:ext cx="912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Ressources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référencées par d’autres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les fichiers de ressources de 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l'application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3338" y="997026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Accéder aux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ressources (Utilisation)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1531063"/>
            <a:ext cx="912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Ressources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référencées par d’autres ressources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les ressources 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Systèmes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042" y="2561748"/>
            <a:ext cx="902101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dirty="0" smtClean="0"/>
              <a:t>Pour </a:t>
            </a:r>
            <a:r>
              <a:rPr lang="fr-FR" sz="2000" dirty="0"/>
              <a:t>accéder aux ressources système au format XML, spécifiez </a:t>
            </a:r>
            <a:r>
              <a:rPr lang="fr-FR" sz="2000" dirty="0" smtClean="0"/>
              <a:t>«</a:t>
            </a:r>
            <a:r>
              <a:rPr lang="fr-FR" sz="2000" b="1" dirty="0" smtClean="0"/>
              <a:t> </a:t>
            </a:r>
            <a:r>
              <a:rPr lang="fr-FR" sz="2000" b="1" dirty="0" err="1" smtClean="0"/>
              <a:t>android</a:t>
            </a:r>
            <a:r>
              <a:rPr lang="fr-FR" sz="2000" dirty="0" smtClean="0"/>
              <a:t> » </a:t>
            </a:r>
            <a:r>
              <a:rPr lang="fr-FR" sz="2000" dirty="0"/>
              <a:t>en tant que </a:t>
            </a:r>
            <a:r>
              <a:rPr lang="fr-FR" sz="2000" b="1" dirty="0"/>
              <a:t>nom de package</a:t>
            </a:r>
            <a:endParaRPr lang="fr-FR" sz="2000" b="1" dirty="0" smtClean="0"/>
          </a:p>
          <a:p>
            <a:pPr marL="342900" indent="-342900" algn="just">
              <a:buFontTx/>
              <a:buChar char="-"/>
            </a:pPr>
            <a:endParaRPr lang="fr-FR" sz="900" dirty="0"/>
          </a:p>
          <a:p>
            <a:pPr marL="342900" indent="-342900" algn="just">
              <a:buFontTx/>
              <a:buChar char="-"/>
            </a:pPr>
            <a:endParaRPr lang="fr-FR" sz="2200" dirty="0" smtClean="0"/>
          </a:p>
          <a:p>
            <a:pPr marL="342900" indent="-342900" algn="just">
              <a:buFontTx/>
              <a:buChar char="-"/>
            </a:pPr>
            <a:r>
              <a:rPr lang="fr-FR" sz="2000" dirty="0" smtClean="0"/>
              <a:t>Exemple de syntaxe XML est :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-33338" y="997026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Accéder </a:t>
            </a:r>
            <a:r>
              <a:rPr lang="fr-FR" sz="2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aux </a:t>
            </a:r>
            <a:r>
              <a:rPr lang="fr-FR" sz="22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ressources (Utilisation)</a:t>
            </a:r>
            <a:endParaRPr lang="fr-FR" sz="2200" b="1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95974" y="124066"/>
            <a:ext cx="8548026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fr-FR" sz="2800" b="1" kern="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(les </a:t>
            </a:r>
            <a:r>
              <a:rPr lang="fr-FR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ressources)</a:t>
            </a:r>
            <a:endParaRPr lang="fr-FR" sz="2400" b="1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736" y="4232082"/>
            <a:ext cx="83296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times new roman" panose="02020603050405020304" pitchFamily="18" charset="0"/>
              </a:rPr>
              <a:t> </a:t>
            </a:r>
            <a:r>
              <a:rPr lang="fr-FR" sz="2000" b="1" i="1" dirty="0">
                <a:latin typeface="times new roman" panose="02020603050405020304" pitchFamily="18" charset="0"/>
              </a:rPr>
              <a:t>&lt; </a:t>
            </a:r>
            <a:r>
              <a:rPr lang="fr-FR" sz="2000" b="1" i="1" dirty="0" err="1">
                <a:latin typeface="times new roman" panose="02020603050405020304" pitchFamily="18" charset="0"/>
              </a:rPr>
              <a:t>EditText</a:t>
            </a:r>
            <a:endParaRPr lang="fr-FR" sz="2000" dirty="0">
              <a:latin typeface="Verdana" panose="020B0604030504040204" pitchFamily="34" charset="0"/>
            </a:endParaRPr>
          </a:p>
          <a:p>
            <a:pPr algn="just"/>
            <a:r>
              <a:rPr lang="fr-FR" sz="2000" b="1" i="1" dirty="0">
                <a:latin typeface="times new roman" panose="02020603050405020304" pitchFamily="18" charset="0"/>
              </a:rPr>
              <a:t> </a:t>
            </a:r>
            <a:r>
              <a:rPr lang="fr-FR" sz="2000" i="1" dirty="0">
                <a:latin typeface="times new roman" panose="02020603050405020304" pitchFamily="18" charset="0"/>
              </a:rPr>
              <a:t> </a:t>
            </a:r>
            <a:r>
              <a:rPr lang="fr-FR" sz="2000" i="1" dirty="0" smtClean="0">
                <a:latin typeface="times new roman" panose="02020603050405020304" pitchFamily="18" charset="0"/>
              </a:rPr>
              <a:t>      </a:t>
            </a:r>
            <a:r>
              <a:rPr lang="fr-FR" sz="2000" i="1" dirty="0" err="1" smtClean="0">
                <a:latin typeface="times new roman" panose="02020603050405020304" pitchFamily="18" charset="0"/>
              </a:rPr>
              <a:t>android:id</a:t>
            </a:r>
            <a:r>
              <a:rPr lang="fr-FR" sz="2000" i="1" dirty="0">
                <a:latin typeface="times new roman" panose="02020603050405020304" pitchFamily="18" charset="0"/>
              </a:rPr>
              <a:t>="@+id/</a:t>
            </a:r>
            <a:r>
              <a:rPr lang="fr-FR" sz="2000" i="1" dirty="0" err="1">
                <a:latin typeface="times new roman" panose="02020603050405020304" pitchFamily="18" charset="0"/>
              </a:rPr>
              <a:t>myEditText</a:t>
            </a:r>
            <a:r>
              <a:rPr lang="fr-FR" sz="2000" i="1" dirty="0">
                <a:latin typeface="times new roman" panose="02020603050405020304" pitchFamily="18" charset="0"/>
              </a:rPr>
              <a:t>"   </a:t>
            </a:r>
            <a:endParaRPr lang="fr-FR" sz="2000" i="1" dirty="0" smtClean="0">
              <a:latin typeface="times new roman" panose="02020603050405020304" pitchFamily="18" charset="0"/>
            </a:endParaRPr>
          </a:p>
          <a:p>
            <a:pPr algn="just"/>
            <a:r>
              <a:rPr lang="fr-FR" sz="2000" i="1" dirty="0">
                <a:latin typeface="times new roman" panose="02020603050405020304" pitchFamily="18" charset="0"/>
              </a:rPr>
              <a:t> </a:t>
            </a:r>
            <a:r>
              <a:rPr lang="fr-FR" sz="2000" i="1" dirty="0" smtClean="0">
                <a:latin typeface="times new roman" panose="02020603050405020304" pitchFamily="18" charset="0"/>
              </a:rPr>
              <a:t>       </a:t>
            </a:r>
            <a:r>
              <a:rPr lang="fr-FR" sz="2000" i="1" dirty="0" err="1" smtClean="0">
                <a:latin typeface="times new roman" panose="02020603050405020304" pitchFamily="18" charset="0"/>
              </a:rPr>
              <a:t>android:layout_width</a:t>
            </a:r>
            <a:r>
              <a:rPr lang="fr-FR" sz="2000" i="1" dirty="0">
                <a:latin typeface="times new roman" panose="02020603050405020304" pitchFamily="18" charset="0"/>
              </a:rPr>
              <a:t>="</a:t>
            </a:r>
            <a:r>
              <a:rPr lang="fr-FR" sz="2000" i="1" dirty="0" err="1">
                <a:latin typeface="times new roman" panose="02020603050405020304" pitchFamily="18" charset="0"/>
              </a:rPr>
              <a:t>match_parent</a:t>
            </a:r>
            <a:r>
              <a:rPr lang="fr-FR" sz="2000" i="1" dirty="0">
                <a:latin typeface="times new roman" panose="02020603050405020304" pitchFamily="18" charset="0"/>
              </a:rPr>
              <a:t>"  </a:t>
            </a:r>
            <a:endParaRPr lang="fr-FR" sz="2000" i="1" dirty="0" smtClean="0">
              <a:latin typeface="times new roman" panose="02020603050405020304" pitchFamily="18" charset="0"/>
            </a:endParaRPr>
          </a:p>
          <a:p>
            <a:pPr algn="just"/>
            <a:r>
              <a:rPr lang="fr-FR" sz="2000" i="1" dirty="0" smtClean="0">
                <a:latin typeface="times new roman" panose="02020603050405020304" pitchFamily="18" charset="0"/>
              </a:rPr>
              <a:t>        </a:t>
            </a:r>
            <a:r>
              <a:rPr lang="fr-FR" sz="2000" i="1" dirty="0" err="1" smtClean="0">
                <a:latin typeface="times new roman" panose="02020603050405020304" pitchFamily="18" charset="0"/>
              </a:rPr>
              <a:t>android:layout_height</a:t>
            </a:r>
            <a:r>
              <a:rPr lang="fr-FR" sz="2000" i="1" dirty="0">
                <a:latin typeface="times new roman" panose="02020603050405020304" pitchFamily="18" charset="0"/>
              </a:rPr>
              <a:t>="</a:t>
            </a:r>
            <a:r>
              <a:rPr lang="fr-FR" sz="2000" i="1" dirty="0" err="1">
                <a:latin typeface="times new roman" panose="02020603050405020304" pitchFamily="18" charset="0"/>
              </a:rPr>
              <a:t>wrap_content</a:t>
            </a:r>
            <a:r>
              <a:rPr lang="fr-FR" sz="2000" i="1" dirty="0">
                <a:latin typeface="times new roman" panose="02020603050405020304" pitchFamily="18" charset="0"/>
              </a:rPr>
              <a:t>"  </a:t>
            </a:r>
            <a:endParaRPr lang="fr-FR" sz="2000" i="1" dirty="0" smtClean="0">
              <a:latin typeface="times new roman" panose="02020603050405020304" pitchFamily="18" charset="0"/>
            </a:endParaRPr>
          </a:p>
          <a:p>
            <a:pPr algn="just"/>
            <a:r>
              <a:rPr lang="fr-FR" sz="2000" b="1" i="1" dirty="0" smtClean="0">
                <a:latin typeface="times new roman" panose="02020603050405020304" pitchFamily="18" charset="0"/>
              </a:rPr>
              <a:t>       </a:t>
            </a:r>
            <a:r>
              <a:rPr lang="fr-FR" sz="2000" b="1" i="1" dirty="0" err="1" smtClean="0">
                <a:latin typeface="times new roman" panose="02020603050405020304" pitchFamily="18" charset="0"/>
              </a:rPr>
              <a:t>android:text</a:t>
            </a:r>
            <a:r>
              <a:rPr lang="fr-FR" sz="2000" b="1" i="1" dirty="0" smtClean="0">
                <a:latin typeface="times new roman" panose="02020603050405020304" pitchFamily="18" charset="0"/>
              </a:rPr>
              <a:t> = </a:t>
            </a:r>
            <a:r>
              <a:rPr lang="fr-FR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"@</a:t>
            </a:r>
            <a:r>
              <a:rPr lang="fr-FR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android:string</a:t>
            </a:r>
            <a:r>
              <a:rPr lang="fr-FR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fr-FR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httpErrorBadUrl</a:t>
            </a:r>
            <a:r>
              <a:rPr lang="fr-FR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"   </a:t>
            </a:r>
            <a:endParaRPr lang="fr-FR" sz="20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fr-FR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</a:t>
            </a:r>
            <a:r>
              <a:rPr lang="fr-FR" sz="2000" b="1" i="1" dirty="0" err="1" smtClean="0">
                <a:latin typeface="times new roman" panose="02020603050405020304" pitchFamily="18" charset="0"/>
              </a:rPr>
              <a:t>android:textColor</a:t>
            </a:r>
            <a:r>
              <a:rPr lang="fr-FR" sz="2000" b="1" i="1" dirty="0" smtClean="0">
                <a:latin typeface="times new roman" panose="02020603050405020304" pitchFamily="18" charset="0"/>
              </a:rPr>
              <a:t> = </a:t>
            </a:r>
            <a:r>
              <a:rPr lang="fr-FR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"@</a:t>
            </a:r>
            <a:r>
              <a:rPr lang="fr-FR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android:color</a:t>
            </a:r>
            <a:r>
              <a:rPr lang="fr-FR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fr-FR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darker_gray</a:t>
            </a:r>
            <a:r>
              <a:rPr lang="fr-FR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"</a:t>
            </a:r>
            <a:endParaRPr lang="fr-FR" sz="2000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fr-FR" sz="2000" b="1" i="1" dirty="0" smtClean="0">
                <a:latin typeface="times new roman" panose="02020603050405020304" pitchFamily="18" charset="0"/>
              </a:rPr>
              <a:t>   /&gt;</a:t>
            </a:r>
            <a:endParaRPr lang="fr-FR" sz="2000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2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autres </a:t>
            </a:r>
            <a:r>
              <a:rPr lang="fr-FR" sz="2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composants (Service )</a:t>
            </a:r>
            <a:endParaRPr lang="fr-FR" sz="2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06" y="1128317"/>
            <a:ext cx="91193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service est un processus qui s’</a:t>
            </a:r>
            <a:r>
              <a:rPr lang="fr-FR" sz="2400" dirty="0" err="1" smtClean="0"/>
              <a:t>éxectue</a:t>
            </a:r>
            <a:r>
              <a:rPr lang="fr-FR" sz="2400" dirty="0" smtClean="0"/>
              <a:t> en </a:t>
            </a:r>
            <a:r>
              <a:rPr lang="fr-FR" sz="2400" b="1" dirty="0" smtClean="0"/>
              <a:t>arrière plan (background) </a:t>
            </a:r>
            <a:r>
              <a:rPr lang="fr-FR" sz="2400" dirty="0" smtClean="0"/>
              <a:t>et n’a pas d’interface </a:t>
            </a:r>
          </a:p>
          <a:p>
            <a:pPr algn="just"/>
            <a:endParaRPr lang="fr-FR" dirty="0" smtClean="0"/>
          </a:p>
          <a:p>
            <a:pPr algn="just"/>
            <a:r>
              <a:rPr lang="fr-FR" sz="2400" dirty="0" smtClean="0"/>
              <a:t>•  </a:t>
            </a:r>
            <a:r>
              <a:rPr lang="fr-FR" sz="2400" dirty="0"/>
              <a:t>U</a:t>
            </a:r>
            <a:r>
              <a:rPr lang="fr-FR" sz="2400" dirty="0" smtClean="0"/>
              <a:t>n service peut être </a:t>
            </a:r>
            <a:r>
              <a:rPr lang="fr-FR" sz="2400" b="1" dirty="0" smtClean="0"/>
              <a:t>démarré</a:t>
            </a:r>
            <a:r>
              <a:rPr lang="fr-FR" sz="2400" dirty="0" smtClean="0"/>
              <a:t> et </a:t>
            </a:r>
            <a:r>
              <a:rPr lang="fr-FR" sz="2400" b="1" dirty="0" smtClean="0"/>
              <a:t>géré</a:t>
            </a:r>
            <a:r>
              <a:rPr lang="fr-FR" sz="2400" dirty="0" smtClean="0"/>
              <a:t> à partir:</a:t>
            </a:r>
          </a:p>
          <a:p>
            <a:pPr algn="just"/>
            <a:endParaRPr lang="fr-FR" sz="1400" dirty="0" smtClean="0"/>
          </a:p>
          <a:p>
            <a:pPr algn="just"/>
            <a:r>
              <a:rPr lang="fr-FR" sz="2400" dirty="0"/>
              <a:t> </a:t>
            </a:r>
            <a:r>
              <a:rPr lang="fr-FR" sz="2400" dirty="0" smtClean="0"/>
              <a:t>    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d’activités,  </a:t>
            </a:r>
          </a:p>
          <a:p>
            <a:pPr algn="just"/>
            <a:r>
              <a:rPr lang="fr-FR" sz="2000" dirty="0" smtClean="0"/>
              <a:t>        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de </a:t>
            </a:r>
            <a:r>
              <a:rPr lang="fr-FR" sz="2000" dirty="0" err="1" smtClean="0"/>
              <a:t>Broadcast</a:t>
            </a:r>
            <a:r>
              <a:rPr lang="fr-FR" sz="2000" dirty="0" smtClean="0"/>
              <a:t> </a:t>
            </a:r>
            <a:r>
              <a:rPr lang="fr-FR" sz="2000" dirty="0" err="1" smtClean="0"/>
              <a:t>Receivers</a:t>
            </a:r>
            <a:r>
              <a:rPr lang="fr-FR" sz="2000" dirty="0" smtClean="0"/>
              <a:t> </a:t>
            </a:r>
          </a:p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 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ou autres services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dirty="0" smtClean="0"/>
              <a:t>•  </a:t>
            </a:r>
            <a:r>
              <a:rPr lang="fr-FR" sz="2400" dirty="0"/>
              <a:t>U</a:t>
            </a:r>
            <a:r>
              <a:rPr lang="fr-FR" sz="2400" dirty="0" smtClean="0"/>
              <a:t>n service est utilisé pour des situations:</a:t>
            </a:r>
          </a:p>
          <a:p>
            <a:pPr algn="just"/>
            <a:endParaRPr lang="fr-FR" sz="1400" dirty="0" smtClean="0"/>
          </a:p>
          <a:p>
            <a:pPr marL="1171575" indent="-371475" algn="just"/>
            <a:r>
              <a:rPr lang="fr-FR" sz="2400" dirty="0"/>
              <a:t> </a:t>
            </a:r>
            <a:r>
              <a:rPr lang="fr-FR" sz="2000" dirty="0" smtClean="0">
                <a:sym typeface="Wingdings" panose="05000000000000000000" pitchFamily="2" charset="2"/>
              </a:rPr>
              <a:t> </a:t>
            </a:r>
            <a:r>
              <a:rPr lang="fr-FR" sz="2000" dirty="0" smtClean="0"/>
              <a:t>où l’application a besoin de continuer à réaliser des tâches </a:t>
            </a:r>
            <a:r>
              <a:rPr lang="fr-FR" sz="2000" b="1" dirty="0" smtClean="0"/>
              <a:t>sans avoir besoin d’une interface visible pour l’utilisateur </a:t>
            </a:r>
          </a:p>
          <a:p>
            <a:pPr marL="1171575" indent="-371475" algn="just"/>
            <a:endParaRPr lang="fr-FR" sz="2000" b="1" dirty="0" smtClean="0"/>
          </a:p>
          <a:p>
            <a:pPr marL="800100" indent="-171450" algn="just"/>
            <a:r>
              <a:rPr lang="fr-FR" sz="2000" dirty="0" smtClean="0">
                <a:sym typeface="Wingdings" panose="05000000000000000000" pitchFamily="2" charset="2"/>
              </a:rPr>
              <a:t>     </a:t>
            </a:r>
            <a:r>
              <a:rPr lang="fr-FR" sz="2000" dirty="0" smtClean="0"/>
              <a:t>de notifier les utilisateurs d’évènements grâce aux notifications et toasts </a:t>
            </a:r>
          </a:p>
        </p:txBody>
      </p:sp>
    </p:spTree>
    <p:extLst>
      <p:ext uri="{BB962C8B-B14F-4D97-AF65-F5344CB8AC3E}">
        <p14:creationId xmlns:p14="http://schemas.microsoft.com/office/powerpoint/2010/main" val="35558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2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</a:t>
            </a:r>
            <a:r>
              <a:rPr lang="fr-FR" sz="26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autres </a:t>
            </a:r>
            <a:r>
              <a:rPr lang="fr-FR" sz="26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composants (Service )</a:t>
            </a:r>
            <a:endParaRPr lang="fr-FR" sz="26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1822172"/>
            <a:ext cx="8786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•  Un Service a </a:t>
            </a:r>
            <a:r>
              <a:rPr lang="fr-FR" sz="2400" b="1" dirty="0" smtClean="0"/>
              <a:t>une plus forte priorité </a:t>
            </a:r>
            <a:r>
              <a:rPr lang="fr-FR" sz="2400" dirty="0" smtClean="0"/>
              <a:t>que les autres processus:</a:t>
            </a:r>
          </a:p>
          <a:p>
            <a:pPr algn="just"/>
            <a:endParaRPr lang="fr-FR" sz="2400" dirty="0" smtClean="0"/>
          </a:p>
          <a:p>
            <a:pPr marL="542925" indent="-457200" algn="just"/>
            <a:r>
              <a:rPr lang="fr-FR" sz="2400" dirty="0" smtClean="0"/>
              <a:t>   </a:t>
            </a:r>
            <a:r>
              <a:rPr lang="fr-FR" sz="2400" dirty="0" smtClean="0">
                <a:sym typeface="Wingdings" panose="05000000000000000000" pitchFamily="2" charset="2"/>
              </a:rPr>
              <a:t> un service </a:t>
            </a:r>
            <a:r>
              <a:rPr lang="fr-FR" sz="2400" dirty="0" smtClean="0"/>
              <a:t>est terminé en dernier par le système, s’il a besoin de ressources </a:t>
            </a:r>
          </a:p>
          <a:p>
            <a:pPr marL="542925" indent="-457200" algn="just"/>
            <a:endParaRPr lang="fr-FR" sz="2400" dirty="0" smtClean="0"/>
          </a:p>
          <a:p>
            <a:pPr marL="542925" indent="-457200" algn="just"/>
            <a:r>
              <a:rPr lang="fr-FR" sz="2400" dirty="0"/>
              <a:t> </a:t>
            </a:r>
            <a:r>
              <a:rPr lang="fr-FR" sz="2400" dirty="0" smtClean="0"/>
              <a:t> 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un service sera redémarré automatiquement dès que les ressources nécessaires sont disponibles à nouveau </a:t>
            </a:r>
          </a:p>
        </p:txBody>
      </p:sp>
    </p:spTree>
    <p:extLst>
      <p:ext uri="{BB962C8B-B14F-4D97-AF65-F5344CB8AC3E}">
        <p14:creationId xmlns:p14="http://schemas.microsoft.com/office/powerpoint/2010/main" val="38195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5805264"/>
            <a:ext cx="8643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-  </a:t>
            </a:r>
            <a:r>
              <a:rPr lang="fr-FR" sz="2000" dirty="0" smtClean="0"/>
              <a:t>Déclaration de composant service par  </a:t>
            </a:r>
            <a:r>
              <a:rPr lang="fr-FR" sz="2000" dirty="0">
                <a:solidFill>
                  <a:srgbClr val="3F7F7F"/>
                </a:solidFill>
                <a:latin typeface="Consolas" panose="020B0609020204030204" pitchFamily="49" charset="0"/>
              </a:rPr>
              <a:t>&lt;service </a:t>
            </a:r>
            <a:r>
              <a:rPr lang="fr-FR" sz="2000" dirty="0" err="1">
                <a:solidFill>
                  <a:srgbClr val="3F7F7F"/>
                </a:solidFill>
                <a:latin typeface="Consolas" panose="020B0609020204030204" pitchFamily="49" charset="0"/>
              </a:rPr>
              <a:t>android:name</a:t>
            </a:r>
            <a:r>
              <a:rPr lang="fr-FR" sz="2000" dirty="0" smtClean="0"/>
              <a:t>=</a:t>
            </a:r>
            <a:r>
              <a:rPr lang="fr-FR" sz="2000" i="1" dirty="0" smtClean="0"/>
              <a:t>"</a:t>
            </a:r>
            <a:r>
              <a:rPr lang="fr-FR" sz="2000" dirty="0" smtClean="0">
                <a:solidFill>
                  <a:srgbClr val="3F7F7F"/>
                </a:solidFill>
                <a:latin typeface="Consolas" panose="020B0609020204030204" pitchFamily="49" charset="0"/>
              </a:rPr>
              <a:t>…</a:t>
            </a:r>
            <a:r>
              <a:rPr lang="fr-FR" sz="2000" i="1" dirty="0" smtClean="0"/>
              <a:t>"</a:t>
            </a:r>
            <a:r>
              <a:rPr lang="fr-FR" sz="2000" dirty="0" smtClean="0">
                <a:solidFill>
                  <a:srgbClr val="3F7F7F"/>
                </a:solidFill>
                <a:latin typeface="Consolas" panose="020B0609020204030204" pitchFamily="49" charset="0"/>
              </a:rPr>
              <a:t>/&gt;</a:t>
            </a:r>
            <a:endParaRPr lang="fr-FR" sz="2000" dirty="0">
              <a:solidFill>
                <a:srgbClr val="3F7F7F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231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/>
              <a:t>- Pour manipuler des services durant développement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15567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1 -  </a:t>
            </a:r>
            <a:r>
              <a:rPr lang="fr-FR" sz="2200" dirty="0" smtClean="0"/>
              <a:t>créer des fichiers sources pour les services qui disposent  l’application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12" y="530120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2 -  dans le fichier </a:t>
            </a:r>
            <a:r>
              <a:rPr lang="fr-FR" sz="2200" b="1" dirty="0">
                <a:solidFill>
                  <a:schemeClr val="bg2"/>
                </a:solidFill>
                <a:cs typeface="Times New Roman" pitchFamily="18" charset="0"/>
              </a:rPr>
              <a:t>AndroidManifest.xml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39" y="4505389"/>
            <a:ext cx="4895403" cy="7057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192" y="2518445"/>
            <a:ext cx="857929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indent="-342900" algn="just">
              <a:buFontTx/>
              <a:buChar char="-"/>
            </a:pPr>
            <a:r>
              <a:rPr lang="fr-FR" sz="2000" dirty="0" smtClean="0"/>
              <a:t>Ces fichiers (.java) sont stockés </a:t>
            </a:r>
            <a:r>
              <a:rPr lang="fr-FR" sz="2000" dirty="0"/>
              <a:t>dans le répertoire « </a:t>
            </a:r>
            <a:r>
              <a:rPr lang="fr-FR" sz="2000" b="1" dirty="0" err="1"/>
              <a:t>src</a:t>
            </a:r>
            <a:r>
              <a:rPr lang="fr-FR" sz="2000" dirty="0"/>
              <a:t> » ou «  </a:t>
            </a:r>
            <a:r>
              <a:rPr lang="fr-FR" sz="2000" b="1" dirty="0"/>
              <a:t>java</a:t>
            </a:r>
            <a:r>
              <a:rPr lang="fr-FR" sz="2000" dirty="0"/>
              <a:t>» du projet</a:t>
            </a:r>
            <a:r>
              <a:rPr lang="fr-FR" sz="2000" dirty="0" smtClean="0"/>
              <a:t>.</a:t>
            </a:r>
          </a:p>
          <a:p>
            <a:pPr marL="517525" indent="-342900" algn="just">
              <a:buFontTx/>
              <a:buChar char="-"/>
            </a:pPr>
            <a:endParaRPr lang="fr-FR" sz="1100" dirty="0"/>
          </a:p>
          <a:p>
            <a:pPr marL="517525" indent="-342900" algn="just">
              <a:buFontTx/>
              <a:buChar char="-"/>
            </a:pPr>
            <a:r>
              <a:rPr lang="fr-FR" sz="2000" dirty="0" smtClean="0"/>
              <a:t>Où </a:t>
            </a:r>
            <a:r>
              <a:rPr lang="fr-FR" sz="2000" dirty="0"/>
              <a:t>chaque </a:t>
            </a:r>
            <a:r>
              <a:rPr lang="fr-FR" sz="2000" dirty="0" smtClean="0"/>
              <a:t>service </a:t>
            </a:r>
            <a:r>
              <a:rPr lang="fr-FR" sz="2000" dirty="0"/>
              <a:t>est une classe </a:t>
            </a:r>
            <a:r>
              <a:rPr lang="fr-FR" sz="2000" b="1" dirty="0"/>
              <a:t>Java</a:t>
            </a:r>
            <a:r>
              <a:rPr lang="fr-FR" sz="2000" dirty="0"/>
              <a:t> ou </a:t>
            </a:r>
            <a:r>
              <a:rPr lang="fr-FR" sz="2000" b="1" dirty="0" err="1"/>
              <a:t>Kotlin</a:t>
            </a:r>
            <a:r>
              <a:rPr lang="fr-FR" sz="2000" dirty="0"/>
              <a:t>, </a:t>
            </a:r>
            <a:endParaRPr lang="fr-FR" sz="2000" dirty="0" smtClean="0"/>
          </a:p>
          <a:p>
            <a:pPr marL="517525" indent="-342900" algn="just">
              <a:buFontTx/>
              <a:buChar char="-"/>
            </a:pPr>
            <a:endParaRPr lang="fr-FR" sz="1200" dirty="0"/>
          </a:p>
          <a:p>
            <a:pPr marL="517525" indent="-342900" algn="just">
              <a:buFontTx/>
              <a:buChar char="-"/>
            </a:pPr>
            <a:r>
              <a:rPr lang="fr-FR" sz="2000" dirty="0"/>
              <a:t>qui hérite obligatoirement de la classe « </a:t>
            </a:r>
            <a:r>
              <a:rPr lang="fr-FR" sz="2000" b="1" dirty="0" smtClean="0"/>
              <a:t>Service</a:t>
            </a:r>
            <a:r>
              <a:rPr lang="fr-FR" sz="2000" dirty="0"/>
              <a:t> </a:t>
            </a:r>
            <a:r>
              <a:rPr lang="fr-FR" sz="2000" dirty="0" smtClean="0"/>
              <a:t>».</a:t>
            </a:r>
            <a:endParaRPr lang="fr-FR" sz="2000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2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autres 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composants (</a:t>
            </a:r>
            <a:r>
              <a:rPr lang="fr-FR" sz="26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fr-FR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9955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manifest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xmlns:android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"http://schemas.android.com/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apk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res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/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fr-FR" dirty="0">
                <a:latin typeface="Consolas" panose="020B0609020204030204" pitchFamily="49" charset="0"/>
              </a:rPr>
              <a:t>    </a:t>
            </a:r>
            <a:r>
              <a:rPr lang="fr-FR" dirty="0" smtClean="0">
                <a:latin typeface="Consolas" panose="020B0609020204030204" pitchFamily="49" charset="0"/>
              </a:rPr>
              <a:t>…………………………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endParaRPr lang="fr-FR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uses-permission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android.permission.INTERNET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uses-permission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android.permission.ACCESS_COARSE_LOCATION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uses-permission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android.permission.ACCESS_FINE_LOCATION</a:t>
            </a:r>
            <a:r>
              <a:rPr lang="fr-FR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endParaRPr lang="fr-FR" i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smtClean="0">
                <a:solidFill>
                  <a:srgbClr val="3F7F7F"/>
                </a:solidFill>
                <a:latin typeface="Consolas" panose="020B0609020204030204" pitchFamily="49" charset="0"/>
              </a:rPr>
              <a:t>application    …………..</a:t>
            </a:r>
            <a:r>
              <a:rPr lang="fr-FR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i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activity</a:t>
            </a:r>
            <a:r>
              <a:rPr lang="fr-FR" dirty="0" smtClean="0">
                <a:solidFill>
                  <a:srgbClr val="3F7F7F"/>
                </a:solidFill>
                <a:latin typeface="Consolas" panose="020B0609020204030204" pitchFamily="49" charset="0"/>
              </a:rPr>
              <a:t>   …………..</a:t>
            </a:r>
            <a:r>
              <a:rPr lang="fr-FR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activity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service </a:t>
            </a:r>
            <a:r>
              <a:rPr lang="fr-FR" dirty="0" err="1">
                <a:solidFill>
                  <a:srgbClr val="7F007F"/>
                </a:solidFill>
                <a:latin typeface="Consolas" panose="020B0609020204030204" pitchFamily="49" charset="0"/>
              </a:rPr>
              <a:t>android:name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com.example.servicetp.ServiceLoc</a:t>
            </a:r>
            <a:r>
              <a:rPr lang="fr-FR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fr-FR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dirty="0">
                <a:solidFill>
                  <a:srgbClr val="3F7F7F"/>
                </a:solidFill>
                <a:latin typeface="Consolas" panose="020B0609020204030204" pitchFamily="49" charset="0"/>
              </a:rPr>
              <a:t>application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fr-FR" dirty="0" err="1">
                <a:solidFill>
                  <a:srgbClr val="3F7F7F"/>
                </a:solidFill>
                <a:latin typeface="Consolas" panose="020B0609020204030204" pitchFamily="49" charset="0"/>
              </a:rPr>
              <a:t>manifest</a:t>
            </a:r>
            <a:r>
              <a:rPr lang="fr-FR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fr-FR" dirty="0"/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928670"/>
            <a:ext cx="8030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déclaration des </a:t>
            </a:r>
            <a:r>
              <a:rPr lang="fr-FR" sz="24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services </a:t>
            </a:r>
            <a:r>
              <a:rPr lang="fr-FR" sz="2400" b="1" dirty="0" smtClean="0">
                <a:solidFill>
                  <a:schemeClr val="bg2"/>
                </a:solidFill>
                <a:latin typeface="+mj-lt"/>
                <a:cs typeface="Times New Roman" pitchFamily="18" charset="0"/>
              </a:rPr>
              <a:t> dans AndroidManifest.xml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816" y="4458731"/>
            <a:ext cx="7830616" cy="26641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2153899"/>
            <a:ext cx="8686800" cy="1707149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2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autres 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composants (</a:t>
            </a:r>
            <a:r>
              <a:rPr lang="fr-FR" sz="2600" b="1" kern="12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fr-FR" sz="2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141" y="961499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b="1" u="sng" dirty="0" smtClean="0"/>
              <a:t> Use case</a:t>
            </a:r>
            <a:r>
              <a:rPr lang="fr-FR" sz="2200" dirty="0" smtClean="0"/>
              <a:t>:  </a:t>
            </a:r>
            <a:r>
              <a:rPr lang="fr-FR" sz="2000" dirty="0" smtClean="0"/>
              <a:t>La diffusion  des informations sur l’environnement (appel entrant, réseau Wi-Fi connecté, etc.) à l’ensemble </a:t>
            </a:r>
            <a:r>
              <a:rPr lang="fr-FR" sz="2000" dirty="0"/>
              <a:t>des applications du système 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141" y="2115142"/>
            <a:ext cx="8929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1" u="sng" dirty="0" smtClean="0"/>
              <a:t>3 étapes:</a:t>
            </a:r>
            <a:endParaRPr lang="fr-FR" sz="22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214282" y="2848824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1) </a:t>
            </a:r>
            <a:r>
              <a:rPr lang="fr-FR" sz="2000" dirty="0" smtClean="0"/>
              <a:t>envoyer un </a:t>
            </a:r>
            <a:r>
              <a:rPr lang="fr-FR" sz="2000" b="1" dirty="0" err="1" smtClean="0"/>
              <a:t>Intent</a:t>
            </a:r>
            <a:r>
              <a:rPr lang="fr-FR" sz="2000" dirty="0" smtClean="0"/>
              <a:t> au système grâce à la méthode </a:t>
            </a:r>
            <a:r>
              <a:rPr lang="fr-FR" sz="2000" b="1" dirty="0" err="1" smtClean="0"/>
              <a:t>sendBroadcast</a:t>
            </a:r>
            <a:r>
              <a:rPr lang="fr-FR" sz="2000" b="1" dirty="0" smtClean="0"/>
              <a:t>()</a:t>
            </a:r>
            <a:r>
              <a:rPr lang="fr-FR" sz="2000" dirty="0" smtClean="0"/>
              <a:t> d’une activité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214314" y="3857628"/>
            <a:ext cx="8929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2) définir un filtre d’</a:t>
            </a:r>
            <a:r>
              <a:rPr lang="fr-FR" sz="2000" dirty="0" err="1" smtClean="0"/>
              <a:t>Intents</a:t>
            </a:r>
            <a:r>
              <a:rPr lang="fr-FR" sz="2000" dirty="0" smtClean="0"/>
              <a:t> dans le fichier de configuration de l’application </a:t>
            </a:r>
          </a:p>
          <a:p>
            <a:pPr algn="just">
              <a:buFontTx/>
              <a:buChar char="-"/>
            </a:pPr>
            <a:endParaRPr lang="fr-FR" sz="2000" dirty="0" smtClean="0"/>
          </a:p>
          <a:p>
            <a:pPr algn="just">
              <a:buFontTx/>
              <a:buChar char="-"/>
            </a:pPr>
            <a:endParaRPr lang="fr-FR" sz="2000" dirty="0" smtClean="0"/>
          </a:p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3) </a:t>
            </a:r>
            <a:r>
              <a:rPr lang="fr-FR" sz="2000" dirty="0" smtClean="0"/>
              <a:t>écouter le flux de messages grâce à un objet </a:t>
            </a:r>
            <a:r>
              <a:rPr lang="fr-FR" sz="2000" b="1" dirty="0" err="1" smtClean="0"/>
              <a:t>BroadcastReceiver</a:t>
            </a:r>
            <a:r>
              <a:rPr lang="fr-FR" sz="2000" b="1" dirty="0" smtClean="0"/>
              <a:t>.</a:t>
            </a:r>
          </a:p>
          <a:p>
            <a:pPr algn="just">
              <a:buFontTx/>
              <a:buChar char="-"/>
            </a:pPr>
            <a:endParaRPr lang="fr-FR" sz="1200" b="1" dirty="0" smtClean="0"/>
          </a:p>
          <a:p>
            <a:pPr marL="360363" algn="just">
              <a:buFont typeface="Arial" pitchFamily="34" charset="0"/>
              <a:buChar char="•"/>
            </a:pPr>
            <a:r>
              <a:rPr lang="fr-FR" sz="2000" dirty="0" smtClean="0"/>
              <a:t> À chaque fois que cet écouteur recevra un message, le système appellera sa méthode </a:t>
            </a:r>
            <a:r>
              <a:rPr lang="fr-FR" sz="2000" b="1" dirty="0" err="1" smtClean="0"/>
              <a:t>onReceive</a:t>
            </a:r>
            <a:r>
              <a:rPr lang="fr-FR" sz="2000" b="1" dirty="0" smtClean="0"/>
              <a:t>()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11560" y="116632"/>
            <a:ext cx="853244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autres composants (</a:t>
            </a:r>
            <a:r>
              <a:rPr lang="fr-FR" sz="2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Broadcast</a:t>
            </a:r>
            <a:r>
              <a:rPr lang="fr-FR" sz="2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Receiver</a:t>
            </a:r>
            <a:r>
              <a:rPr lang="fr-FR" sz="2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fr-FR" sz="2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750099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78581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116632"/>
            <a:ext cx="853244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2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native : autres composants (</a:t>
            </a:r>
            <a:r>
              <a:rPr lang="fr-FR" sz="2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Broadcast</a:t>
            </a:r>
            <a:r>
              <a:rPr lang="fr-FR" sz="2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Receiver</a:t>
            </a:r>
            <a:r>
              <a:rPr lang="fr-FR" sz="2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fr-FR" sz="2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67498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classe «</a:t>
            </a:r>
            <a:r>
              <a:rPr lang="fr-FR" sz="2800" b="1" kern="1200" dirty="0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 </a:t>
            </a:r>
            <a:r>
              <a:rPr lang="fr-FR" sz="2800" b="1" kern="1200" dirty="0" err="1" smtClean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" y="3096346"/>
            <a:ext cx="8820472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just">
              <a:buFont typeface="Arial" panose="020B0604020202020204" pitchFamily="34" charset="0"/>
              <a:buChar char="•"/>
            </a:pPr>
            <a:r>
              <a:rPr lang="fr-FR" sz="2300" dirty="0" smtClean="0"/>
              <a:t> </a:t>
            </a:r>
            <a:r>
              <a:rPr lang="fr-FR" sz="2300" dirty="0"/>
              <a:t>la </a:t>
            </a:r>
            <a:r>
              <a:rPr lang="fr-FR" sz="2300" dirty="0" smtClean="0"/>
              <a:t>destination de message envoyé (par un composant de l’application) peut être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900113" indent="-185738" algn="just">
              <a:buFont typeface="Wingdings" panose="05000000000000000000" pitchFamily="2" charset="2"/>
              <a:buChar char="Ø"/>
            </a:pPr>
            <a:r>
              <a:rPr lang="fr-FR" sz="2300" dirty="0" smtClean="0"/>
              <a:t>   </a:t>
            </a:r>
            <a:r>
              <a:rPr lang="fr-FR" sz="2000" dirty="0" smtClean="0"/>
              <a:t>un </a:t>
            </a:r>
            <a:r>
              <a:rPr lang="fr-FR" sz="2000" dirty="0"/>
              <a:t>autre </a:t>
            </a:r>
            <a:r>
              <a:rPr lang="fr-FR" sz="2000" b="1" dirty="0"/>
              <a:t>composant de la même application </a:t>
            </a:r>
            <a:r>
              <a:rPr lang="fr-FR" sz="2000" dirty="0"/>
              <a:t>(une activité, un service, etc.) </a:t>
            </a:r>
            <a:endParaRPr lang="fr-FR" sz="2000" dirty="0" smtClean="0"/>
          </a:p>
          <a:p>
            <a:pPr algn="just">
              <a:buFont typeface="Arial" pitchFamily="34" charset="0"/>
              <a:buChar char="•"/>
            </a:pPr>
            <a:endParaRPr lang="fr-FR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9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marL="1143000" indent="-342900" algn="just">
              <a:buFont typeface="Wingdings" panose="05000000000000000000" pitchFamily="2" charset="2"/>
              <a:buChar char="Ø"/>
            </a:pPr>
            <a:r>
              <a:rPr lang="fr-FR" sz="2000" dirty="0" smtClean="0"/>
              <a:t>un </a:t>
            </a:r>
            <a:r>
              <a:rPr lang="fr-FR" sz="2000" dirty="0"/>
              <a:t>autre </a:t>
            </a:r>
            <a:r>
              <a:rPr lang="fr-FR" sz="2000" b="1" dirty="0"/>
              <a:t>composant </a:t>
            </a:r>
            <a:r>
              <a:rPr lang="fr-FR" sz="2000" dirty="0" smtClean="0"/>
              <a:t>d’une </a:t>
            </a:r>
            <a:r>
              <a:rPr lang="fr-FR" sz="2000" dirty="0"/>
              <a:t>toute </a:t>
            </a:r>
            <a:r>
              <a:rPr lang="fr-FR" sz="2000" b="1" dirty="0"/>
              <a:t>autre </a:t>
            </a:r>
            <a:r>
              <a:rPr lang="fr-FR" sz="2000" b="1" dirty="0" smtClean="0"/>
              <a:t>application</a:t>
            </a:r>
            <a:r>
              <a:rPr lang="fr-FR" sz="2000" dirty="0" smtClean="0"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2000" dirty="0" smtClean="0">
              <a:cs typeface="Times New Roman" pitchFamily="18" charset="0"/>
            </a:endParaRPr>
          </a:p>
          <a:p>
            <a:pPr algn="just"/>
            <a:endParaRPr lang="fr-FR" dirty="0" smtClean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2" y="1147733"/>
            <a:ext cx="91440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/>
              <a:t> La </a:t>
            </a:r>
            <a:r>
              <a:rPr lang="fr-FR" sz="2300" b="1" dirty="0" smtClean="0"/>
              <a:t>communication interne </a:t>
            </a:r>
            <a:r>
              <a:rPr lang="fr-FR" sz="2300" dirty="0" smtClean="0"/>
              <a:t>du système Android est basée sur l’</a:t>
            </a:r>
            <a:r>
              <a:rPr lang="fr-FR" sz="2300" b="1" dirty="0" smtClean="0"/>
              <a:t>envoi</a:t>
            </a:r>
            <a:r>
              <a:rPr lang="fr-FR" sz="2300" dirty="0" smtClean="0"/>
              <a:t> et la </a:t>
            </a:r>
            <a:r>
              <a:rPr lang="fr-FR" sz="2300" b="1" dirty="0" smtClean="0"/>
              <a:t>réception de messages </a:t>
            </a:r>
            <a:r>
              <a:rPr lang="fr-FR" sz="2300" b="1" dirty="0"/>
              <a:t>de communication de haut niveau </a:t>
            </a:r>
            <a:r>
              <a:rPr lang="fr-FR" sz="2300" dirty="0" smtClean="0"/>
              <a:t>exprimant </a:t>
            </a:r>
            <a:r>
              <a:rPr lang="fr-FR" sz="2300" b="1" dirty="0" smtClean="0"/>
              <a:t>l’intention d’établir une action</a:t>
            </a:r>
            <a:endParaRPr lang="fr-FR" sz="2300" b="1" dirty="0"/>
          </a:p>
        </p:txBody>
      </p:sp>
      <p:sp>
        <p:nvSpPr>
          <p:cNvPr id="3" name="Rectangle 2"/>
          <p:cNvSpPr/>
          <p:nvPr/>
        </p:nvSpPr>
        <p:spPr>
          <a:xfrm>
            <a:off x="404354" y="2483677"/>
            <a:ext cx="8416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communiquer l’action demandée (requête d’action « action </a:t>
            </a:r>
            <a:r>
              <a:rPr lang="fr-FR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request</a:t>
            </a:r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 »)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1403648" y="4942329"/>
            <a:ext cx="4875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communication intra-applicative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5139" y="5949280"/>
            <a:ext cx="4875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>
                <a:solidFill>
                  <a:srgbClr val="002060"/>
                </a:solidFill>
                <a:latin typeface="Arial" panose="020B0604020202020204" pitchFamily="34" charset="0"/>
              </a:rPr>
              <a:t>communication inter-applicative</a:t>
            </a:r>
          </a:p>
        </p:txBody>
      </p:sp>
    </p:spTree>
    <p:extLst>
      <p:ext uri="{BB962C8B-B14F-4D97-AF65-F5344CB8AC3E}">
        <p14:creationId xmlns:p14="http://schemas.microsoft.com/office/powerpoint/2010/main" val="5849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37728" y="116112"/>
            <a:ext cx="8686800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classe «</a:t>
            </a:r>
            <a:r>
              <a:rPr lang="fr-FR" sz="2800" b="1" kern="1200" dirty="0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 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2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02507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le message est définie par le biais de la </a:t>
            </a:r>
            <a:r>
              <a:rPr lang="fr-FR" sz="2400" dirty="0"/>
              <a:t>classe </a:t>
            </a:r>
            <a:r>
              <a:rPr lang="fr-FR" sz="2400" dirty="0" smtClean="0"/>
              <a:t>«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400" b="1" dirty="0" err="1" smtClean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android.content.Intent</a:t>
            </a:r>
            <a:r>
              <a:rPr lang="fr-FR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fr-FR" sz="2400" dirty="0"/>
              <a:t>» (API </a:t>
            </a:r>
            <a:r>
              <a:rPr lang="fr-FR" sz="2400" dirty="0" smtClean="0"/>
              <a:t>Java), </a:t>
            </a:r>
          </a:p>
          <a:p>
            <a:pPr algn="just">
              <a:buFont typeface="Arial" pitchFamily="34" charset="0"/>
              <a:buChar char="•"/>
            </a:pPr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le message est structuré par: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" y="2686337"/>
            <a:ext cx="914399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638" indent="-342900" algn="just">
              <a:buFontTx/>
              <a:buChar char="-"/>
            </a:pPr>
            <a:r>
              <a:rPr lang="fr-FR" sz="2100" dirty="0" smtClean="0"/>
              <a:t>l</a:t>
            </a:r>
            <a:r>
              <a:rPr lang="fr-F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fr-FR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du composant ciblé </a:t>
            </a:r>
            <a:r>
              <a:rPr lang="fr-FR" sz="2100" dirty="0"/>
              <a:t>: </a:t>
            </a:r>
            <a:r>
              <a:rPr lang="fr-FR" sz="2100" b="1" dirty="0" smtClean="0"/>
              <a:t>information </a:t>
            </a:r>
            <a:r>
              <a:rPr lang="fr-FR" sz="2100" b="1" dirty="0"/>
              <a:t>facultative </a:t>
            </a:r>
            <a:r>
              <a:rPr lang="fr-FR" sz="2100" dirty="0"/>
              <a:t>permet de spécifier </a:t>
            </a:r>
            <a:r>
              <a:rPr lang="fr-FR" sz="2100" dirty="0" smtClean="0"/>
              <a:t>le nom </a:t>
            </a:r>
            <a:r>
              <a:rPr lang="fr-FR" sz="2100" dirty="0"/>
              <a:t>du composant qui sera utilisé pour réaliser </a:t>
            </a:r>
            <a:r>
              <a:rPr lang="fr-FR" sz="2100" dirty="0" smtClean="0"/>
              <a:t>l’opération</a:t>
            </a:r>
          </a:p>
          <a:p>
            <a:pPr marL="528638" indent="-342900" algn="just">
              <a:buFontTx/>
              <a:buChar char="-"/>
            </a:pPr>
            <a:endParaRPr lang="fr-FR" sz="2000" dirty="0"/>
          </a:p>
          <a:p>
            <a:pPr marL="528638" indent="-342900" algn="just">
              <a:buFontTx/>
              <a:buChar char="-"/>
            </a:pPr>
            <a:r>
              <a:rPr lang="fr-F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fr-FR" sz="2100" dirty="0" smtClean="0"/>
              <a:t> </a:t>
            </a:r>
            <a:r>
              <a:rPr lang="fr-FR" sz="2100" dirty="0"/>
              <a:t>: </a:t>
            </a:r>
            <a:r>
              <a:rPr lang="fr-FR" sz="2100" dirty="0" smtClean="0"/>
              <a:t>l’action </a:t>
            </a:r>
            <a:r>
              <a:rPr lang="fr-FR" sz="2100" dirty="0"/>
              <a:t>à réaliser par le récepteur de l'</a:t>
            </a:r>
            <a:r>
              <a:rPr lang="fr-FR" sz="2100" dirty="0" err="1"/>
              <a:t>Intent</a:t>
            </a:r>
            <a:r>
              <a:rPr lang="fr-FR" sz="2100" dirty="0"/>
              <a:t> </a:t>
            </a:r>
            <a:r>
              <a:rPr lang="fr-FR" sz="2100" dirty="0" smtClean="0"/>
              <a:t>(MAIN, VIEW, EDIT, </a:t>
            </a:r>
            <a:r>
              <a:rPr lang="fr-FR" sz="2100" dirty="0"/>
              <a:t>SEARCH. . </a:t>
            </a:r>
            <a:r>
              <a:rPr lang="fr-FR" sz="2100" dirty="0" smtClean="0"/>
              <a:t>)</a:t>
            </a:r>
          </a:p>
          <a:p>
            <a:pPr marL="528638" indent="-342900" algn="just">
              <a:buFontTx/>
              <a:buChar char="-"/>
            </a:pPr>
            <a:endParaRPr lang="fr-FR" sz="2000" dirty="0"/>
          </a:p>
          <a:p>
            <a:pPr marL="528638" indent="-342900" algn="just">
              <a:buFontTx/>
              <a:buChar char="-"/>
            </a:pPr>
            <a:r>
              <a:rPr lang="fr-F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données</a:t>
            </a:r>
            <a:r>
              <a:rPr lang="fr-FR" sz="2100" dirty="0" smtClean="0"/>
              <a:t> </a:t>
            </a:r>
            <a:r>
              <a:rPr lang="fr-FR" sz="2100" dirty="0"/>
              <a:t>: sur laquelle </a:t>
            </a:r>
            <a:r>
              <a:rPr lang="fr-FR" sz="2100" dirty="0" smtClean="0"/>
              <a:t>l'action sera réaliser </a:t>
            </a:r>
            <a:r>
              <a:rPr lang="fr-FR" sz="2100" dirty="0"/>
              <a:t>sous forme </a:t>
            </a:r>
            <a:r>
              <a:rPr lang="fr-FR" sz="2100" dirty="0" smtClean="0"/>
              <a:t>d'URI (numéro </a:t>
            </a:r>
            <a:r>
              <a:rPr lang="fr-FR" sz="2100" dirty="0"/>
              <a:t>de téléphone, l’identifiant d’une information. . </a:t>
            </a:r>
            <a:r>
              <a:rPr lang="fr-FR" sz="2100" dirty="0" smtClean="0"/>
              <a:t>.)</a:t>
            </a:r>
          </a:p>
          <a:p>
            <a:pPr marL="528638" indent="-342900" algn="just">
              <a:buFontTx/>
              <a:buChar char="-"/>
            </a:pPr>
            <a:endParaRPr lang="fr-FR" sz="2000" dirty="0"/>
          </a:p>
          <a:p>
            <a:pPr marL="185738" algn="just"/>
            <a:r>
              <a:rPr lang="fr-FR" sz="2100" dirty="0" smtClean="0"/>
              <a:t>- </a:t>
            </a:r>
            <a:r>
              <a:rPr lang="fr-F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catégorie</a:t>
            </a:r>
            <a:r>
              <a:rPr lang="fr-FR" sz="2100" dirty="0" smtClean="0"/>
              <a:t> </a:t>
            </a:r>
            <a:r>
              <a:rPr lang="fr-FR" sz="2100" dirty="0"/>
              <a:t>: information supplémentaire sur l’action, par exemple, ...LAUNCHER pour lancer </a:t>
            </a:r>
            <a:r>
              <a:rPr lang="fr-FR" sz="2100" dirty="0" smtClean="0"/>
              <a:t>une application</a:t>
            </a:r>
            <a:r>
              <a:rPr lang="fr-FR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05/03/2023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010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Architecture(pile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logiciel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“software stack)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8643998" cy="55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0108"/>
            <a:ext cx="900115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</a:rPr>
              <a:t>Android </a:t>
            </a:r>
            <a:r>
              <a:rPr lang="fr-FR" sz="2400" dirty="0">
                <a:latin typeface="+mj-lt"/>
              </a:rPr>
              <a:t>prend en </a:t>
            </a:r>
            <a:r>
              <a:rPr lang="fr-FR" sz="2400" dirty="0" smtClean="0">
                <a:latin typeface="+mj-lt"/>
              </a:rPr>
              <a:t>charge 2 types d’</a:t>
            </a:r>
            <a:r>
              <a:rPr lang="fr-FR" sz="2400" dirty="0" err="1" smtClean="0">
                <a:latin typeface="+mj-lt"/>
              </a:rPr>
              <a:t>intent</a:t>
            </a:r>
            <a:r>
              <a:rPr lang="fr-FR" sz="2400" dirty="0" smtClean="0"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</a:rPr>
              <a:t>• </a:t>
            </a:r>
            <a:r>
              <a:rPr lang="fr-FR" sz="2200" u="sng" dirty="0" err="1" smtClean="0">
                <a:latin typeface="+mj-lt"/>
              </a:rPr>
              <a:t>Intent</a:t>
            </a:r>
            <a:r>
              <a:rPr lang="fr-FR" sz="2200" u="sng" dirty="0" smtClean="0">
                <a:latin typeface="+mj-lt"/>
              </a:rPr>
              <a:t> </a:t>
            </a:r>
            <a:r>
              <a:rPr lang="fr-FR" sz="2200" u="sng" dirty="0">
                <a:latin typeface="+mj-lt"/>
              </a:rPr>
              <a:t>explicit (</a:t>
            </a:r>
            <a:r>
              <a:rPr lang="fr-F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</a:t>
            </a:r>
            <a:r>
              <a:rPr lang="fr-FR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intents</a:t>
            </a:r>
            <a:r>
              <a:rPr lang="fr-FR" sz="2200" dirty="0">
                <a:latin typeface="+mj-lt"/>
              </a:rPr>
              <a:t>): </a:t>
            </a:r>
            <a:r>
              <a:rPr lang="fr-FR" sz="2200" b="1" dirty="0" smtClean="0">
                <a:latin typeface="+mj-lt"/>
              </a:rPr>
              <a:t>spécifier </a:t>
            </a:r>
            <a:r>
              <a:rPr lang="fr-FR" sz="2200" b="1" dirty="0">
                <a:latin typeface="+mj-lt"/>
              </a:rPr>
              <a:t>explicitement le nom du composant cible</a:t>
            </a:r>
            <a:r>
              <a:rPr lang="fr-FR" sz="2200" dirty="0">
                <a:latin typeface="+mj-lt"/>
              </a:rPr>
              <a:t> pour gérer l'intention; </a:t>
            </a:r>
            <a:endParaRPr lang="fr-FR" sz="22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FR" sz="1000" dirty="0" smtClean="0">
              <a:latin typeface="+mj-lt"/>
            </a:endParaRPr>
          </a:p>
          <a:p>
            <a:pPr marL="628650" indent="171450" algn="just">
              <a:lnSpc>
                <a:spcPct val="150000"/>
              </a:lnSpc>
            </a:pPr>
            <a:r>
              <a:rPr lang="fr-FR" sz="22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</a:rPr>
              <a:t>la valeur précisée est </a:t>
            </a:r>
            <a:r>
              <a:rPr lang="fr-FR" sz="2200" dirty="0">
                <a:latin typeface="+mj-lt"/>
              </a:rPr>
              <a:t>défini </a:t>
            </a:r>
            <a:r>
              <a:rPr lang="fr-FR" sz="2200" dirty="0" smtClean="0">
                <a:latin typeface="+mj-lt"/>
              </a:rPr>
              <a:t>à </a:t>
            </a:r>
            <a:r>
              <a:rPr lang="fr-FR" sz="2200" dirty="0">
                <a:latin typeface="+mj-lt"/>
              </a:rPr>
              <a:t>l'aide des méthodes </a:t>
            </a:r>
            <a:r>
              <a:rPr lang="fr-FR" sz="2200" b="1" i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setComponent</a:t>
            </a:r>
            <a:r>
              <a:rPr lang="fr-FR" sz="22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() </a:t>
            </a:r>
            <a:r>
              <a:rPr lang="fr-FR" sz="2200" dirty="0">
                <a:latin typeface="+mj-lt"/>
              </a:rPr>
              <a:t>ou </a:t>
            </a:r>
            <a:r>
              <a:rPr lang="fr-FR" sz="2200" b="1" i="1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setClass</a:t>
            </a:r>
            <a:r>
              <a:rPr lang="fr-FR" sz="2200" b="1" i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().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+mj-lt"/>
            </a:endParaRPr>
          </a:p>
          <a:p>
            <a:pPr marL="263525" algn="just">
              <a:lnSpc>
                <a:spcPct val="150000"/>
              </a:lnSpc>
            </a:pPr>
            <a:r>
              <a:rPr lang="fr-FR" sz="2200" dirty="0">
                <a:latin typeface="+mj-lt"/>
              </a:rPr>
              <a:t>• </a:t>
            </a:r>
            <a:r>
              <a:rPr lang="fr-FR" sz="2200" u="sng" dirty="0" err="1">
                <a:latin typeface="+mj-lt"/>
              </a:rPr>
              <a:t>Intent</a:t>
            </a:r>
            <a:r>
              <a:rPr lang="fr-FR" sz="2200" u="sng" dirty="0">
                <a:latin typeface="+mj-lt"/>
              </a:rPr>
              <a:t> Implicite (</a:t>
            </a:r>
            <a:r>
              <a:rPr lang="fr-FR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Implicit</a:t>
            </a:r>
            <a:r>
              <a:rPr lang="fr-FR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Intents</a:t>
            </a:r>
            <a:r>
              <a:rPr lang="fr-FR" sz="2200" dirty="0">
                <a:latin typeface="+mj-lt"/>
              </a:rPr>
              <a:t>): </a:t>
            </a:r>
            <a:r>
              <a:rPr lang="fr-FR" sz="2200" b="1" dirty="0" smtClean="0">
                <a:latin typeface="+mj-lt"/>
              </a:rPr>
              <a:t>ne préciser </a:t>
            </a:r>
            <a:r>
              <a:rPr lang="fr-FR" sz="2200" b="1" dirty="0">
                <a:latin typeface="+mj-lt"/>
              </a:rPr>
              <a:t>pas de composant cible</a:t>
            </a:r>
            <a:r>
              <a:rPr lang="fr-FR" sz="2200" dirty="0">
                <a:latin typeface="+mj-lt"/>
              </a:rPr>
              <a:t>, </a:t>
            </a:r>
            <a:endParaRPr lang="fr-FR" sz="2200" dirty="0" smtClean="0">
              <a:latin typeface="+mj-lt"/>
            </a:endParaRPr>
          </a:p>
          <a:p>
            <a:pPr marL="628650" indent="171450" algn="just">
              <a:lnSpc>
                <a:spcPct val="150000"/>
              </a:lnSpc>
            </a:pPr>
            <a:r>
              <a:rPr lang="fr-FR" sz="22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latin typeface="+mj-lt"/>
              </a:rPr>
              <a:t>mais </a:t>
            </a:r>
            <a:r>
              <a:rPr lang="fr-FR" sz="2200" dirty="0">
                <a:latin typeface="+mj-lt"/>
              </a:rPr>
              <a:t>incluent suffisamment d'informations pour </a:t>
            </a:r>
            <a:r>
              <a:rPr lang="fr-FR" sz="2200" dirty="0" smtClean="0">
                <a:latin typeface="+mj-lt"/>
              </a:rPr>
              <a:t>déterminer le composant approprié par  le </a:t>
            </a:r>
            <a:r>
              <a:rPr lang="fr-FR" sz="2200" dirty="0">
                <a:latin typeface="+mj-lt"/>
              </a:rPr>
              <a:t>système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(types)</a:t>
            </a:r>
          </a:p>
        </p:txBody>
      </p:sp>
    </p:spTree>
    <p:extLst>
      <p:ext uri="{BB962C8B-B14F-4D97-AF65-F5344CB8AC3E}">
        <p14:creationId xmlns:p14="http://schemas.microsoft.com/office/powerpoint/2010/main" val="12199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75139"/>
            <a:ext cx="9001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400" b="1" dirty="0" smtClean="0">
                <a:latin typeface="+mj-lt"/>
              </a:rPr>
              <a:t>Types </a:t>
            </a:r>
            <a:r>
              <a:rPr lang="fr-FR" sz="2400" b="1" dirty="0">
                <a:latin typeface="+mj-lt"/>
              </a:rPr>
              <a:t>de transmissions </a:t>
            </a:r>
            <a:r>
              <a:rPr lang="fr-FR" sz="2400" dirty="0">
                <a:latin typeface="+mj-lt"/>
              </a:rPr>
              <a:t>d'</a:t>
            </a:r>
            <a:r>
              <a:rPr lang="fr-FR" sz="2400" dirty="0" err="1">
                <a:latin typeface="+mj-lt"/>
              </a:rPr>
              <a:t>Intent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: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atin typeface="+mj-lt"/>
            </a:endParaRPr>
          </a:p>
          <a:p>
            <a:pPr marL="885825" indent="-342900" algn="just">
              <a:buFont typeface="Wingdings" panose="05000000000000000000" pitchFamily="2" charset="2"/>
              <a:buChar char="à"/>
            </a:pPr>
            <a:r>
              <a:rPr lang="fr-FR" sz="2000" b="1" dirty="0" smtClean="0">
                <a:latin typeface="+mj-lt"/>
              </a:rPr>
              <a:t>Unicast</a:t>
            </a:r>
            <a:r>
              <a:rPr lang="fr-FR" sz="2000" dirty="0" smtClean="0">
                <a:latin typeface="+mj-lt"/>
              </a:rPr>
              <a:t>: </a:t>
            </a:r>
            <a:r>
              <a:rPr lang="fr-FR" sz="2000" dirty="0">
                <a:latin typeface="+mj-lt"/>
              </a:rPr>
              <a:t>vers un composant explicitement nommé (classe Java</a:t>
            </a:r>
            <a:r>
              <a:rPr lang="fr-FR" sz="2000" dirty="0" smtClean="0">
                <a:latin typeface="+mj-lt"/>
              </a:rPr>
              <a:t>)</a:t>
            </a:r>
          </a:p>
          <a:p>
            <a:pPr marL="885825" indent="-342900" algn="just">
              <a:buFont typeface="Wingdings" panose="05000000000000000000" pitchFamily="2" charset="2"/>
              <a:buChar char="à"/>
            </a:pPr>
            <a:endParaRPr lang="fr-FR" sz="2000" dirty="0">
              <a:latin typeface="+mj-lt"/>
            </a:endParaRPr>
          </a:p>
          <a:p>
            <a:pPr marL="885825" indent="-342900" algn="just">
              <a:buFont typeface="Wingdings" panose="05000000000000000000" pitchFamily="2" charset="2"/>
              <a:buChar char="à"/>
            </a:pPr>
            <a:r>
              <a:rPr lang="fr-FR" sz="2000" b="1" dirty="0" err="1" smtClean="0">
                <a:latin typeface="+mj-lt"/>
              </a:rPr>
              <a:t>Anycast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dirty="0">
                <a:latin typeface="+mj-lt"/>
              </a:rPr>
              <a:t>: vers un composant assurant une certaine action (visualisation, édition...) sur un certain type de </a:t>
            </a:r>
            <a:r>
              <a:rPr lang="fr-FR" sz="2000" dirty="0" smtClean="0">
                <a:latin typeface="+mj-lt"/>
              </a:rPr>
              <a:t>données</a:t>
            </a:r>
          </a:p>
          <a:p>
            <a:pPr marL="885825" indent="-342900" algn="just">
              <a:buFont typeface="Wingdings" panose="05000000000000000000" pitchFamily="2" charset="2"/>
              <a:buChar char="à"/>
            </a:pPr>
            <a:endParaRPr lang="fr-FR" sz="2000" dirty="0">
              <a:latin typeface="+mj-lt"/>
            </a:endParaRPr>
          </a:p>
          <a:p>
            <a:pPr marL="714375" indent="-171450" algn="just"/>
            <a:r>
              <a:rPr lang="fr-FR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latin typeface="+mj-lt"/>
              </a:rPr>
              <a:t>Multicast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>
                <a:latin typeface="+mj-lt"/>
              </a:rPr>
              <a:t>: diffusion vers des récepteurs de </a:t>
            </a:r>
            <a:r>
              <a:rPr lang="fr-FR" sz="2000" dirty="0" err="1">
                <a:latin typeface="+mj-lt"/>
              </a:rPr>
              <a:t>broadcast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</a:rPr>
              <a:t>BroadcastReceiver</a:t>
            </a:r>
            <a:r>
              <a:rPr lang="fr-FR" sz="2000" dirty="0" smtClean="0">
                <a:latin typeface="+mj-lt"/>
              </a:rPr>
              <a:t>) inscrits </a:t>
            </a:r>
            <a:r>
              <a:rPr lang="fr-FR" sz="2000" dirty="0">
                <a:latin typeface="+mj-lt"/>
              </a:rPr>
              <a:t>pour recevoir un type </a:t>
            </a:r>
            <a:r>
              <a:rPr lang="fr-FR" sz="2000" dirty="0" smtClean="0">
                <a:latin typeface="+mj-lt"/>
              </a:rPr>
              <a:t>d'</a:t>
            </a:r>
            <a:r>
              <a:rPr lang="fr-FR" sz="2000" dirty="0" err="1" smtClean="0">
                <a:latin typeface="+mj-lt"/>
              </a:rPr>
              <a:t>Intent</a:t>
            </a:r>
            <a:r>
              <a:rPr lang="fr-FR" sz="2000" dirty="0" smtClean="0">
                <a:latin typeface="+mj-lt"/>
              </a:rPr>
              <a:t> en utilisant </a:t>
            </a:r>
            <a:r>
              <a:rPr lang="fr-FR" sz="2000" b="1" dirty="0" err="1"/>
              <a:t>broadcastIntent</a:t>
            </a:r>
            <a:r>
              <a:rPr lang="fr-FR" sz="2000" b="1" dirty="0"/>
              <a:t>() </a:t>
            </a:r>
            <a:endParaRPr lang="fr-FR" sz="2000" dirty="0" smtClean="0">
              <a:latin typeface="+mj-lt"/>
            </a:endParaRPr>
          </a:p>
          <a:p>
            <a:pPr marL="714375" indent="-171450" algn="just"/>
            <a:endParaRPr lang="fr-FR" sz="2200" dirty="0" smtClean="0">
              <a:latin typeface="+mj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112"/>
            <a:ext cx="8352928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400" b="1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Intent</a:t>
            </a:r>
            <a:r>
              <a:rPr lang="fr-FR" sz="2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(transmission)</a:t>
            </a:r>
            <a:endParaRPr lang="fr-FR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44" y="5497934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- les </a:t>
            </a:r>
            <a:r>
              <a:rPr lang="fr-FR" sz="2200" dirty="0"/>
              <a:t>applications peuvent mettre en place </a:t>
            </a:r>
            <a:r>
              <a:rPr lang="fr-FR" sz="2200" b="1" dirty="0"/>
              <a:t>un filtre (</a:t>
            </a:r>
            <a:r>
              <a:rPr lang="fr-FR" sz="2200" b="1" dirty="0" err="1"/>
              <a:t>Intent</a:t>
            </a:r>
            <a:r>
              <a:rPr lang="fr-FR" sz="2200" b="1" dirty="0"/>
              <a:t> </a:t>
            </a:r>
            <a:r>
              <a:rPr lang="fr-FR" sz="2200" b="1" dirty="0" err="1"/>
              <a:t>Filter</a:t>
            </a:r>
            <a:r>
              <a:rPr lang="fr-FR" sz="2200" b="1" dirty="0" smtClean="0"/>
              <a:t>) </a:t>
            </a:r>
            <a:r>
              <a:rPr lang="fr-FR" sz="2200" dirty="0" smtClean="0"/>
              <a:t>permettant </a:t>
            </a:r>
            <a:r>
              <a:rPr lang="fr-FR" sz="2200" dirty="0"/>
              <a:t>de ne conserver que les </a:t>
            </a:r>
            <a:r>
              <a:rPr lang="fr-FR" sz="2200" b="1" i="1" dirty="0" err="1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Intents</a:t>
            </a:r>
            <a:r>
              <a:rPr lang="fr-FR" sz="2200" dirty="0"/>
              <a:t> que l’application juge nécessaires.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356" y="441878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algn="just"/>
            <a:r>
              <a:rPr lang="fr-FR" sz="2000" b="1" dirty="0" smtClean="0"/>
              <a:t>- exemple</a:t>
            </a:r>
            <a:r>
              <a:rPr lang="fr-FR" sz="2000" b="1" dirty="0"/>
              <a:t>: </a:t>
            </a:r>
            <a:r>
              <a:rPr lang="fr-FR" sz="2000" dirty="0"/>
              <a:t>pour informer l’ensemble des applications ouvertes que la batterie est défaillante.</a:t>
            </a:r>
          </a:p>
        </p:txBody>
      </p:sp>
    </p:spTree>
    <p:extLst>
      <p:ext uri="{BB962C8B-B14F-4D97-AF65-F5344CB8AC3E}">
        <p14:creationId xmlns:p14="http://schemas.microsoft.com/office/powerpoint/2010/main" val="71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76155"/>
            <a:ext cx="9001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400" dirty="0" smtClean="0">
                <a:latin typeface="+mj-lt"/>
              </a:rPr>
              <a:t>Les </a:t>
            </a:r>
            <a:r>
              <a:rPr lang="fr-FR" sz="2400" dirty="0">
                <a:latin typeface="+mj-lt"/>
              </a:rPr>
              <a:t>objets </a:t>
            </a:r>
            <a:r>
              <a:rPr lang="fr-FR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+mj-lt"/>
              </a:rPr>
              <a:t>ont </a:t>
            </a:r>
            <a:r>
              <a:rPr lang="fr-FR" sz="2400" dirty="0">
                <a:latin typeface="+mj-lt"/>
              </a:rPr>
              <a:t>essentiellement </a:t>
            </a:r>
            <a:r>
              <a:rPr lang="fr-FR" sz="2400" dirty="0" smtClean="0">
                <a:latin typeface="+mj-lt"/>
              </a:rPr>
              <a:t>plusieurs cas de usage (use case) </a:t>
            </a:r>
            <a:r>
              <a:rPr lang="fr-FR" sz="2400" dirty="0">
                <a:latin typeface="+mj-lt"/>
              </a:rPr>
              <a:t>:  </a:t>
            </a:r>
            <a:endParaRPr lang="fr-FR" sz="2400" dirty="0" smtClean="0">
              <a:latin typeface="+mj-lt"/>
            </a:endParaRPr>
          </a:p>
          <a:p>
            <a:pPr marL="342900" indent="-342900" algn="just">
              <a:buFontTx/>
              <a:buChar char="-"/>
            </a:pPr>
            <a:endParaRPr lang="fr-FR" sz="2400" dirty="0" smtClean="0">
              <a:latin typeface="+mj-lt"/>
            </a:endParaRPr>
          </a:p>
          <a:p>
            <a:pPr algn="just"/>
            <a:endParaRPr lang="fr-FR" sz="1050" dirty="0" smtClean="0">
              <a:latin typeface="+mj-lt"/>
            </a:endParaRPr>
          </a:p>
          <a:p>
            <a:pPr marL="263525" algn="just"/>
            <a:r>
              <a:rPr lang="fr-FR" sz="2400" dirty="0" smtClean="0">
                <a:latin typeface="+mj-lt"/>
              </a:rPr>
              <a:t>•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</a:rPr>
              <a:t>Naviguer </a:t>
            </a:r>
            <a:r>
              <a:rPr lang="fr-FR" sz="2200" b="1" dirty="0">
                <a:solidFill>
                  <a:srgbClr val="002060"/>
                </a:solidFill>
                <a:latin typeface="+mj-lt"/>
              </a:rPr>
              <a:t>entre écrans </a:t>
            </a:r>
            <a:r>
              <a:rPr lang="fr-FR" sz="2200" dirty="0">
                <a:latin typeface="+mj-lt"/>
              </a:rPr>
              <a:t>au sein d’une application (demander à lancer </a:t>
            </a:r>
            <a:r>
              <a:rPr lang="fr-FR" sz="2200" dirty="0" smtClean="0">
                <a:latin typeface="+mj-lt"/>
              </a:rPr>
              <a:t>une </a:t>
            </a:r>
            <a:r>
              <a:rPr lang="fr-FR" sz="2200" dirty="0">
                <a:latin typeface="+mj-lt"/>
              </a:rPr>
              <a:t>activité au sein de l’application courante </a:t>
            </a:r>
            <a:r>
              <a:rPr lang="fr-FR" sz="2200" dirty="0" smtClean="0">
                <a:latin typeface="+mj-lt"/>
              </a:rPr>
              <a:t>)</a:t>
            </a:r>
            <a:r>
              <a:rPr lang="fr-FR" sz="22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startActivity</a:t>
            </a:r>
            <a:r>
              <a:rPr lang="fr-FR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()</a:t>
            </a:r>
          </a:p>
          <a:p>
            <a:pPr marL="263525" algn="just"/>
            <a:endParaRPr lang="fr-FR" sz="2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algn="just"/>
            <a:endParaRPr lang="fr-FR" sz="1050" dirty="0" smtClean="0">
              <a:latin typeface="+mj-lt"/>
            </a:endParaRPr>
          </a:p>
          <a:p>
            <a:pPr marL="263525" algn="just"/>
            <a:r>
              <a:rPr lang="fr-FR" sz="2200" dirty="0" smtClean="0">
                <a:latin typeface="+mj-lt"/>
              </a:rPr>
              <a:t>•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</a:rPr>
              <a:t>solliciter </a:t>
            </a:r>
            <a:r>
              <a:rPr lang="fr-FR" sz="2200" b="1" dirty="0">
                <a:solidFill>
                  <a:srgbClr val="002060"/>
                </a:solidFill>
                <a:latin typeface="+mj-lt"/>
              </a:rPr>
              <a:t>d’autres applications </a:t>
            </a:r>
            <a:r>
              <a:rPr lang="fr-FR" sz="2200" dirty="0">
                <a:latin typeface="+mj-lt"/>
              </a:rPr>
              <a:t>(transmettre </a:t>
            </a:r>
            <a:r>
              <a:rPr lang="fr-FR" sz="2200" dirty="0" smtClean="0">
                <a:latin typeface="+mj-lt"/>
              </a:rPr>
              <a:t>son intention </a:t>
            </a:r>
            <a:r>
              <a:rPr lang="fr-FR" sz="2200" dirty="0">
                <a:latin typeface="+mj-lt"/>
              </a:rPr>
              <a:t>au système  </a:t>
            </a:r>
            <a:r>
              <a:rPr lang="fr-FR" sz="2200" dirty="0" smtClean="0">
                <a:latin typeface="+mj-lt"/>
              </a:rPr>
              <a:t>pour répondre son besoin)</a:t>
            </a:r>
          </a:p>
          <a:p>
            <a:pPr marL="263525" algn="just"/>
            <a:endParaRPr lang="fr-FR" dirty="0" smtClean="0">
              <a:latin typeface="+mj-lt"/>
            </a:endParaRPr>
          </a:p>
          <a:p>
            <a:pPr marL="606425" indent="-342900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2060"/>
                </a:solidFill>
                <a:latin typeface="+mj-lt"/>
              </a:rPr>
              <a:t>Communiquer </a:t>
            </a:r>
            <a:r>
              <a:rPr lang="fr-FR" sz="2200" b="1" dirty="0">
                <a:solidFill>
                  <a:srgbClr val="002060"/>
                </a:solidFill>
                <a:latin typeface="+mj-lt"/>
              </a:rPr>
              <a:t>avec </a:t>
            </a:r>
            <a:r>
              <a:rPr lang="fr-FR" sz="2200" b="1" dirty="0" smtClean="0">
                <a:solidFill>
                  <a:srgbClr val="002060"/>
                </a:solidFill>
                <a:latin typeface="+mj-lt"/>
              </a:rPr>
              <a:t>un service </a:t>
            </a:r>
            <a:r>
              <a:rPr lang="fr-FR" sz="22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2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startService</a:t>
            </a:r>
            <a:r>
              <a:rPr lang="fr-FR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() </a:t>
            </a:r>
            <a:r>
              <a:rPr lang="fr-FR" sz="2200" dirty="0">
                <a:latin typeface="+mj-lt"/>
                <a:sym typeface="Wingdings" panose="05000000000000000000" pitchFamily="2" charset="2"/>
              </a:rPr>
              <a:t>ou </a:t>
            </a:r>
            <a:r>
              <a:rPr lang="fr-FR" sz="2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bindService</a:t>
            </a:r>
            <a:r>
              <a:rPr lang="fr-FR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()</a:t>
            </a:r>
          </a:p>
          <a:p>
            <a:pPr marL="606425" indent="-342900" algn="just">
              <a:buFont typeface="Arial" panose="020B0604020202020204" pitchFamily="34" charset="0"/>
              <a:buChar char="•"/>
            </a:pPr>
            <a:endParaRPr lang="fr-FR" sz="2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6425" indent="-342900" algn="just">
              <a:buFont typeface="Arial" panose="020B0604020202020204" pitchFamily="34" charset="0"/>
              <a:buChar char="•"/>
            </a:pPr>
            <a:endParaRPr lang="fr-FR" sz="1100" dirty="0">
              <a:latin typeface="+mj-lt"/>
            </a:endParaRPr>
          </a:p>
          <a:p>
            <a:pPr marL="606425" indent="-342900" algn="just">
              <a:buFont typeface="Arial" panose="020B0604020202020204" pitchFamily="34" charset="0"/>
              <a:buChar char="•"/>
            </a:pPr>
            <a:r>
              <a:rPr lang="fr-FR" sz="2200" b="1" dirty="0" smtClean="0">
                <a:solidFill>
                  <a:srgbClr val="002060"/>
                </a:solidFill>
                <a:latin typeface="+mj-lt"/>
              </a:rPr>
              <a:t>Communiquer entre composants </a:t>
            </a:r>
            <a:r>
              <a:rPr lang="fr-FR" sz="2200" dirty="0" smtClean="0">
                <a:latin typeface="+mj-lt"/>
              </a:rPr>
              <a:t>(envoyer </a:t>
            </a:r>
            <a:r>
              <a:rPr lang="fr-FR" sz="2200" dirty="0">
                <a:latin typeface="+mj-lt"/>
              </a:rPr>
              <a:t>des </a:t>
            </a:r>
            <a:r>
              <a:rPr lang="fr-FR" sz="2200" dirty="0" smtClean="0">
                <a:latin typeface="+mj-lt"/>
              </a:rPr>
              <a:t>informations).</a:t>
            </a:r>
          </a:p>
          <a:p>
            <a:pPr marL="606425" indent="-342900" algn="just">
              <a:buFont typeface="Arial" panose="020B0604020202020204" pitchFamily="34" charset="0"/>
              <a:buChar char="•"/>
            </a:pPr>
            <a:endParaRPr lang="fr-FR" sz="1200" dirty="0" smtClean="0">
              <a:latin typeface="+mj-lt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</p:spTree>
    <p:extLst>
      <p:ext uri="{BB962C8B-B14F-4D97-AF65-F5344CB8AC3E}">
        <p14:creationId xmlns:p14="http://schemas.microsoft.com/office/powerpoint/2010/main" val="33233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3777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758295"/>
            <a:ext cx="896448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6425" indent="-3429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>
                <a:cs typeface="Times New Roman" pitchFamily="18" charset="0"/>
              </a:rPr>
              <a:t>chaque </a:t>
            </a:r>
            <a:r>
              <a:rPr lang="fr-FR" sz="2200" b="1" dirty="0">
                <a:cs typeface="Times New Roman" pitchFamily="18" charset="0"/>
              </a:rPr>
              <a:t>écran est représenté par une activité </a:t>
            </a:r>
            <a:endParaRPr lang="fr-FR" sz="2200" b="1" dirty="0" smtClean="0">
              <a:cs typeface="Times New Roman" pitchFamily="18" charset="0"/>
            </a:endParaRPr>
          </a:p>
          <a:p>
            <a:pPr marL="606425" indent="-342900" algn="just">
              <a:buFont typeface="Wingdings" panose="05000000000000000000" pitchFamily="2" charset="2"/>
              <a:buChar char="Ø"/>
            </a:pPr>
            <a:endParaRPr lang="fr-FR" sz="2200" b="1" dirty="0" smtClean="0">
              <a:cs typeface="Times New Roman" pitchFamily="18" charset="0"/>
            </a:endParaRPr>
          </a:p>
          <a:p>
            <a:pPr marL="263525" algn="just"/>
            <a:r>
              <a:rPr lang="fr-FR" sz="2000" b="1" dirty="0">
                <a:cs typeface="Times New Roman" pitchFamily="18" charset="0"/>
              </a:rPr>
              <a:t> </a:t>
            </a:r>
            <a:r>
              <a:rPr lang="fr-FR" sz="2000" b="1" dirty="0" smtClean="0">
                <a:cs typeface="Times New Roman" pitchFamily="18" charset="0"/>
              </a:rPr>
              <a:t>       </a:t>
            </a:r>
            <a:r>
              <a:rPr lang="fr-FR" sz="2000" b="1" dirty="0" smtClean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cs typeface="Times New Roman" pitchFamily="18" charset="0"/>
              </a:rPr>
              <a:t>définissant </a:t>
            </a:r>
            <a:r>
              <a:rPr lang="fr-FR" sz="2000" dirty="0">
                <a:cs typeface="Times New Roman" pitchFamily="18" charset="0"/>
              </a:rPr>
              <a:t>son </a:t>
            </a:r>
            <a:r>
              <a:rPr lang="fr-FR" sz="2000" b="1" dirty="0">
                <a:cs typeface="Times New Roman" pitchFamily="18" charset="0"/>
              </a:rPr>
              <a:t>interface utilisateur </a:t>
            </a:r>
            <a:r>
              <a:rPr lang="fr-FR" sz="2000" dirty="0">
                <a:cs typeface="Times New Roman" pitchFamily="18" charset="0"/>
              </a:rPr>
              <a:t>et </a:t>
            </a:r>
            <a:r>
              <a:rPr lang="fr-FR" sz="2000" b="1" dirty="0">
                <a:cs typeface="Times New Roman" pitchFamily="18" charset="0"/>
              </a:rPr>
              <a:t>sa </a:t>
            </a:r>
            <a:r>
              <a:rPr lang="fr-FR" sz="2000" b="1" dirty="0" smtClean="0">
                <a:cs typeface="Times New Roman" pitchFamily="18" charset="0"/>
              </a:rPr>
              <a:t>logique</a:t>
            </a:r>
          </a:p>
          <a:p>
            <a:pPr marL="263525" algn="just">
              <a:buFont typeface="Arial" pitchFamily="34" charset="0"/>
              <a:buChar char="•"/>
            </a:pPr>
            <a:endParaRPr lang="fr-FR" sz="1600" dirty="0" smtClean="0">
              <a:cs typeface="Times New Roman" pitchFamily="18" charset="0"/>
            </a:endParaRPr>
          </a:p>
          <a:p>
            <a:pPr marL="606425" indent="-342900" algn="just">
              <a:buFont typeface="Wingdings" panose="05000000000000000000" pitchFamily="2" charset="2"/>
              <a:buChar char="Ø"/>
            </a:pPr>
            <a:r>
              <a:rPr lang="fr-FR" sz="2200" dirty="0" smtClean="0">
                <a:cs typeface="Times New Roman" pitchFamily="18" charset="0"/>
              </a:rPr>
              <a:t>La </a:t>
            </a:r>
            <a:r>
              <a:rPr lang="fr-FR" sz="2200" b="1" dirty="0" smtClean="0">
                <a:cs typeface="Times New Roman" pitchFamily="18" charset="0"/>
              </a:rPr>
              <a:t>navigation </a:t>
            </a:r>
            <a:r>
              <a:rPr lang="fr-FR" sz="2200" dirty="0" smtClean="0">
                <a:cs typeface="Times New Roman" pitchFamily="18" charset="0"/>
              </a:rPr>
              <a:t>entre deux </a:t>
            </a:r>
            <a:r>
              <a:rPr lang="fr-FR" sz="2200" dirty="0">
                <a:cs typeface="Times New Roman" pitchFamily="18" charset="0"/>
              </a:rPr>
              <a:t>écrans </a:t>
            </a:r>
            <a:r>
              <a:rPr lang="fr-FR" sz="2200" b="1" dirty="0" smtClean="0">
                <a:cs typeface="Times New Roman" pitchFamily="18" charset="0"/>
              </a:rPr>
              <a:t>implique le </a:t>
            </a:r>
            <a:r>
              <a:rPr lang="fr-FR" sz="2200" b="1" dirty="0">
                <a:cs typeface="Times New Roman" pitchFamily="18" charset="0"/>
              </a:rPr>
              <a:t>démarrage d’une </a:t>
            </a:r>
            <a:r>
              <a:rPr lang="fr-FR" sz="2200" b="1" dirty="0" smtClean="0">
                <a:cs typeface="Times New Roman" pitchFamily="18" charset="0"/>
              </a:rPr>
              <a:t>autre activité </a:t>
            </a:r>
            <a:r>
              <a:rPr lang="fr-FR" sz="2200" dirty="0">
                <a:cs typeface="Times New Roman" pitchFamily="18" charset="0"/>
              </a:rPr>
              <a:t>au sein </a:t>
            </a:r>
            <a:r>
              <a:rPr lang="fr-FR" sz="2200" b="1" dirty="0">
                <a:cs typeface="Times New Roman" pitchFamily="18" charset="0"/>
              </a:rPr>
              <a:t>d’une même </a:t>
            </a:r>
            <a:r>
              <a:rPr lang="fr-FR" sz="2200" b="1" dirty="0" smtClean="0">
                <a:cs typeface="Times New Roman" pitchFamily="18" charset="0"/>
              </a:rPr>
              <a:t>application</a:t>
            </a:r>
            <a:r>
              <a:rPr lang="fr-FR" sz="2200" dirty="0" smtClean="0">
                <a:cs typeface="Times New Roman" pitchFamily="18" charset="0"/>
              </a:rPr>
              <a:t>.</a:t>
            </a:r>
          </a:p>
          <a:p>
            <a:pPr marL="606425" indent="-342900" algn="just">
              <a:buFont typeface="Wingdings" panose="05000000000000000000" pitchFamily="2" charset="2"/>
              <a:buChar char="Ø"/>
            </a:pPr>
            <a:endParaRPr lang="fr-FR" sz="2200" dirty="0" smtClean="0">
              <a:cs typeface="Times New Roman" pitchFamily="18" charset="0"/>
            </a:endParaRPr>
          </a:p>
          <a:p>
            <a:pPr marL="606425" indent="-342900" algn="just">
              <a:buFont typeface="Wingdings" panose="05000000000000000000" pitchFamily="2" charset="2"/>
              <a:buChar char="Ø"/>
            </a:pPr>
            <a:endParaRPr lang="fr-FR" sz="2200" dirty="0">
              <a:cs typeface="Times New Roman" pitchFamily="18" charset="0"/>
            </a:endParaRPr>
          </a:p>
          <a:p>
            <a:pPr marL="606425" indent="-342900" algn="just">
              <a:buFont typeface="Wingdings" panose="05000000000000000000" pitchFamily="2" charset="2"/>
              <a:buChar char="Ø"/>
            </a:pPr>
            <a:endParaRPr lang="fr-FR" sz="1100" dirty="0">
              <a:cs typeface="Times New Roman" pitchFamily="18" charset="0"/>
            </a:endParaRPr>
          </a:p>
          <a:p>
            <a:pPr marL="606425" indent="-342900" algn="just">
              <a:buFont typeface="Wingdings" panose="05000000000000000000" pitchFamily="2" charset="2"/>
              <a:buChar char="Ø"/>
            </a:pPr>
            <a:r>
              <a:rPr lang="fr-FR" sz="2200" dirty="0" smtClean="0">
                <a:cs typeface="Times New Roman" pitchFamily="18" charset="0"/>
              </a:rPr>
              <a:t>Deux scénarios possible</a:t>
            </a:r>
          </a:p>
          <a:p>
            <a:pPr marL="263525" algn="just">
              <a:buFont typeface="Arial" pitchFamily="34" charset="0"/>
              <a:buChar char="•"/>
            </a:pPr>
            <a:endParaRPr lang="fr-FR" sz="2400" dirty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954322"/>
            <a:ext cx="48750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communication intra-applicative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576" y="5891909"/>
            <a:ext cx="7552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2 scénario: Démarrage d'une activité avec retour d'information « feedback » ( communication bidirectionnelle)</a:t>
            </a:r>
            <a:r>
              <a:rPr lang="fr-FR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806" y="5158933"/>
            <a:ext cx="829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1 scénario: Démarrage d'une activité sans retour d'information ( communication unidirectionnelle)</a:t>
            </a:r>
            <a:r>
              <a:rPr lang="fr-FR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46901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1 scénario: Démarrage d'une activité sans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(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communication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unidirectionnelle)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36912"/>
            <a:ext cx="7972452" cy="3469051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60" y="872040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738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1 scénario: Démarrage d'une activité sans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(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communication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unidirectionnelle)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7409" y="2497321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71463">
              <a:buFont typeface="Arial" pitchFamily="34" charset="0"/>
              <a:buChar char="•"/>
            </a:pPr>
            <a:r>
              <a:rPr lang="fr-FR" sz="2400" dirty="0" smtClean="0"/>
              <a:t>En utilisant </a:t>
            </a:r>
            <a:r>
              <a:rPr lang="fr-FR" sz="2400" dirty="0"/>
              <a:t>la méthode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startActivity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(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</a:t>
            </a:r>
            <a:r>
              <a:rPr lang="fr-FR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) </a:t>
            </a:r>
            <a:endParaRPr lang="fr-FR" sz="2400" b="1" dirty="0" smtClean="0">
              <a:solidFill>
                <a:srgbClr val="002060"/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  <a:p>
            <a:pPr marL="628650" indent="-271463">
              <a:buFont typeface="Arial" pitchFamily="34" charset="0"/>
              <a:buChar char="•"/>
            </a:pPr>
            <a:endParaRPr lang="fr-FR" sz="1600" b="1" dirty="0" smtClean="0">
              <a:solidFill>
                <a:srgbClr val="002060"/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  <a:p>
            <a:pPr marL="1328738" indent="-342900">
              <a:buFont typeface="Wingdings" panose="05000000000000000000" pitchFamily="2" charset="2"/>
              <a:buChar char="à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l’argument </a:t>
            </a:r>
            <a:r>
              <a:rPr lang="fr-FR" sz="2400" b="1" dirty="0" err="1">
                <a:solidFill>
                  <a:srgbClr val="C000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l’objet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crée</a:t>
            </a:r>
          </a:p>
          <a:p>
            <a:pPr marL="714375" indent="185738"/>
            <a:r>
              <a:rPr lang="en-US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 </a:t>
            </a:r>
            <a:r>
              <a:rPr lang="fr-FR" sz="2400" b="1" dirty="0" err="1">
                <a:solidFill>
                  <a:srgbClr val="C000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</a:t>
            </a:r>
            <a:r>
              <a:rPr lang="fr-FR" sz="2400" b="1" dirty="0">
                <a:solidFill>
                  <a:srgbClr val="C000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new Intent (</a:t>
            </a:r>
            <a:r>
              <a:rPr lang="en-US" sz="24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this,nom_Activity_appelée.class</a:t>
            </a:r>
            <a:r>
              <a:rPr lang="en-US" sz="24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); </a:t>
            </a:r>
            <a:endParaRPr lang="en-US" sz="2400" b="1" dirty="0" smtClean="0">
              <a:solidFill>
                <a:srgbClr val="002060"/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  <a:p>
            <a:pPr marL="714375" indent="185738"/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185738" algn="just">
              <a:buFont typeface="Arial" panose="020B0604020202020204" pitchFamily="34" charset="0"/>
              <a:buChar char="•"/>
            </a:pPr>
            <a:r>
              <a:rPr lang="fr-FR" sz="2200" dirty="0" smtClean="0"/>
              <a:t> la déclaration de  </a:t>
            </a:r>
            <a:r>
              <a:rPr lang="en-US" sz="22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nom_Activity_appelée</a:t>
            </a:r>
            <a:r>
              <a:rPr lang="en-US" sz="22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sz="2200" dirty="0" err="1"/>
              <a:t>est</a:t>
            </a:r>
            <a:r>
              <a:rPr lang="en-US" sz="2200" dirty="0"/>
              <a:t> </a:t>
            </a:r>
            <a:r>
              <a:rPr lang="en-US" sz="2200" dirty="0" err="1"/>
              <a:t>obligatore</a:t>
            </a:r>
            <a:r>
              <a:rPr lang="en-US" sz="2200" dirty="0"/>
              <a:t> </a:t>
            </a:r>
            <a:r>
              <a:rPr lang="fr-FR" sz="2200" dirty="0" smtClean="0"/>
              <a:t>dans </a:t>
            </a:r>
            <a:r>
              <a:rPr lang="fr-FR" sz="2200" dirty="0"/>
              <a:t>le fichier de configuration </a:t>
            </a:r>
            <a:r>
              <a:rPr lang="fr-FR" sz="2200" dirty="0" smtClean="0"/>
              <a:t>« </a:t>
            </a:r>
            <a:r>
              <a:rPr lang="fr-FR" sz="2200" b="1" i="1" dirty="0" smtClean="0"/>
              <a:t>AndroidManifest.xml</a:t>
            </a:r>
            <a:r>
              <a:rPr lang="fr-FR" sz="2200" dirty="0" smtClean="0"/>
              <a:t> » </a:t>
            </a:r>
            <a:r>
              <a:rPr lang="fr-FR" sz="2200" dirty="0"/>
              <a:t>de l’application. </a:t>
            </a:r>
          </a:p>
          <a:p>
            <a:pPr marL="714375" indent="185738"/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701" y="5179868"/>
            <a:ext cx="6796598" cy="11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764704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7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1788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2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scénario: Démarrage d'une activité avec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« feedback » ( communication bidirectionnelle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36912"/>
            <a:ext cx="7972452" cy="3469051"/>
          </a:xfrm>
          <a:prstGeom prst="rect">
            <a:avLst/>
          </a:prstGeom>
        </p:spPr>
      </p:pic>
      <p:sp>
        <p:nvSpPr>
          <p:cNvPr id="6" name="Flèche courbée vers la gauche 5"/>
          <p:cNvSpPr/>
          <p:nvPr/>
        </p:nvSpPr>
        <p:spPr>
          <a:xfrm rot="5400000">
            <a:off x="5901337" y="4451910"/>
            <a:ext cx="725702" cy="2088232"/>
          </a:xfrm>
          <a:prstGeom prst="curvedLeftArrow">
            <a:avLst/>
          </a:prstGeom>
          <a:solidFill>
            <a:srgbClr val="EAEAEA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a gauche 13"/>
          <p:cNvSpPr/>
          <p:nvPr/>
        </p:nvSpPr>
        <p:spPr>
          <a:xfrm rot="5400000">
            <a:off x="2761349" y="4470166"/>
            <a:ext cx="725702" cy="2088232"/>
          </a:xfrm>
          <a:prstGeom prst="curvedLeftArrow">
            <a:avLst/>
          </a:prstGeom>
          <a:solidFill>
            <a:srgbClr val="EAEAEA"/>
          </a:solidFill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3777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037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2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scénario: Démarrage d'une activité avec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« feedback » ( communication bidirectionnelle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48" y="3580897"/>
            <a:ext cx="6589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dirty="0" smtClean="0"/>
              <a:t>En utilisant </a:t>
            </a:r>
            <a:r>
              <a:rPr lang="fr-FR" sz="2000" dirty="0"/>
              <a:t>la classe </a:t>
            </a:r>
            <a:r>
              <a:rPr lang="fr-FR" sz="2000" dirty="0" smtClean="0"/>
              <a:t>« </a:t>
            </a:r>
            <a:r>
              <a:rPr lang="fr-FR" sz="2000" b="1" i="1" dirty="0" err="1" smtClean="0"/>
              <a:t>Intent</a:t>
            </a:r>
            <a:r>
              <a:rPr lang="fr-FR" sz="2000" b="1" i="1" dirty="0" smtClean="0"/>
              <a:t> »</a:t>
            </a:r>
            <a:r>
              <a:rPr lang="fr-FR" sz="2000" dirty="0" smtClean="0"/>
              <a:t> </a:t>
            </a:r>
          </a:p>
          <a:p>
            <a:pPr marL="342900" indent="-342900" algn="just">
              <a:buFontTx/>
              <a:buChar char="-"/>
            </a:pPr>
            <a:endParaRPr lang="fr-FR" sz="2000" dirty="0" smtClean="0"/>
          </a:p>
          <a:p>
            <a:pPr marL="342900" indent="-342900" algn="just">
              <a:buFontTx/>
              <a:buChar char="-"/>
            </a:pPr>
            <a:r>
              <a:rPr lang="fr-FR" sz="2000" dirty="0" smtClean="0"/>
              <a:t>En utilisant des méthodes de la </a:t>
            </a:r>
            <a:r>
              <a:rPr lang="fr-FR" sz="2000" dirty="0"/>
              <a:t>classe </a:t>
            </a:r>
            <a:r>
              <a:rPr lang="fr-FR" sz="2000" dirty="0" smtClean="0"/>
              <a:t>« </a:t>
            </a:r>
            <a:r>
              <a:rPr lang="fr-FR" sz="2000" b="1" i="1" dirty="0" err="1" smtClean="0"/>
              <a:t>Activity</a:t>
            </a:r>
            <a:r>
              <a:rPr lang="fr-FR" sz="2000" b="1" i="1" dirty="0" smtClean="0"/>
              <a:t> </a:t>
            </a:r>
            <a:r>
              <a:rPr lang="fr-FR" sz="2000" dirty="0" smtClean="0"/>
              <a:t>» 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179512" y="3021085"/>
            <a:ext cx="30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algn="just"/>
            <a:r>
              <a:rPr lang="fr-FR" sz="2400" dirty="0"/>
              <a:t>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deux méthodes</a:t>
            </a:r>
            <a:endParaRPr lang="fr-FR" sz="2400" b="1" dirty="0"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93777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3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738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2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scénario: Démarrage d'une activité avec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« feedback » ( communication bidirectionnelle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281197"/>
            <a:ext cx="8818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>
                <a:cs typeface="Times New Roman" pitchFamily="18" charset="0"/>
                <a:sym typeface="Wingdings" panose="05000000000000000000" pitchFamily="2" charset="2"/>
              </a:rPr>
              <a:t>méthode 1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En utilisant </a:t>
            </a:r>
            <a:r>
              <a:rPr lang="fr-FR" sz="2200" dirty="0"/>
              <a:t>objet de type </a:t>
            </a:r>
            <a:r>
              <a:rPr lang="fr-FR" sz="2200" b="1" dirty="0" smtClean="0"/>
              <a:t>Bundle </a:t>
            </a:r>
            <a:r>
              <a:rPr lang="fr-FR" sz="2200" dirty="0" smtClean="0"/>
              <a:t>de</a:t>
            </a:r>
            <a:r>
              <a:rPr lang="fr-FR" sz="2200" b="1" dirty="0" smtClean="0"/>
              <a:t> </a:t>
            </a:r>
            <a:r>
              <a:rPr lang="fr-FR" sz="2200" dirty="0" smtClean="0"/>
              <a:t>la </a:t>
            </a:r>
            <a:r>
              <a:rPr lang="fr-FR" sz="2200" dirty="0"/>
              <a:t>classe </a:t>
            </a:r>
            <a:r>
              <a:rPr lang="fr-FR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</a:t>
            </a:r>
            <a:endParaRPr lang="fr-FR" sz="2200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104" y="2903389"/>
            <a:ext cx="850728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Dans l’Activité émettrice: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FR" sz="900" b="1" dirty="0" smtClean="0">
              <a:cs typeface="Times New Roman" pitchFamily="18" charset="0"/>
              <a:sym typeface="Wingdings" panose="05000000000000000000" pitchFamily="2" charset="2"/>
            </a:endParaRPr>
          </a:p>
          <a:p>
            <a:pPr marL="700088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appeler </a:t>
            </a:r>
            <a:r>
              <a:rPr lang="fr-FR" sz="2000" dirty="0">
                <a:cs typeface="Times New Roman" pitchFamily="18" charset="0"/>
                <a:sym typeface="Wingdings" panose="05000000000000000000" pitchFamily="2" charset="2"/>
              </a:rPr>
              <a:t>la méthode </a:t>
            </a:r>
            <a:r>
              <a:rPr lang="fr-FR" sz="20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putExtra</a:t>
            </a:r>
            <a:r>
              <a:rPr lang="fr-FR" sz="20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clé,data</a:t>
            </a:r>
            <a:r>
              <a:rPr lang="fr-FR" sz="20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)</a:t>
            </a:r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 en associant </a:t>
            </a:r>
            <a:r>
              <a:rPr lang="fr-FR" sz="2000" b="1" dirty="0" smtClean="0">
                <a:cs typeface="Times New Roman" pitchFamily="18" charset="0"/>
                <a:sym typeface="Wingdings" panose="05000000000000000000" pitchFamily="2" charset="2"/>
              </a:rPr>
              <a:t>une clé </a:t>
            </a:r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à la </a:t>
            </a:r>
            <a:r>
              <a:rPr lang="fr-FR" sz="2000" b="1" dirty="0">
                <a:cs typeface="Times New Roman" pitchFamily="18" charset="0"/>
                <a:sym typeface="Wingdings" panose="05000000000000000000" pitchFamily="2" charset="2"/>
              </a:rPr>
              <a:t>donnée </a:t>
            </a:r>
            <a:r>
              <a:rPr lang="fr-FR" sz="2000" b="1" dirty="0" smtClean="0">
                <a:cs typeface="Times New Roman" pitchFamily="18" charset="0"/>
                <a:sym typeface="Wingdings" panose="05000000000000000000" pitchFamily="2" charset="2"/>
              </a:rPr>
              <a:t>échangée</a:t>
            </a:r>
            <a:r>
              <a:rPr lang="fr-FR" sz="2000" dirty="0" smtClean="0">
                <a:cs typeface="Times New Roman" pitchFamily="18" charset="0"/>
                <a:sym typeface="Wingdings" panose="05000000000000000000" pitchFamily="2" charset="2"/>
              </a:rPr>
              <a:t>.</a:t>
            </a:r>
          </a:p>
          <a:p>
            <a:pPr marL="700088" indent="-342900" algn="just">
              <a:buFont typeface="Arial" panose="020B0604020202020204" pitchFamily="34" charset="0"/>
              <a:buChar char="•"/>
            </a:pPr>
            <a:endParaRPr lang="fr-FR" sz="1400" dirty="0" smtClean="0">
              <a:cs typeface="Times New Roman" pitchFamily="18" charset="0"/>
              <a:sym typeface="Wingdings" panose="05000000000000000000" pitchFamily="2" charset="2"/>
            </a:endParaRPr>
          </a:p>
          <a:p>
            <a:pPr marL="700088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la méthode </a:t>
            </a:r>
            <a:r>
              <a:rPr lang="fr-FR" sz="20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startActivity</a:t>
            </a:r>
            <a:r>
              <a:rPr lang="fr-FR" sz="20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</a:t>
            </a:r>
            <a:r>
              <a:rPr lang="fr-FR" sz="20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intent</a:t>
            </a:r>
            <a:r>
              <a:rPr lang="fr-FR" sz="2000" b="1" dirty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)</a:t>
            </a:r>
            <a:endParaRPr lang="fr-FR" sz="2200" dirty="0"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104" y="4551069"/>
            <a:ext cx="85072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Dans l’Activité réceptrice: </a:t>
            </a:r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appeler la méthode </a:t>
            </a:r>
            <a:r>
              <a:rPr lang="fr-FR" sz="2400" b="1" dirty="0" err="1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getExtra</a:t>
            </a:r>
            <a:r>
              <a:rPr lang="fr-FR" sz="24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  <a:sym typeface="Wingdings" panose="05000000000000000000" pitchFamily="2" charset="2"/>
              </a:rPr>
              <a:t>()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endParaRPr lang="fr-FR" sz="1050" b="1" dirty="0" smtClean="0">
              <a:solidFill>
                <a:srgbClr val="002060"/>
              </a:solidFill>
              <a:latin typeface="Shruti" panose="020B0502040204020203" pitchFamily="34" charset="0"/>
              <a:cs typeface="Shruti" panose="020B0502040204020203" pitchFamily="34" charset="0"/>
              <a:sym typeface="Wingdings" panose="05000000000000000000" pitchFamily="2" charset="2"/>
            </a:endParaRPr>
          </a:p>
          <a:p>
            <a:pPr marL="714375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Utiliser des </a:t>
            </a:r>
            <a:r>
              <a:rPr lang="fr-FR" sz="2000" dirty="0"/>
              <a:t>méthodes </a:t>
            </a:r>
            <a:r>
              <a:rPr lang="fr-FR" sz="20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getXXX</a:t>
            </a:r>
            <a:r>
              <a:rPr lang="fr-FR" sz="20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() </a:t>
            </a:r>
            <a:r>
              <a:rPr lang="fr-FR" sz="2000" dirty="0"/>
              <a:t>correspondant au type de </a:t>
            </a:r>
            <a:r>
              <a:rPr lang="fr-FR" sz="2000" dirty="0" smtClean="0"/>
              <a:t>donnée voulu</a:t>
            </a:r>
          </a:p>
          <a:p>
            <a:pPr marL="371475" algn="just"/>
            <a:r>
              <a:rPr lang="fr-FR" dirty="0" smtClean="0"/>
              <a:t>                 </a:t>
            </a:r>
            <a:r>
              <a:rPr lang="fr-FR" dirty="0" smtClean="0">
                <a:sym typeface="Wingdings" panose="05000000000000000000" pitchFamily="2" charset="2"/>
              </a:rPr>
              <a:t> «</a:t>
            </a:r>
            <a:r>
              <a:rPr lang="fr-FR" dirty="0"/>
              <a:t>type String </a:t>
            </a:r>
            <a:r>
              <a:rPr lang="fr-FR" dirty="0" smtClean="0">
                <a:sym typeface="Wingdings" panose="05000000000000000000" pitchFamily="2" charset="2"/>
              </a:rPr>
              <a:t>»</a:t>
            </a:r>
            <a:r>
              <a:rPr lang="fr-FR" sz="20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getString</a:t>
            </a:r>
            <a:r>
              <a:rPr lang="fr-FR" sz="20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(</a:t>
            </a:r>
            <a:r>
              <a:rPr lang="fr-FR" sz="2000" b="1" dirty="0"/>
              <a:t>clé associée </a:t>
            </a:r>
            <a:r>
              <a:rPr lang="fr-FR" sz="20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)</a:t>
            </a:r>
            <a:endParaRPr lang="fr-FR" dirty="0"/>
          </a:p>
          <a:p>
            <a:pPr marL="371475" algn="just"/>
            <a:r>
              <a:rPr lang="fr-FR" dirty="0" smtClean="0"/>
              <a:t>                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 « type </a:t>
            </a:r>
            <a:r>
              <a:rPr lang="fr-FR" dirty="0" err="1" smtClean="0"/>
              <a:t>int</a:t>
            </a:r>
            <a:r>
              <a:rPr lang="fr-FR" dirty="0" smtClean="0"/>
              <a:t> » </a:t>
            </a:r>
            <a:r>
              <a:rPr lang="fr-FR" sz="2000" b="1" dirty="0" err="1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getInt</a:t>
            </a:r>
            <a:r>
              <a:rPr lang="fr-FR" sz="20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(</a:t>
            </a:r>
            <a:r>
              <a:rPr lang="fr-FR" sz="2000" b="1" dirty="0" smtClean="0"/>
              <a:t>clé associée </a:t>
            </a:r>
            <a:r>
              <a:rPr lang="fr-FR" sz="2000" b="1" dirty="0" smtClean="0">
                <a:solidFill>
                  <a:srgbClr val="002060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)</a:t>
            </a:r>
            <a:r>
              <a:rPr lang="fr-FR" dirty="0" smtClean="0"/>
              <a:t> ….</a:t>
            </a:r>
            <a:endParaRPr lang="fr-FR" sz="2000" dirty="0" smtClean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3777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5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05/03/2023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67" y="5211076"/>
            <a:ext cx="6276745" cy="138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567" y="3437917"/>
            <a:ext cx="5449633" cy="12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58352" y="4737302"/>
            <a:ext cx="8662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• 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récupérer le contenu des variable depuis 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cs typeface="Times New Roman" pitchFamily="18" charset="0"/>
                <a:sym typeface="Wingdings" panose="05000000000000000000" pitchFamily="2" charset="2"/>
              </a:rPr>
              <a:t>Activité réceptrice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164" y="3008173"/>
            <a:ext cx="911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•  Pour ajouter une donnée à échanger via l’</a:t>
            </a:r>
            <a:r>
              <a:rPr lang="fr-FR" sz="2000" dirty="0" err="1" smtClean="0"/>
              <a:t>Intent</a:t>
            </a:r>
            <a:r>
              <a:rPr lang="fr-FR" sz="2000" dirty="0"/>
              <a:t>(</a:t>
            </a:r>
            <a:r>
              <a:rPr lang="fr-FR" sz="2000" b="1" dirty="0"/>
              <a:t>Activité émettrice</a:t>
            </a:r>
            <a:r>
              <a:rPr lang="fr-FR" sz="2400" dirty="0"/>
              <a:t>)</a:t>
            </a:r>
            <a:r>
              <a:rPr lang="fr-FR" sz="2400" dirty="0" smtClean="0"/>
              <a:t>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164" y="13738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 2 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scénario: Démarrage d'une activité avec retour d'information 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« feedback » ( communication bidirectionnelle</a:t>
            </a:r>
            <a:r>
              <a:rPr lang="fr-FR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sym typeface="Wingdings" panose="05000000000000000000" pitchFamily="2" charset="2"/>
              </a:rPr>
              <a:t>)</a:t>
            </a:r>
            <a:r>
              <a:rPr lang="fr-F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401" y="2324762"/>
            <a:ext cx="8953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dirty="0">
                <a:cs typeface="Times New Roman" pitchFamily="18" charset="0"/>
                <a:sym typeface="Wingdings" panose="05000000000000000000" pitchFamily="2" charset="2"/>
              </a:rPr>
              <a:t>méthode 1</a:t>
            </a:r>
            <a:r>
              <a:rPr lang="fr-FR" sz="2200" b="1" dirty="0" smtClean="0">
                <a:cs typeface="Times New Roman" pitchFamily="18" charset="0"/>
                <a:sym typeface="Wingdings" panose="05000000000000000000" pitchFamily="2" charset="2"/>
              </a:rPr>
              <a:t>: </a:t>
            </a:r>
            <a:r>
              <a:rPr lang="fr-FR" sz="2200" dirty="0" smtClean="0">
                <a:cs typeface="Times New Roman" pitchFamily="18" charset="0"/>
                <a:sym typeface="Wingdings" panose="05000000000000000000" pitchFamily="2" charset="2"/>
              </a:rPr>
              <a:t>En utilisant </a:t>
            </a:r>
            <a:r>
              <a:rPr lang="fr-FR" sz="2200" dirty="0"/>
              <a:t>objet de type </a:t>
            </a:r>
            <a:r>
              <a:rPr lang="fr-FR" sz="2200" b="1" dirty="0" smtClean="0"/>
              <a:t>Bundle </a:t>
            </a:r>
            <a:r>
              <a:rPr lang="fr-FR" sz="2200" dirty="0" smtClean="0"/>
              <a:t>de</a:t>
            </a:r>
            <a:r>
              <a:rPr lang="fr-FR" sz="2200" b="1" dirty="0" smtClean="0"/>
              <a:t> </a:t>
            </a:r>
            <a:r>
              <a:rPr lang="fr-FR" sz="2200" dirty="0" smtClean="0"/>
              <a:t>la </a:t>
            </a:r>
            <a:r>
              <a:rPr lang="fr-FR" sz="2200" dirty="0"/>
              <a:t>classe </a:t>
            </a:r>
            <a:r>
              <a:rPr lang="fr-FR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Intent</a:t>
            </a:r>
            <a:endParaRPr lang="fr-FR" sz="2200" dirty="0"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0562" y="116112"/>
            <a:ext cx="8643966" cy="928670"/>
          </a:xfrm>
        </p:spPr>
        <p:txBody>
          <a:bodyPr/>
          <a:lstStyle/>
          <a:p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Communication entre composants : </a:t>
            </a:r>
            <a:r>
              <a:rPr lang="fr-FR" sz="2800" b="1" kern="1200" dirty="0" err="1">
                <a:solidFill>
                  <a:srgbClr val="00206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itchFamily="18" charset="0"/>
              </a:rPr>
              <a:t>Intent</a:t>
            </a:r>
            <a:r>
              <a:rPr lang="fr-FR" sz="2800" b="1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(utilisation)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93777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 case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Naviguer </a:t>
            </a:r>
            <a:r>
              <a:rPr lang="fr-FR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entre écrans au sein d’une application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36314</TotalTime>
  <Words>5611</Words>
  <Application>Microsoft Office PowerPoint</Application>
  <PresentationFormat>Affichage à l'écran (4:3)</PresentationFormat>
  <Paragraphs>1258</Paragraphs>
  <Slides>109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109</vt:i4>
      </vt:variant>
    </vt:vector>
  </HeadingPairs>
  <TitlesOfParts>
    <vt:vector size="128" baseType="lpstr">
      <vt:lpstr>Arial Unicode MS</vt:lpstr>
      <vt:lpstr>SimHei</vt:lpstr>
      <vt:lpstr>Agency FB</vt:lpstr>
      <vt:lpstr>Arial</vt:lpstr>
      <vt:lpstr>Arial Black</vt:lpstr>
      <vt:lpstr>Arial Narrow</vt:lpstr>
      <vt:lpstr>Calibri</vt:lpstr>
      <vt:lpstr>Consolas</vt:lpstr>
      <vt:lpstr>Courier New</vt:lpstr>
      <vt:lpstr>Roboto</vt:lpstr>
      <vt:lpstr>Segoe UI</vt:lpstr>
      <vt:lpstr>Shruti</vt:lpstr>
      <vt:lpstr>Simplified Arabic</vt:lpstr>
      <vt:lpstr>Tahoma</vt:lpstr>
      <vt:lpstr>Times New Roman</vt:lpstr>
      <vt:lpstr>Times New Roman</vt:lpstr>
      <vt:lpstr>Verdana</vt:lpstr>
      <vt:lpstr>Wingdings</vt:lpstr>
      <vt:lpstr>Pixel</vt:lpstr>
      <vt:lpstr>   « plate-forme Android »</vt:lpstr>
      <vt:lpstr>Introduction</vt:lpstr>
      <vt:lpstr>Système d’exploitation mobile</vt:lpstr>
      <vt:lpstr>Système d’exploitation mobile</vt:lpstr>
      <vt:lpstr>Systèmes d’exploitation mobiles les plus populaires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Développement d’application Android</vt:lpstr>
      <vt:lpstr>Environnement de Développement Android</vt:lpstr>
      <vt:lpstr>Environnement de Développement Android</vt:lpstr>
      <vt:lpstr>Environnement de Développement Android</vt:lpstr>
      <vt:lpstr>Environnement de Développement Android</vt:lpstr>
      <vt:lpstr>Environnement de Développement Android</vt:lpstr>
      <vt:lpstr>Environnement de Développement Android</vt:lpstr>
      <vt:lpstr>Environnement de test Android</vt:lpstr>
      <vt:lpstr>Environnement de test Android</vt:lpstr>
      <vt:lpstr>Environnement de test Android</vt:lpstr>
      <vt:lpstr>Environnement de test Android</vt:lpstr>
      <vt:lpstr>Environnement de test Android</vt:lpstr>
      <vt:lpstr>Environnement de test Android</vt:lpstr>
      <vt:lpstr>Application Android native : composition</vt:lpstr>
      <vt:lpstr>Application Android native : composition</vt:lpstr>
      <vt:lpstr>Présentation PowerPoint</vt:lpstr>
      <vt:lpstr>Présentation PowerPoint</vt:lpstr>
      <vt:lpstr>Présentation PowerPoint</vt:lpstr>
      <vt:lpstr>Présentation PowerPoint</vt:lpstr>
      <vt:lpstr>Application Android native : composition (Manifeste)</vt:lpstr>
      <vt:lpstr>Application Android native : composition (Manifeste)</vt:lpstr>
      <vt:lpstr>Application Android native : composition (Manifeste)</vt:lpstr>
      <vt:lpstr>Application Android native : composition (Manifeste)</vt:lpstr>
      <vt:lpstr>Application Android native : composition (Manifeste)</vt:lpstr>
      <vt:lpstr>Application Android native : composition (Manifeste)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Cycle de Vie (Pile d’Activités « back stack »)</vt:lpstr>
      <vt:lpstr>Cycle de Vie (Pile d’Activités « back stack »)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 Android native : autres composants (Service )</vt:lpstr>
      <vt:lpstr>Application Android native : autres composants (Service )</vt:lpstr>
      <vt:lpstr>Application Android native : autres composants (Service )</vt:lpstr>
      <vt:lpstr>Application Android native : autres composants (Service )</vt:lpstr>
      <vt:lpstr>Présentation PowerPoint</vt:lpstr>
      <vt:lpstr>Présentation PowerPoint</vt:lpstr>
      <vt:lpstr>Communication entre composants : la classe « Intent »</vt:lpstr>
      <vt:lpstr>Communication entre composants : la classe « Intent »</vt:lpstr>
      <vt:lpstr>Communication entre composants : Intent (types)</vt:lpstr>
      <vt:lpstr>Communication entre composants : Intent(transmission)</vt:lpstr>
      <vt:lpstr>Communication entre composants : Intent(utilisation)</vt:lpstr>
      <vt:lpstr>Communication entre composants : Intent(utilisation)</vt:lpstr>
      <vt:lpstr>Communication entre composants : Intent(utilisation)</vt:lpstr>
      <vt:lpstr>Communication entre composants : Intent(utilisation)</vt:lpstr>
      <vt:lpstr>Communication entre composants : Intent(utilisation)</vt:lpstr>
      <vt:lpstr>Communication entre composants : Intent(utilisation)</vt:lpstr>
      <vt:lpstr>Communication entre composants : Intent(utilisation)</vt:lpstr>
      <vt:lpstr>Communication entre composants : Intent(utilisation)</vt:lpstr>
      <vt:lpstr>Communication entre composants : Intent(utilisation)</vt:lpstr>
      <vt:lpstr>Déboguer une application Android</vt:lpstr>
      <vt:lpstr>Déboguer une application Android(le débogueur)</vt:lpstr>
      <vt:lpstr>Déboguer une application Android(Logcat)</vt:lpstr>
      <vt:lpstr>Déboguer une application Android(Logcat)</vt:lpstr>
      <vt:lpstr>Déboguer une application Android(Logcat)</vt:lpstr>
      <vt:lpstr>Déboguer une application Android(Logcat)</vt:lpstr>
      <vt:lpstr>message « Toasts »</vt:lpstr>
      <vt:lpstr>message « Toasts »: exemple</vt:lpstr>
      <vt:lpstr> Boites de dialogue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1016</cp:revision>
  <dcterms:created xsi:type="dcterms:W3CDTF">2007-11-14T18:28:34Z</dcterms:created>
  <dcterms:modified xsi:type="dcterms:W3CDTF">2023-03-05T21:06:00Z</dcterms:modified>
</cp:coreProperties>
</file>