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56" r:id="rId2"/>
    <p:sldId id="257" r:id="rId3"/>
    <p:sldId id="258" r:id="rId4"/>
    <p:sldId id="313" r:id="rId5"/>
    <p:sldId id="314" r:id="rId6"/>
    <p:sldId id="259" r:id="rId7"/>
    <p:sldId id="260" r:id="rId8"/>
    <p:sldId id="261" r:id="rId9"/>
    <p:sldId id="262" r:id="rId10"/>
    <p:sldId id="263" r:id="rId11"/>
    <p:sldId id="264" r:id="rId12"/>
    <p:sldId id="265" r:id="rId13"/>
    <p:sldId id="266" r:id="rId14"/>
    <p:sldId id="267" r:id="rId15"/>
    <p:sldId id="333" r:id="rId16"/>
    <p:sldId id="268" r:id="rId17"/>
    <p:sldId id="334" r:id="rId18"/>
    <p:sldId id="270" r:id="rId19"/>
    <p:sldId id="271" r:id="rId20"/>
    <p:sldId id="272" r:id="rId21"/>
    <p:sldId id="273" r:id="rId22"/>
    <p:sldId id="274" r:id="rId23"/>
    <p:sldId id="332" r:id="rId24"/>
    <p:sldId id="331" r:id="rId25"/>
    <p:sldId id="320" r:id="rId26"/>
    <p:sldId id="321" r:id="rId27"/>
    <p:sldId id="323" r:id="rId28"/>
    <p:sldId id="322" r:id="rId29"/>
    <p:sldId id="324" r:id="rId30"/>
  </p:sldIdLst>
  <p:sldSz cx="9144000" cy="6858000" type="screen4x3"/>
  <p:notesSz cx="6858000" cy="9144000"/>
  <p:defaultTextStyle>
    <a:defPPr>
      <a:defRPr lang="en-GB"/>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44C404"/>
    <a:srgbClr val="1198B3"/>
    <a:srgbClr val="3FC0D1"/>
    <a:srgbClr val="FADC00"/>
    <a:srgbClr val="FFE634"/>
    <a:srgbClr val="11B3AF"/>
    <a:srgbClr val="CC0000"/>
    <a:srgbClr val="BEA642"/>
    <a:srgbClr val="33075F"/>
    <a:srgbClr val="00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40" autoAdjust="0"/>
    <p:restoredTop sz="94574" autoAdjust="0"/>
  </p:normalViewPr>
  <p:slideViewPr>
    <p:cSldViewPr>
      <p:cViewPr varScale="1">
        <p:scale>
          <a:sx n="83" d="100"/>
          <a:sy n="83" d="100"/>
        </p:scale>
        <p:origin x="-1426" y="-72"/>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38"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442E73D-F5FA-4AC0-A977-F1B2F8EDA76F}" type="datetimeFigureOut">
              <a:rPr lang="en-GB" smtClean="0"/>
              <a:pPr/>
              <a:t>08/11/2022</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30BEEAA-6320-477A-BADB-06DEBD5CB1DD}" type="slidenum">
              <a:rPr lang="en-GB" smtClean="0"/>
              <a:pPr/>
              <a:t>‹N°›</a:t>
            </a:fld>
            <a:endParaRPr lang="en-GB"/>
          </a:p>
        </p:txBody>
      </p:sp>
    </p:spTree>
    <p:extLst>
      <p:ext uri="{BB962C8B-B14F-4D97-AF65-F5344CB8AC3E}">
        <p14:creationId xmlns:p14="http://schemas.microsoft.com/office/powerpoint/2010/main" xmlns="" val="26097110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130BEEAA-6320-477A-BADB-06DEBD5CB1DD}" type="slidenum">
              <a:rPr lang="en-GB" smtClean="0"/>
              <a:pPr/>
              <a:t>14</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a:extLst>
              <a:ext uri="{FF2B5EF4-FFF2-40B4-BE49-F238E27FC236}">
                <a16:creationId xmlns:a16="http://schemas.microsoft.com/office/drawing/2014/main" xmlns="" id="{1654B3B8-F469-4F09-B2B1-906B5AA46FB5}"/>
              </a:ext>
            </a:extLst>
          </p:cNvPr>
          <p:cNvSpPr>
            <a:spLocks noGrp="1" noChangeArrowheads="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A7D2317-23F2-445A-8069-DB0C38556E66}" type="slidenum">
              <a:rPr lang="ar-SA" altLang="en-US"/>
              <a:pPr eaLnBrk="1" hangingPunct="1"/>
              <a:t>22</a:t>
            </a:fld>
            <a:endParaRPr lang="ar-SA" altLang="en-US"/>
          </a:p>
        </p:txBody>
      </p:sp>
      <p:sp>
        <p:nvSpPr>
          <p:cNvPr id="43011" name="Rectangle 2">
            <a:extLst>
              <a:ext uri="{FF2B5EF4-FFF2-40B4-BE49-F238E27FC236}">
                <a16:creationId xmlns:a16="http://schemas.microsoft.com/office/drawing/2014/main" xmlns="" id="{2A31B767-CE6D-4EED-9F43-7833349F58BB}"/>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43012" name="Rectangle 3">
            <a:extLst>
              <a:ext uri="{FF2B5EF4-FFF2-40B4-BE49-F238E27FC236}">
                <a16:creationId xmlns:a16="http://schemas.microsoft.com/office/drawing/2014/main" xmlns="" id="{9857F21E-DBC5-4F7E-92B7-B020658AC5E8}"/>
              </a:ext>
            </a:extLst>
          </p:cNvPr>
          <p:cNvSpPr>
            <a:spLocks noGrp="1" noChangeArrowheads="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ar-SA" altLang="en-US">
              <a:latin typeface="Times New Roman (Arabic)"/>
            </a:endParaRPr>
          </a:p>
        </p:txBody>
      </p:sp>
    </p:spTree>
    <p:extLst>
      <p:ext uri="{BB962C8B-B14F-4D97-AF65-F5344CB8AC3E}">
        <p14:creationId xmlns:p14="http://schemas.microsoft.com/office/powerpoint/2010/main" xmlns="" val="17104782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a:extLst>
              <a:ext uri="{FF2B5EF4-FFF2-40B4-BE49-F238E27FC236}">
                <a16:creationId xmlns:a16="http://schemas.microsoft.com/office/drawing/2014/main" xmlns="" id="{1654B3B8-F469-4F09-B2B1-906B5AA46FB5}"/>
              </a:ext>
            </a:extLst>
          </p:cNvPr>
          <p:cNvSpPr>
            <a:spLocks noGrp="1" noChangeArrowheads="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A7D2317-23F2-445A-8069-DB0C38556E66}" type="slidenum">
              <a:rPr lang="ar-SA" altLang="en-US"/>
              <a:pPr eaLnBrk="1" hangingPunct="1"/>
              <a:t>23</a:t>
            </a:fld>
            <a:endParaRPr lang="ar-SA" altLang="en-US"/>
          </a:p>
        </p:txBody>
      </p:sp>
      <p:sp>
        <p:nvSpPr>
          <p:cNvPr id="43011" name="Rectangle 2">
            <a:extLst>
              <a:ext uri="{FF2B5EF4-FFF2-40B4-BE49-F238E27FC236}">
                <a16:creationId xmlns:a16="http://schemas.microsoft.com/office/drawing/2014/main" xmlns="" id="{2A31B767-CE6D-4EED-9F43-7833349F58BB}"/>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43012" name="Rectangle 3">
            <a:extLst>
              <a:ext uri="{FF2B5EF4-FFF2-40B4-BE49-F238E27FC236}">
                <a16:creationId xmlns:a16="http://schemas.microsoft.com/office/drawing/2014/main" xmlns="" id="{9857F21E-DBC5-4F7E-92B7-B020658AC5E8}"/>
              </a:ext>
            </a:extLst>
          </p:cNvPr>
          <p:cNvSpPr>
            <a:spLocks noGrp="1" noChangeArrowheads="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ar-SA" altLang="en-US">
              <a:latin typeface="Times New Roman (Arabic)"/>
            </a:endParaRPr>
          </a:p>
        </p:txBody>
      </p:sp>
    </p:spTree>
    <p:extLst>
      <p:ext uri="{BB962C8B-B14F-4D97-AF65-F5344CB8AC3E}">
        <p14:creationId xmlns:p14="http://schemas.microsoft.com/office/powerpoint/2010/main" xmlns="" val="41833358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a:extLst>
              <a:ext uri="{FF2B5EF4-FFF2-40B4-BE49-F238E27FC236}">
                <a16:creationId xmlns:a16="http://schemas.microsoft.com/office/drawing/2014/main" xmlns="" id="{1654B3B8-F469-4F09-B2B1-906B5AA46FB5}"/>
              </a:ext>
            </a:extLst>
          </p:cNvPr>
          <p:cNvSpPr>
            <a:spLocks noGrp="1" noChangeArrowheads="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A7D2317-23F2-445A-8069-DB0C38556E66}" type="slidenum">
              <a:rPr lang="ar-SA" altLang="en-US"/>
              <a:pPr eaLnBrk="1" hangingPunct="1"/>
              <a:t>24</a:t>
            </a:fld>
            <a:endParaRPr lang="ar-SA" altLang="en-US"/>
          </a:p>
        </p:txBody>
      </p:sp>
      <p:sp>
        <p:nvSpPr>
          <p:cNvPr id="43011" name="Rectangle 2">
            <a:extLst>
              <a:ext uri="{FF2B5EF4-FFF2-40B4-BE49-F238E27FC236}">
                <a16:creationId xmlns:a16="http://schemas.microsoft.com/office/drawing/2014/main" xmlns="" id="{2A31B767-CE6D-4EED-9F43-7833349F58BB}"/>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43012" name="Rectangle 3">
            <a:extLst>
              <a:ext uri="{FF2B5EF4-FFF2-40B4-BE49-F238E27FC236}">
                <a16:creationId xmlns:a16="http://schemas.microsoft.com/office/drawing/2014/main" xmlns="" id="{9857F21E-DBC5-4F7E-92B7-B020658AC5E8}"/>
              </a:ext>
            </a:extLst>
          </p:cNvPr>
          <p:cNvSpPr>
            <a:spLocks noGrp="1" noChangeArrowheads="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ar-SA" altLang="en-US">
              <a:latin typeface="Times New Roman (Arabic)"/>
            </a:endParaRPr>
          </a:p>
        </p:txBody>
      </p:sp>
    </p:spTree>
    <p:extLst>
      <p:ext uri="{BB962C8B-B14F-4D97-AF65-F5344CB8AC3E}">
        <p14:creationId xmlns:p14="http://schemas.microsoft.com/office/powerpoint/2010/main" xmlns="" val="36309326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a:extLst>
              <a:ext uri="{FF2B5EF4-FFF2-40B4-BE49-F238E27FC236}">
                <a16:creationId xmlns:a16="http://schemas.microsoft.com/office/drawing/2014/main" xmlns="" id="{1654B3B8-F469-4F09-B2B1-906B5AA46FB5}"/>
              </a:ext>
            </a:extLst>
          </p:cNvPr>
          <p:cNvSpPr>
            <a:spLocks noGrp="1" noChangeArrowheads="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A7D2317-23F2-445A-8069-DB0C38556E66}" type="slidenum">
              <a:rPr lang="ar-SA" altLang="en-US"/>
              <a:pPr eaLnBrk="1" hangingPunct="1"/>
              <a:t>25</a:t>
            </a:fld>
            <a:endParaRPr lang="ar-SA" altLang="en-US"/>
          </a:p>
        </p:txBody>
      </p:sp>
      <p:sp>
        <p:nvSpPr>
          <p:cNvPr id="43011" name="Rectangle 2">
            <a:extLst>
              <a:ext uri="{FF2B5EF4-FFF2-40B4-BE49-F238E27FC236}">
                <a16:creationId xmlns:a16="http://schemas.microsoft.com/office/drawing/2014/main" xmlns="" id="{2A31B767-CE6D-4EED-9F43-7833349F58BB}"/>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43012" name="Rectangle 3">
            <a:extLst>
              <a:ext uri="{FF2B5EF4-FFF2-40B4-BE49-F238E27FC236}">
                <a16:creationId xmlns:a16="http://schemas.microsoft.com/office/drawing/2014/main" xmlns="" id="{9857F21E-DBC5-4F7E-92B7-B020658AC5E8}"/>
              </a:ext>
            </a:extLst>
          </p:cNvPr>
          <p:cNvSpPr>
            <a:spLocks noGrp="1" noChangeArrowheads="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ar-SA" altLang="en-US">
              <a:latin typeface="Times New Roman (Arabic)"/>
            </a:endParaRPr>
          </a:p>
        </p:txBody>
      </p:sp>
    </p:spTree>
    <p:extLst>
      <p:ext uri="{BB962C8B-B14F-4D97-AF65-F5344CB8AC3E}">
        <p14:creationId xmlns:p14="http://schemas.microsoft.com/office/powerpoint/2010/main" xmlns="" val="6379923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a:extLst>
              <a:ext uri="{FF2B5EF4-FFF2-40B4-BE49-F238E27FC236}">
                <a16:creationId xmlns:a16="http://schemas.microsoft.com/office/drawing/2014/main" xmlns="" id="{1654B3B8-F469-4F09-B2B1-906B5AA46FB5}"/>
              </a:ext>
            </a:extLst>
          </p:cNvPr>
          <p:cNvSpPr>
            <a:spLocks noGrp="1" noChangeArrowheads="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A7D2317-23F2-445A-8069-DB0C38556E66}" type="slidenum">
              <a:rPr lang="ar-SA" altLang="en-US"/>
              <a:pPr eaLnBrk="1" hangingPunct="1"/>
              <a:t>26</a:t>
            </a:fld>
            <a:endParaRPr lang="ar-SA" altLang="en-US"/>
          </a:p>
        </p:txBody>
      </p:sp>
      <p:sp>
        <p:nvSpPr>
          <p:cNvPr id="43011" name="Rectangle 2">
            <a:extLst>
              <a:ext uri="{FF2B5EF4-FFF2-40B4-BE49-F238E27FC236}">
                <a16:creationId xmlns:a16="http://schemas.microsoft.com/office/drawing/2014/main" xmlns="" id="{2A31B767-CE6D-4EED-9F43-7833349F58BB}"/>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43012" name="Rectangle 3">
            <a:extLst>
              <a:ext uri="{FF2B5EF4-FFF2-40B4-BE49-F238E27FC236}">
                <a16:creationId xmlns:a16="http://schemas.microsoft.com/office/drawing/2014/main" xmlns="" id="{9857F21E-DBC5-4F7E-92B7-B020658AC5E8}"/>
              </a:ext>
            </a:extLst>
          </p:cNvPr>
          <p:cNvSpPr>
            <a:spLocks noGrp="1" noChangeArrowheads="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ar-SA" altLang="en-US">
              <a:latin typeface="Times New Roman (Arabic)"/>
            </a:endParaRPr>
          </a:p>
        </p:txBody>
      </p:sp>
    </p:spTree>
    <p:extLst>
      <p:ext uri="{BB962C8B-B14F-4D97-AF65-F5344CB8AC3E}">
        <p14:creationId xmlns:p14="http://schemas.microsoft.com/office/powerpoint/2010/main" xmlns="" val="39021844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a:extLst>
              <a:ext uri="{FF2B5EF4-FFF2-40B4-BE49-F238E27FC236}">
                <a16:creationId xmlns:a16="http://schemas.microsoft.com/office/drawing/2014/main" xmlns="" id="{1654B3B8-F469-4F09-B2B1-906B5AA46FB5}"/>
              </a:ext>
            </a:extLst>
          </p:cNvPr>
          <p:cNvSpPr>
            <a:spLocks noGrp="1" noChangeArrowheads="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A7D2317-23F2-445A-8069-DB0C38556E66}" type="slidenum">
              <a:rPr lang="ar-SA" altLang="en-US"/>
              <a:pPr eaLnBrk="1" hangingPunct="1"/>
              <a:t>27</a:t>
            </a:fld>
            <a:endParaRPr lang="ar-SA" altLang="en-US"/>
          </a:p>
        </p:txBody>
      </p:sp>
      <p:sp>
        <p:nvSpPr>
          <p:cNvPr id="43011" name="Rectangle 2">
            <a:extLst>
              <a:ext uri="{FF2B5EF4-FFF2-40B4-BE49-F238E27FC236}">
                <a16:creationId xmlns:a16="http://schemas.microsoft.com/office/drawing/2014/main" xmlns="" id="{2A31B767-CE6D-4EED-9F43-7833349F58BB}"/>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43012" name="Rectangle 3">
            <a:extLst>
              <a:ext uri="{FF2B5EF4-FFF2-40B4-BE49-F238E27FC236}">
                <a16:creationId xmlns:a16="http://schemas.microsoft.com/office/drawing/2014/main" xmlns="" id="{9857F21E-DBC5-4F7E-92B7-B020658AC5E8}"/>
              </a:ext>
            </a:extLst>
          </p:cNvPr>
          <p:cNvSpPr>
            <a:spLocks noGrp="1" noChangeArrowheads="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ar-SA" altLang="en-US">
              <a:latin typeface="Times New Roman (Arabic)"/>
            </a:endParaRPr>
          </a:p>
        </p:txBody>
      </p:sp>
    </p:spTree>
    <p:extLst>
      <p:ext uri="{BB962C8B-B14F-4D97-AF65-F5344CB8AC3E}">
        <p14:creationId xmlns:p14="http://schemas.microsoft.com/office/powerpoint/2010/main" xmlns="" val="10774271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a:extLst>
              <a:ext uri="{FF2B5EF4-FFF2-40B4-BE49-F238E27FC236}">
                <a16:creationId xmlns:a16="http://schemas.microsoft.com/office/drawing/2014/main" xmlns="" id="{1654B3B8-F469-4F09-B2B1-906B5AA46FB5}"/>
              </a:ext>
            </a:extLst>
          </p:cNvPr>
          <p:cNvSpPr>
            <a:spLocks noGrp="1" noChangeArrowheads="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A7D2317-23F2-445A-8069-DB0C38556E66}" type="slidenum">
              <a:rPr lang="ar-SA" altLang="en-US"/>
              <a:pPr eaLnBrk="1" hangingPunct="1"/>
              <a:t>28</a:t>
            </a:fld>
            <a:endParaRPr lang="ar-SA" altLang="en-US"/>
          </a:p>
        </p:txBody>
      </p:sp>
      <p:sp>
        <p:nvSpPr>
          <p:cNvPr id="43011" name="Rectangle 2">
            <a:extLst>
              <a:ext uri="{FF2B5EF4-FFF2-40B4-BE49-F238E27FC236}">
                <a16:creationId xmlns:a16="http://schemas.microsoft.com/office/drawing/2014/main" xmlns="" id="{2A31B767-CE6D-4EED-9F43-7833349F58BB}"/>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43012" name="Rectangle 3">
            <a:extLst>
              <a:ext uri="{FF2B5EF4-FFF2-40B4-BE49-F238E27FC236}">
                <a16:creationId xmlns:a16="http://schemas.microsoft.com/office/drawing/2014/main" xmlns="" id="{9857F21E-DBC5-4F7E-92B7-B020658AC5E8}"/>
              </a:ext>
            </a:extLst>
          </p:cNvPr>
          <p:cNvSpPr>
            <a:spLocks noGrp="1" noChangeArrowheads="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ar-SA" altLang="en-US">
              <a:latin typeface="Times New Roman (Arabic)"/>
            </a:endParaRPr>
          </a:p>
        </p:txBody>
      </p:sp>
    </p:spTree>
    <p:extLst>
      <p:ext uri="{BB962C8B-B14F-4D97-AF65-F5344CB8AC3E}">
        <p14:creationId xmlns:p14="http://schemas.microsoft.com/office/powerpoint/2010/main" xmlns="" val="16482116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a:extLst>
              <a:ext uri="{FF2B5EF4-FFF2-40B4-BE49-F238E27FC236}">
                <a16:creationId xmlns:a16="http://schemas.microsoft.com/office/drawing/2014/main" xmlns="" id="{1654B3B8-F469-4F09-B2B1-906B5AA46FB5}"/>
              </a:ext>
            </a:extLst>
          </p:cNvPr>
          <p:cNvSpPr>
            <a:spLocks noGrp="1" noChangeArrowheads="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A7D2317-23F2-445A-8069-DB0C38556E66}" type="slidenum">
              <a:rPr lang="ar-SA" altLang="en-US"/>
              <a:pPr eaLnBrk="1" hangingPunct="1"/>
              <a:t>29</a:t>
            </a:fld>
            <a:endParaRPr lang="ar-SA" altLang="en-US"/>
          </a:p>
        </p:txBody>
      </p:sp>
      <p:sp>
        <p:nvSpPr>
          <p:cNvPr id="43011" name="Rectangle 2">
            <a:extLst>
              <a:ext uri="{FF2B5EF4-FFF2-40B4-BE49-F238E27FC236}">
                <a16:creationId xmlns:a16="http://schemas.microsoft.com/office/drawing/2014/main" xmlns="" id="{2A31B767-CE6D-4EED-9F43-7833349F58BB}"/>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43012" name="Rectangle 3">
            <a:extLst>
              <a:ext uri="{FF2B5EF4-FFF2-40B4-BE49-F238E27FC236}">
                <a16:creationId xmlns:a16="http://schemas.microsoft.com/office/drawing/2014/main" xmlns="" id="{9857F21E-DBC5-4F7E-92B7-B020658AC5E8}"/>
              </a:ext>
            </a:extLst>
          </p:cNvPr>
          <p:cNvSpPr>
            <a:spLocks noGrp="1" noChangeArrowheads="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ar-SA" altLang="en-US">
              <a:latin typeface="Times New Roman (Arabic)"/>
            </a:endParaRPr>
          </a:p>
        </p:txBody>
      </p:sp>
    </p:spTree>
    <p:extLst>
      <p:ext uri="{BB962C8B-B14F-4D97-AF65-F5344CB8AC3E}">
        <p14:creationId xmlns:p14="http://schemas.microsoft.com/office/powerpoint/2010/main" xmlns="" val="270742636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bwMode="auto">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04800" y="228600"/>
            <a:ext cx="8610600" cy="1066800"/>
          </a:xfrm>
          <a:effectLst>
            <a:outerShdw dist="53882" dir="2700000" algn="ctr" rotWithShape="0">
              <a:srgbClr val="000000">
                <a:alpha val="50000"/>
              </a:srgbClr>
            </a:outerShdw>
          </a:effectLst>
        </p:spPr>
        <p:txBody>
          <a:bodyPr/>
          <a:lstStyle>
            <a:lvl1pPr>
              <a:defRPr sz="4800">
                <a:solidFill>
                  <a:srgbClr val="FFFF66"/>
                </a:solidFill>
              </a:defRPr>
            </a:lvl1pPr>
          </a:lstStyle>
          <a:p>
            <a:r>
              <a:rPr lang="en-US"/>
              <a:t>Click to edit Master title style</a:t>
            </a:r>
          </a:p>
        </p:txBody>
      </p:sp>
      <p:sp>
        <p:nvSpPr>
          <p:cNvPr id="3075" name="Rectangle 3"/>
          <p:cNvSpPr>
            <a:spLocks noGrp="1" noChangeArrowheads="1"/>
          </p:cNvSpPr>
          <p:nvPr>
            <p:ph type="subTitle" idx="1"/>
          </p:nvPr>
        </p:nvSpPr>
        <p:spPr>
          <a:xfrm>
            <a:off x="304800" y="1828800"/>
            <a:ext cx="5029200" cy="685800"/>
          </a:xfrm>
        </p:spPr>
        <p:txBody>
          <a:bodyPr/>
          <a:lstStyle>
            <a:lvl1pPr marL="0" indent="0">
              <a:buFontTx/>
              <a:buNone/>
              <a:defRPr sz="2400" b="1"/>
            </a:lvl1pPr>
          </a:lstStyle>
          <a:p>
            <a:r>
              <a:rPr lang="en-US"/>
              <a:t>Click to edit Master subtitle style</a:t>
            </a:r>
          </a:p>
        </p:txBody>
      </p:sp>
      <p:sp>
        <p:nvSpPr>
          <p:cNvPr id="4" name="Rectangle 4">
            <a:extLst>
              <a:ext uri="{FF2B5EF4-FFF2-40B4-BE49-F238E27FC236}">
                <a16:creationId xmlns:a16="http://schemas.microsoft.com/office/drawing/2014/main" xmlns="" id="{A2467565-1E25-403A-B078-E0BD6A9EBA6A}"/>
              </a:ext>
            </a:extLst>
          </p:cNvPr>
          <p:cNvSpPr>
            <a:spLocks noGrp="1" noChangeArrowheads="1"/>
          </p:cNvSpPr>
          <p:nvPr>
            <p:ph type="dt" sz="half" idx="10"/>
          </p:nvPr>
        </p:nvSpPr>
        <p:spPr>
          <a:xfrm>
            <a:off x="457200" y="6245225"/>
            <a:ext cx="2133600" cy="476250"/>
          </a:xfrm>
        </p:spPr>
        <p:txBody>
          <a:bodyPr/>
          <a:lstStyle>
            <a:lvl1pPr>
              <a:defRPr smtClean="0">
                <a:solidFill>
                  <a:srgbClr val="000000"/>
                </a:solidFill>
              </a:defRPr>
            </a:lvl1pPr>
          </a:lstStyle>
          <a:p>
            <a:pPr>
              <a:defRPr/>
            </a:pPr>
            <a:endParaRPr lang="en-US"/>
          </a:p>
        </p:txBody>
      </p:sp>
      <p:sp>
        <p:nvSpPr>
          <p:cNvPr id="5" name="Rectangle 5">
            <a:extLst>
              <a:ext uri="{FF2B5EF4-FFF2-40B4-BE49-F238E27FC236}">
                <a16:creationId xmlns:a16="http://schemas.microsoft.com/office/drawing/2014/main" xmlns="" id="{7CA5E6E1-0602-42EE-BAAD-5F3678EA172E}"/>
              </a:ext>
            </a:extLst>
          </p:cNvPr>
          <p:cNvSpPr>
            <a:spLocks noGrp="1" noChangeArrowheads="1"/>
          </p:cNvSpPr>
          <p:nvPr>
            <p:ph type="ftr" sz="quarter" idx="11"/>
          </p:nvPr>
        </p:nvSpPr>
        <p:spPr>
          <a:xfrm>
            <a:off x="3124200" y="6245225"/>
            <a:ext cx="2895600" cy="476250"/>
          </a:xfrm>
        </p:spPr>
        <p:txBody>
          <a:bodyPr/>
          <a:lstStyle>
            <a:lvl1pPr>
              <a:defRPr smtClean="0">
                <a:solidFill>
                  <a:srgbClr val="000000"/>
                </a:solidFill>
              </a:defRPr>
            </a:lvl1pPr>
          </a:lstStyle>
          <a:p>
            <a:pPr>
              <a:defRPr/>
            </a:pPr>
            <a:endParaRPr lang="en-US"/>
          </a:p>
        </p:txBody>
      </p:sp>
      <p:sp>
        <p:nvSpPr>
          <p:cNvPr id="6" name="Rectangle 6">
            <a:extLst>
              <a:ext uri="{FF2B5EF4-FFF2-40B4-BE49-F238E27FC236}">
                <a16:creationId xmlns:a16="http://schemas.microsoft.com/office/drawing/2014/main" xmlns="" id="{9470BF8C-1DBC-4FD5-AAB3-3EB7DC11632E}"/>
              </a:ext>
            </a:extLst>
          </p:cNvPr>
          <p:cNvSpPr>
            <a:spLocks noGrp="1" noChangeArrowheads="1"/>
          </p:cNvSpPr>
          <p:nvPr>
            <p:ph type="sldNum" sz="quarter" idx="12"/>
          </p:nvPr>
        </p:nvSpPr>
        <p:spPr>
          <a:xfrm>
            <a:off x="6553200" y="6245225"/>
            <a:ext cx="2133600" cy="476250"/>
          </a:xfrm>
        </p:spPr>
        <p:txBody>
          <a:bodyPr/>
          <a:lstStyle>
            <a:lvl1pPr>
              <a:defRPr>
                <a:solidFill>
                  <a:srgbClr val="000000"/>
                </a:solidFill>
              </a:defRPr>
            </a:lvl1pPr>
          </a:lstStyle>
          <a:p>
            <a:fld id="{0E58CD99-E30B-4508-B7D8-7C6E52176EA8}" type="slidenum">
              <a:rPr lang="en-GB" altLang="en-US"/>
              <a:pPr/>
              <a:t>‹N°›</a:t>
            </a:fld>
            <a:endParaRPr lang="en-GB" altLang="en-US"/>
          </a:p>
        </p:txBody>
      </p:sp>
    </p:spTree>
    <p:extLst>
      <p:ext uri="{BB962C8B-B14F-4D97-AF65-F5344CB8AC3E}">
        <p14:creationId xmlns:p14="http://schemas.microsoft.com/office/powerpoint/2010/main" xmlns="" val="24551903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xmlns="" id="{D9F5BCDC-9C1C-4B50-B95B-1D812D28303C}"/>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xmlns="" id="{8266635F-50AB-41A2-AF5E-DF04223A580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xmlns="" id="{575BDD2E-BFC0-49A0-9EE5-7D7DAFB993E2}"/>
              </a:ext>
            </a:extLst>
          </p:cNvPr>
          <p:cNvSpPr>
            <a:spLocks noGrp="1" noChangeArrowheads="1"/>
          </p:cNvSpPr>
          <p:nvPr>
            <p:ph type="sldNum" sz="quarter" idx="12"/>
          </p:nvPr>
        </p:nvSpPr>
        <p:spPr>
          <a:ln/>
        </p:spPr>
        <p:txBody>
          <a:bodyPr/>
          <a:lstStyle>
            <a:lvl1pPr>
              <a:defRPr/>
            </a:lvl1pPr>
          </a:lstStyle>
          <a:p>
            <a:fld id="{75EE8E57-5874-43A2-90F0-F67DAF38C4E7}" type="slidenum">
              <a:rPr lang="en-GB" altLang="en-US"/>
              <a:pPr/>
              <a:t>‹N°›</a:t>
            </a:fld>
            <a:endParaRPr lang="en-GB" altLang="en-US"/>
          </a:p>
        </p:txBody>
      </p:sp>
    </p:spTree>
    <p:extLst>
      <p:ext uri="{BB962C8B-B14F-4D97-AF65-F5344CB8AC3E}">
        <p14:creationId xmlns:p14="http://schemas.microsoft.com/office/powerpoint/2010/main" xmlns="" val="18097820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152400"/>
            <a:ext cx="2095500" cy="52578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81000" y="152400"/>
            <a:ext cx="6134100" cy="52578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xmlns="" id="{597C4A20-F6EE-42C3-A662-2CA4CB434B45}"/>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xmlns="" id="{B32E4E12-EE7D-4E75-AF15-A9BB96B9A62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xmlns="" id="{E33E8E80-7A5C-4109-9F19-F2EC4DD74579}"/>
              </a:ext>
            </a:extLst>
          </p:cNvPr>
          <p:cNvSpPr>
            <a:spLocks noGrp="1" noChangeArrowheads="1"/>
          </p:cNvSpPr>
          <p:nvPr>
            <p:ph type="sldNum" sz="quarter" idx="12"/>
          </p:nvPr>
        </p:nvSpPr>
        <p:spPr>
          <a:ln/>
        </p:spPr>
        <p:txBody>
          <a:bodyPr/>
          <a:lstStyle>
            <a:lvl1pPr>
              <a:defRPr/>
            </a:lvl1pPr>
          </a:lstStyle>
          <a:p>
            <a:fld id="{2CAB9DC6-A176-453D-950B-71351F301EDA}" type="slidenum">
              <a:rPr lang="en-GB" altLang="en-US"/>
              <a:pPr/>
              <a:t>‹N°›</a:t>
            </a:fld>
            <a:endParaRPr lang="en-GB" altLang="en-US"/>
          </a:p>
        </p:txBody>
      </p:sp>
    </p:spTree>
    <p:extLst>
      <p:ext uri="{BB962C8B-B14F-4D97-AF65-F5344CB8AC3E}">
        <p14:creationId xmlns:p14="http://schemas.microsoft.com/office/powerpoint/2010/main" xmlns="" val="21693857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xmlns="" id="{08109466-AA1E-4719-B790-AD4BB55B1AD8}"/>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xmlns="" id="{2774B181-741D-4ACC-AB5C-D8AD3145C7E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xmlns="" id="{1FC21F80-BF33-43A3-A525-EF90F92AA2C0}"/>
              </a:ext>
            </a:extLst>
          </p:cNvPr>
          <p:cNvSpPr>
            <a:spLocks noGrp="1" noChangeArrowheads="1"/>
          </p:cNvSpPr>
          <p:nvPr>
            <p:ph type="sldNum" sz="quarter" idx="12"/>
          </p:nvPr>
        </p:nvSpPr>
        <p:spPr>
          <a:ln/>
        </p:spPr>
        <p:txBody>
          <a:bodyPr/>
          <a:lstStyle>
            <a:lvl1pPr>
              <a:defRPr/>
            </a:lvl1pPr>
          </a:lstStyle>
          <a:p>
            <a:fld id="{E2F5152F-D4B7-4BEC-BD0B-A0BBC91A3FED}" type="slidenum">
              <a:rPr lang="en-GB" altLang="en-US"/>
              <a:pPr/>
              <a:t>‹N°›</a:t>
            </a:fld>
            <a:endParaRPr lang="en-GB" altLang="en-US"/>
          </a:p>
        </p:txBody>
      </p:sp>
    </p:spTree>
    <p:extLst>
      <p:ext uri="{BB962C8B-B14F-4D97-AF65-F5344CB8AC3E}">
        <p14:creationId xmlns:p14="http://schemas.microsoft.com/office/powerpoint/2010/main" xmlns="" val="15697681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Rectangle 4">
            <a:extLst>
              <a:ext uri="{FF2B5EF4-FFF2-40B4-BE49-F238E27FC236}">
                <a16:creationId xmlns:a16="http://schemas.microsoft.com/office/drawing/2014/main" xmlns="" id="{E5897BB1-7C43-4B6A-91E9-776A6B148E1B}"/>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xmlns="" id="{B72AABE9-B703-4EF8-BC6B-C14B94CC6AD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xmlns="" id="{262D137D-38A1-4215-A90E-3DDF80CE155E}"/>
              </a:ext>
            </a:extLst>
          </p:cNvPr>
          <p:cNvSpPr>
            <a:spLocks noGrp="1" noChangeArrowheads="1"/>
          </p:cNvSpPr>
          <p:nvPr>
            <p:ph type="sldNum" sz="quarter" idx="12"/>
          </p:nvPr>
        </p:nvSpPr>
        <p:spPr>
          <a:ln/>
        </p:spPr>
        <p:txBody>
          <a:bodyPr/>
          <a:lstStyle>
            <a:lvl1pPr>
              <a:defRPr/>
            </a:lvl1pPr>
          </a:lstStyle>
          <a:p>
            <a:fld id="{804FF958-07FD-47FC-B7A5-9FD892D852CD}" type="slidenum">
              <a:rPr lang="en-GB" altLang="en-US"/>
              <a:pPr/>
              <a:t>‹N°›</a:t>
            </a:fld>
            <a:endParaRPr lang="en-GB" altLang="en-US"/>
          </a:p>
        </p:txBody>
      </p:sp>
    </p:spTree>
    <p:extLst>
      <p:ext uri="{BB962C8B-B14F-4D97-AF65-F5344CB8AC3E}">
        <p14:creationId xmlns:p14="http://schemas.microsoft.com/office/powerpoint/2010/main" xmlns="" val="18934463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81000" y="1524000"/>
            <a:ext cx="41148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524000"/>
            <a:ext cx="41148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xmlns="" id="{9975BEE7-11C9-4BD5-9BCF-79FE85E43071}"/>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xmlns="" id="{EC79321A-388D-4BAF-B49A-3E136BFC4D1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xmlns="" id="{418D1157-B102-4E18-A2F9-53C12BDA0AB1}"/>
              </a:ext>
            </a:extLst>
          </p:cNvPr>
          <p:cNvSpPr>
            <a:spLocks noGrp="1" noChangeArrowheads="1"/>
          </p:cNvSpPr>
          <p:nvPr>
            <p:ph type="sldNum" sz="quarter" idx="12"/>
          </p:nvPr>
        </p:nvSpPr>
        <p:spPr>
          <a:ln/>
        </p:spPr>
        <p:txBody>
          <a:bodyPr/>
          <a:lstStyle>
            <a:lvl1pPr>
              <a:defRPr/>
            </a:lvl1pPr>
          </a:lstStyle>
          <a:p>
            <a:fld id="{8E9BE44C-0A87-41A7-AED2-82558693D49F}" type="slidenum">
              <a:rPr lang="en-GB" altLang="en-US"/>
              <a:pPr/>
              <a:t>‹N°›</a:t>
            </a:fld>
            <a:endParaRPr lang="en-GB" altLang="en-US"/>
          </a:p>
        </p:txBody>
      </p:sp>
    </p:spTree>
    <p:extLst>
      <p:ext uri="{BB962C8B-B14F-4D97-AF65-F5344CB8AC3E}">
        <p14:creationId xmlns:p14="http://schemas.microsoft.com/office/powerpoint/2010/main" xmlns="" val="39951935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xmlns="" id="{ACD2A1E5-C8A2-43E8-B7E8-6D671906D152}"/>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xmlns="" id="{5C6A9929-4B75-4961-9E1B-D4D6F0077AF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xmlns="" id="{E8EC9400-03F1-43B4-8518-25278798F74A}"/>
              </a:ext>
            </a:extLst>
          </p:cNvPr>
          <p:cNvSpPr>
            <a:spLocks noGrp="1" noChangeArrowheads="1"/>
          </p:cNvSpPr>
          <p:nvPr>
            <p:ph type="sldNum" sz="quarter" idx="12"/>
          </p:nvPr>
        </p:nvSpPr>
        <p:spPr>
          <a:ln/>
        </p:spPr>
        <p:txBody>
          <a:bodyPr/>
          <a:lstStyle>
            <a:lvl1pPr>
              <a:defRPr/>
            </a:lvl1pPr>
          </a:lstStyle>
          <a:p>
            <a:fld id="{764F575C-6A6F-45A4-90A6-D64BB8069B64}" type="slidenum">
              <a:rPr lang="en-GB" altLang="en-US"/>
              <a:pPr/>
              <a:t>‹N°›</a:t>
            </a:fld>
            <a:endParaRPr lang="en-GB" altLang="en-US"/>
          </a:p>
        </p:txBody>
      </p:sp>
    </p:spTree>
    <p:extLst>
      <p:ext uri="{BB962C8B-B14F-4D97-AF65-F5344CB8AC3E}">
        <p14:creationId xmlns:p14="http://schemas.microsoft.com/office/powerpoint/2010/main" xmlns="" val="40964560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xmlns="" id="{2B7D44E0-F8D7-44B4-88E0-486AD93DD176}"/>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xmlns="" id="{D2E8839D-CC81-4D4E-A9C3-36828055757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xmlns="" id="{64DEE7D2-C82A-49DC-84E5-60171399CFDE}"/>
              </a:ext>
            </a:extLst>
          </p:cNvPr>
          <p:cNvSpPr>
            <a:spLocks noGrp="1" noChangeArrowheads="1"/>
          </p:cNvSpPr>
          <p:nvPr>
            <p:ph type="sldNum" sz="quarter" idx="12"/>
          </p:nvPr>
        </p:nvSpPr>
        <p:spPr>
          <a:ln/>
        </p:spPr>
        <p:txBody>
          <a:bodyPr/>
          <a:lstStyle>
            <a:lvl1pPr>
              <a:defRPr/>
            </a:lvl1pPr>
          </a:lstStyle>
          <a:p>
            <a:fld id="{4D20B23F-DC08-46FA-B102-D954D2C32B8C}" type="slidenum">
              <a:rPr lang="en-GB" altLang="en-US"/>
              <a:pPr/>
              <a:t>‹N°›</a:t>
            </a:fld>
            <a:endParaRPr lang="en-GB" altLang="en-US"/>
          </a:p>
        </p:txBody>
      </p:sp>
    </p:spTree>
    <p:extLst>
      <p:ext uri="{BB962C8B-B14F-4D97-AF65-F5344CB8AC3E}">
        <p14:creationId xmlns:p14="http://schemas.microsoft.com/office/powerpoint/2010/main" xmlns="" val="13827385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xmlns="" id="{97FD7D94-2899-46B3-8C01-C15DCCA65B05}"/>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xmlns="" id="{3754AF00-AD9A-4DAE-ACA8-FF4F9F45187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xmlns="" id="{416516BC-553D-438E-A198-187E8807E9AE}"/>
              </a:ext>
            </a:extLst>
          </p:cNvPr>
          <p:cNvSpPr>
            <a:spLocks noGrp="1" noChangeArrowheads="1"/>
          </p:cNvSpPr>
          <p:nvPr>
            <p:ph type="sldNum" sz="quarter" idx="12"/>
          </p:nvPr>
        </p:nvSpPr>
        <p:spPr>
          <a:ln/>
        </p:spPr>
        <p:txBody>
          <a:bodyPr/>
          <a:lstStyle>
            <a:lvl1pPr>
              <a:defRPr/>
            </a:lvl1pPr>
          </a:lstStyle>
          <a:p>
            <a:fld id="{090F67A6-D972-40DE-9C76-018917B55C38}" type="slidenum">
              <a:rPr lang="en-GB" altLang="en-US"/>
              <a:pPr/>
              <a:t>‹N°›</a:t>
            </a:fld>
            <a:endParaRPr lang="en-GB" altLang="en-US"/>
          </a:p>
        </p:txBody>
      </p:sp>
    </p:spTree>
    <p:extLst>
      <p:ext uri="{BB962C8B-B14F-4D97-AF65-F5344CB8AC3E}">
        <p14:creationId xmlns:p14="http://schemas.microsoft.com/office/powerpoint/2010/main" xmlns="" val="444427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Rectangle 4">
            <a:extLst>
              <a:ext uri="{FF2B5EF4-FFF2-40B4-BE49-F238E27FC236}">
                <a16:creationId xmlns:a16="http://schemas.microsoft.com/office/drawing/2014/main" xmlns="" id="{BFAB8211-A5FB-4670-9223-E0D2D8CF5903}"/>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xmlns="" id="{E820ED97-63FE-4486-B664-9F67CDC911E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xmlns="" id="{F073E9C8-F326-4DFA-860B-D94C3B08C436}"/>
              </a:ext>
            </a:extLst>
          </p:cNvPr>
          <p:cNvSpPr>
            <a:spLocks noGrp="1" noChangeArrowheads="1"/>
          </p:cNvSpPr>
          <p:nvPr>
            <p:ph type="sldNum" sz="quarter" idx="12"/>
          </p:nvPr>
        </p:nvSpPr>
        <p:spPr>
          <a:ln/>
        </p:spPr>
        <p:txBody>
          <a:bodyPr/>
          <a:lstStyle>
            <a:lvl1pPr>
              <a:defRPr/>
            </a:lvl1pPr>
          </a:lstStyle>
          <a:p>
            <a:fld id="{30F155C5-2DCC-4697-BD2F-25A0E5400A06}" type="slidenum">
              <a:rPr lang="en-GB" altLang="en-US"/>
              <a:pPr/>
              <a:t>‹N°›</a:t>
            </a:fld>
            <a:endParaRPr lang="en-GB" altLang="en-US"/>
          </a:p>
        </p:txBody>
      </p:sp>
    </p:spTree>
    <p:extLst>
      <p:ext uri="{BB962C8B-B14F-4D97-AF65-F5344CB8AC3E}">
        <p14:creationId xmlns:p14="http://schemas.microsoft.com/office/powerpoint/2010/main" xmlns="" val="711213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Rectangle 4">
            <a:extLst>
              <a:ext uri="{FF2B5EF4-FFF2-40B4-BE49-F238E27FC236}">
                <a16:creationId xmlns:a16="http://schemas.microsoft.com/office/drawing/2014/main" xmlns="" id="{77879F39-DE0A-4448-9426-7BAEB414F9A1}"/>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xmlns="" id="{30697AAE-414E-4E22-8C01-E5C0691D9C2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xmlns="" id="{BA669C56-8AC2-4907-B111-93D7C40A9A7E}"/>
              </a:ext>
            </a:extLst>
          </p:cNvPr>
          <p:cNvSpPr>
            <a:spLocks noGrp="1" noChangeArrowheads="1"/>
          </p:cNvSpPr>
          <p:nvPr>
            <p:ph type="sldNum" sz="quarter" idx="12"/>
          </p:nvPr>
        </p:nvSpPr>
        <p:spPr>
          <a:ln/>
        </p:spPr>
        <p:txBody>
          <a:bodyPr/>
          <a:lstStyle>
            <a:lvl1pPr>
              <a:defRPr/>
            </a:lvl1pPr>
          </a:lstStyle>
          <a:p>
            <a:fld id="{058032FC-65E7-4A1C-8A52-D2E2F710B901}" type="slidenum">
              <a:rPr lang="en-GB" altLang="en-US"/>
              <a:pPr/>
              <a:t>‹N°›</a:t>
            </a:fld>
            <a:endParaRPr lang="en-GB" altLang="en-US"/>
          </a:p>
        </p:txBody>
      </p:sp>
    </p:spTree>
    <p:extLst>
      <p:ext uri="{BB962C8B-B14F-4D97-AF65-F5344CB8AC3E}">
        <p14:creationId xmlns:p14="http://schemas.microsoft.com/office/powerpoint/2010/main" xmlns="" val="23478495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xmlns="" id="{23FC92A6-5DEF-4562-838C-E6F9A5BC8618}"/>
              </a:ext>
            </a:extLst>
          </p:cNvPr>
          <p:cNvSpPr>
            <a:spLocks noGrp="1" noChangeArrowheads="1"/>
          </p:cNvSpPr>
          <p:nvPr>
            <p:ph type="title"/>
          </p:nvPr>
        </p:nvSpPr>
        <p:spPr bwMode="auto">
          <a:xfrm>
            <a:off x="381000" y="152400"/>
            <a:ext cx="83820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7" name="Rectangle 3">
            <a:extLst>
              <a:ext uri="{FF2B5EF4-FFF2-40B4-BE49-F238E27FC236}">
                <a16:creationId xmlns:a16="http://schemas.microsoft.com/office/drawing/2014/main" xmlns="" id="{52A61542-89F2-4139-B24B-D416E96546B0}"/>
              </a:ext>
            </a:extLst>
          </p:cNvPr>
          <p:cNvSpPr>
            <a:spLocks noGrp="1" noChangeArrowheads="1"/>
          </p:cNvSpPr>
          <p:nvPr>
            <p:ph type="body" idx="1"/>
          </p:nvPr>
        </p:nvSpPr>
        <p:spPr bwMode="auto">
          <a:xfrm>
            <a:off x="381000" y="1524000"/>
            <a:ext cx="8382000" cy="3886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1028" name="Rectangle 4">
            <a:extLst>
              <a:ext uri="{FF2B5EF4-FFF2-40B4-BE49-F238E27FC236}">
                <a16:creationId xmlns:a16="http://schemas.microsoft.com/office/drawing/2014/main" xmlns="" id="{5F023666-A0DC-4663-9F28-4746A4A726EC}"/>
              </a:ext>
            </a:extLst>
          </p:cNvPr>
          <p:cNvSpPr>
            <a:spLocks noGrp="1" noChangeArrowheads="1"/>
          </p:cNvSpPr>
          <p:nvPr>
            <p:ph type="dt" sz="half" idx="2"/>
          </p:nvPr>
        </p:nvSpPr>
        <p:spPr bwMode="auto">
          <a:xfrm>
            <a:off x="3810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solidFill>
                  <a:srgbClr val="FFFFFF"/>
                </a:solidFill>
                <a:latin typeface="Arial" charset="0"/>
              </a:defRPr>
            </a:lvl1pPr>
          </a:lstStyle>
          <a:p>
            <a:pPr>
              <a:defRPr/>
            </a:pPr>
            <a:endParaRPr lang="en-US"/>
          </a:p>
        </p:txBody>
      </p:sp>
      <p:sp>
        <p:nvSpPr>
          <p:cNvPr id="1029" name="Rectangle 5">
            <a:extLst>
              <a:ext uri="{FF2B5EF4-FFF2-40B4-BE49-F238E27FC236}">
                <a16:creationId xmlns:a16="http://schemas.microsoft.com/office/drawing/2014/main" xmlns="" id="{F83C00B6-C42A-46A1-8E8C-6309B55509FA}"/>
              </a:ext>
            </a:extLst>
          </p:cNvPr>
          <p:cNvSpPr>
            <a:spLocks noGrp="1" noChangeArrowheads="1"/>
          </p:cNvSpPr>
          <p:nvPr>
            <p:ph type="ftr" sz="quarter" idx="3"/>
          </p:nvPr>
        </p:nvSpPr>
        <p:spPr bwMode="auto">
          <a:xfrm>
            <a:off x="2590800" y="6245225"/>
            <a:ext cx="259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solidFill>
                  <a:srgbClr val="FFFFFF"/>
                </a:solidFill>
                <a:latin typeface="Arial" charset="0"/>
              </a:defRPr>
            </a:lvl1pPr>
          </a:lstStyle>
          <a:p>
            <a:pPr>
              <a:defRPr/>
            </a:pPr>
            <a:endParaRPr lang="en-US"/>
          </a:p>
        </p:txBody>
      </p:sp>
      <p:sp>
        <p:nvSpPr>
          <p:cNvPr id="1030" name="Rectangle 6">
            <a:extLst>
              <a:ext uri="{FF2B5EF4-FFF2-40B4-BE49-F238E27FC236}">
                <a16:creationId xmlns:a16="http://schemas.microsoft.com/office/drawing/2014/main" xmlns="" id="{94489783-B1A0-4394-8444-D3374E1CA134}"/>
              </a:ext>
            </a:extLst>
          </p:cNvPr>
          <p:cNvSpPr>
            <a:spLocks noGrp="1" noChangeArrowheads="1"/>
          </p:cNvSpPr>
          <p:nvPr>
            <p:ph type="sldNum" sz="quarter" idx="4"/>
          </p:nvPr>
        </p:nvSpPr>
        <p:spPr bwMode="auto">
          <a:xfrm>
            <a:off x="52578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rgbClr val="FFFFFF"/>
                </a:solidFill>
              </a:defRPr>
            </a:lvl1pPr>
          </a:lstStyle>
          <a:p>
            <a:fld id="{2E3853F6-D123-465E-A08F-D84AB1FAE590}" type="slidenum">
              <a:rPr lang="en-GB" altLang="en-US"/>
              <a:pPr/>
              <a:t>‹N°›</a:t>
            </a:fld>
            <a:endParaRPr lang="en-GB" altLang="en-US"/>
          </a:p>
        </p:txBody>
      </p:sp>
    </p:spTree>
  </p:cSld>
  <p:clrMap bg1="lt1" tx1="dk1" bg2="lt2" tx2="dk2" accent1="accent1" accent2="accent2" accent3="accent3" accent4="accent4" accent5="accent5" accent6="accent6" hlink="hlink" folHlink="folHlink"/>
  <p:sldLayoutIdLst>
    <p:sldLayoutId id="2147483671"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txStyles>
    <p:titleStyle>
      <a:lvl1pPr algn="l" rtl="0" eaLnBrk="1" fontAlgn="base" hangingPunct="1">
        <a:spcBef>
          <a:spcPct val="0"/>
        </a:spcBef>
        <a:spcAft>
          <a:spcPct val="0"/>
        </a:spcAft>
        <a:defRPr sz="4400" b="1">
          <a:solidFill>
            <a:srgbClr val="CC0000"/>
          </a:solidFill>
          <a:latin typeface="+mj-lt"/>
          <a:ea typeface="+mj-ea"/>
          <a:cs typeface="+mj-cs"/>
        </a:defRPr>
      </a:lvl1pPr>
      <a:lvl2pPr algn="l" rtl="0" eaLnBrk="1" fontAlgn="base" hangingPunct="1">
        <a:spcBef>
          <a:spcPct val="0"/>
        </a:spcBef>
        <a:spcAft>
          <a:spcPct val="0"/>
        </a:spcAft>
        <a:defRPr sz="4400" b="1">
          <a:solidFill>
            <a:srgbClr val="CC0000"/>
          </a:solidFill>
          <a:latin typeface="Arial" charset="0"/>
        </a:defRPr>
      </a:lvl2pPr>
      <a:lvl3pPr algn="l" rtl="0" eaLnBrk="1" fontAlgn="base" hangingPunct="1">
        <a:spcBef>
          <a:spcPct val="0"/>
        </a:spcBef>
        <a:spcAft>
          <a:spcPct val="0"/>
        </a:spcAft>
        <a:defRPr sz="4400" b="1">
          <a:solidFill>
            <a:srgbClr val="CC0000"/>
          </a:solidFill>
          <a:latin typeface="Arial" charset="0"/>
        </a:defRPr>
      </a:lvl3pPr>
      <a:lvl4pPr algn="l" rtl="0" eaLnBrk="1" fontAlgn="base" hangingPunct="1">
        <a:spcBef>
          <a:spcPct val="0"/>
        </a:spcBef>
        <a:spcAft>
          <a:spcPct val="0"/>
        </a:spcAft>
        <a:defRPr sz="4400" b="1">
          <a:solidFill>
            <a:srgbClr val="CC0000"/>
          </a:solidFill>
          <a:latin typeface="Arial" charset="0"/>
        </a:defRPr>
      </a:lvl4pPr>
      <a:lvl5pPr algn="l" rtl="0" eaLnBrk="1" fontAlgn="base" hangingPunct="1">
        <a:spcBef>
          <a:spcPct val="0"/>
        </a:spcBef>
        <a:spcAft>
          <a:spcPct val="0"/>
        </a:spcAft>
        <a:defRPr sz="4400" b="1">
          <a:solidFill>
            <a:srgbClr val="CC0000"/>
          </a:solidFill>
          <a:latin typeface="Arial" charset="0"/>
        </a:defRPr>
      </a:lvl5pPr>
      <a:lvl6pPr marL="457200" algn="l" rtl="0" eaLnBrk="1" fontAlgn="base" hangingPunct="1">
        <a:spcBef>
          <a:spcPct val="0"/>
        </a:spcBef>
        <a:spcAft>
          <a:spcPct val="0"/>
        </a:spcAft>
        <a:defRPr sz="4400" b="1">
          <a:solidFill>
            <a:srgbClr val="CC0000"/>
          </a:solidFill>
          <a:latin typeface="Arial" charset="0"/>
        </a:defRPr>
      </a:lvl6pPr>
      <a:lvl7pPr marL="914400" algn="l" rtl="0" eaLnBrk="1" fontAlgn="base" hangingPunct="1">
        <a:spcBef>
          <a:spcPct val="0"/>
        </a:spcBef>
        <a:spcAft>
          <a:spcPct val="0"/>
        </a:spcAft>
        <a:defRPr sz="4400" b="1">
          <a:solidFill>
            <a:srgbClr val="CC0000"/>
          </a:solidFill>
          <a:latin typeface="Arial" charset="0"/>
        </a:defRPr>
      </a:lvl7pPr>
      <a:lvl8pPr marL="1371600" algn="l" rtl="0" eaLnBrk="1" fontAlgn="base" hangingPunct="1">
        <a:spcBef>
          <a:spcPct val="0"/>
        </a:spcBef>
        <a:spcAft>
          <a:spcPct val="0"/>
        </a:spcAft>
        <a:defRPr sz="4400" b="1">
          <a:solidFill>
            <a:srgbClr val="CC0000"/>
          </a:solidFill>
          <a:latin typeface="Arial" charset="0"/>
        </a:defRPr>
      </a:lvl8pPr>
      <a:lvl9pPr marL="1828800" algn="l" rtl="0" eaLnBrk="1" fontAlgn="base" hangingPunct="1">
        <a:spcBef>
          <a:spcPct val="0"/>
        </a:spcBef>
        <a:spcAft>
          <a:spcPct val="0"/>
        </a:spcAft>
        <a:defRPr sz="4400" b="1">
          <a:solidFill>
            <a:srgbClr val="CC0000"/>
          </a:solidFill>
          <a:latin typeface="Arial" charset="0"/>
        </a:defRPr>
      </a:lvl9pPr>
    </p:titleStyle>
    <p:bodyStyle>
      <a:lvl1pPr marL="342900" indent="-342900" algn="l" rtl="0" eaLnBrk="1" fontAlgn="base" hangingPunct="1">
        <a:spcBef>
          <a:spcPct val="20000"/>
        </a:spcBef>
        <a:spcAft>
          <a:spcPct val="0"/>
        </a:spcAft>
        <a:buChar char="•"/>
        <a:defRPr sz="3200">
          <a:solidFill>
            <a:srgbClr val="000000"/>
          </a:solidFill>
          <a:latin typeface="+mn-lt"/>
          <a:ea typeface="+mn-ea"/>
          <a:cs typeface="+mn-cs"/>
        </a:defRPr>
      </a:lvl1pPr>
      <a:lvl2pPr marL="742950" indent="-285750" algn="l" rtl="0" eaLnBrk="1" fontAlgn="base" hangingPunct="1">
        <a:spcBef>
          <a:spcPct val="20000"/>
        </a:spcBef>
        <a:spcAft>
          <a:spcPct val="0"/>
        </a:spcAft>
        <a:buChar char="–"/>
        <a:defRPr sz="2800">
          <a:solidFill>
            <a:srgbClr val="000000"/>
          </a:solidFill>
          <a:latin typeface="+mn-lt"/>
        </a:defRPr>
      </a:lvl2pPr>
      <a:lvl3pPr marL="1143000" indent="-228600" algn="l" rtl="0" eaLnBrk="1" fontAlgn="base" hangingPunct="1">
        <a:spcBef>
          <a:spcPct val="20000"/>
        </a:spcBef>
        <a:spcAft>
          <a:spcPct val="0"/>
        </a:spcAft>
        <a:buChar char="•"/>
        <a:defRPr sz="2400">
          <a:solidFill>
            <a:srgbClr val="000000"/>
          </a:solidFill>
          <a:latin typeface="+mn-lt"/>
        </a:defRPr>
      </a:lvl3pPr>
      <a:lvl4pPr marL="1600200" indent="-228600" algn="l" rtl="0" eaLnBrk="1" fontAlgn="base" hangingPunct="1">
        <a:spcBef>
          <a:spcPct val="20000"/>
        </a:spcBef>
        <a:spcAft>
          <a:spcPct val="0"/>
        </a:spcAft>
        <a:buChar char="–"/>
        <a:defRPr sz="2000">
          <a:solidFill>
            <a:srgbClr val="000000"/>
          </a:solidFill>
          <a:latin typeface="+mn-lt"/>
        </a:defRPr>
      </a:lvl4pPr>
      <a:lvl5pPr marL="2057400" indent="-228600" algn="l" rtl="0" eaLnBrk="1" fontAlgn="base" hangingPunct="1">
        <a:spcBef>
          <a:spcPct val="20000"/>
        </a:spcBef>
        <a:spcAft>
          <a:spcPct val="0"/>
        </a:spcAft>
        <a:buChar char="»"/>
        <a:defRPr sz="2000">
          <a:solidFill>
            <a:srgbClr val="000000"/>
          </a:solidFill>
          <a:latin typeface="+mn-lt"/>
        </a:defRPr>
      </a:lvl5pPr>
      <a:lvl6pPr marL="2514600" indent="-228600" algn="l" rtl="0" eaLnBrk="1" fontAlgn="base" hangingPunct="1">
        <a:spcBef>
          <a:spcPct val="20000"/>
        </a:spcBef>
        <a:spcAft>
          <a:spcPct val="0"/>
        </a:spcAft>
        <a:buChar char="»"/>
        <a:defRPr sz="2000">
          <a:solidFill>
            <a:srgbClr val="000000"/>
          </a:solidFill>
          <a:latin typeface="+mn-lt"/>
        </a:defRPr>
      </a:lvl6pPr>
      <a:lvl7pPr marL="2971800" indent="-228600" algn="l" rtl="0" eaLnBrk="1" fontAlgn="base" hangingPunct="1">
        <a:spcBef>
          <a:spcPct val="20000"/>
        </a:spcBef>
        <a:spcAft>
          <a:spcPct val="0"/>
        </a:spcAft>
        <a:buChar char="»"/>
        <a:defRPr sz="2000">
          <a:solidFill>
            <a:srgbClr val="000000"/>
          </a:solidFill>
          <a:latin typeface="+mn-lt"/>
        </a:defRPr>
      </a:lvl7pPr>
      <a:lvl8pPr marL="3429000" indent="-228600" algn="l" rtl="0" eaLnBrk="1" fontAlgn="base" hangingPunct="1">
        <a:spcBef>
          <a:spcPct val="20000"/>
        </a:spcBef>
        <a:spcAft>
          <a:spcPct val="0"/>
        </a:spcAft>
        <a:buChar char="»"/>
        <a:defRPr sz="2000">
          <a:solidFill>
            <a:srgbClr val="000000"/>
          </a:solidFill>
          <a:latin typeface="+mn-lt"/>
        </a:defRPr>
      </a:lvl8pPr>
      <a:lvl9pPr marL="3886200" indent="-228600" algn="l" rtl="0" eaLnBrk="1" fontAlgn="base" hangingPunct="1">
        <a:spcBef>
          <a:spcPct val="20000"/>
        </a:spcBef>
        <a:spcAft>
          <a:spcPct val="0"/>
        </a:spcAft>
        <a:buChar char="»"/>
        <a:defRPr sz="2000">
          <a:solidFill>
            <a:srgbClr val="0000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xmlns="" id="{ABB80A8D-6EB1-43AB-AAB6-E5D32267D6A1}"/>
              </a:ext>
            </a:extLst>
          </p:cNvPr>
          <p:cNvSpPr>
            <a:spLocks noGrp="1" noChangeArrowheads="1"/>
          </p:cNvSpPr>
          <p:nvPr>
            <p:ph type="ctrTitle"/>
          </p:nvPr>
        </p:nvSpPr>
        <p:spPr>
          <a:xfrm>
            <a:off x="214282" y="214290"/>
            <a:ext cx="8610600" cy="1066800"/>
          </a:xfrm>
        </p:spPr>
        <p:txBody>
          <a:bodyPr/>
          <a:lstStyle/>
          <a:p>
            <a:pPr algn="ctr" eaLnBrk="1" hangingPunct="1">
              <a:defRPr/>
            </a:pPr>
            <a:r>
              <a:rPr lang="ar-DZ" dirty="0" smtClean="0"/>
              <a:t>تقنيات عامة لانجاز مذكرة التخرج</a:t>
            </a:r>
            <a:endParaRPr lang="en-US" dirty="0"/>
          </a:p>
        </p:txBody>
      </p:sp>
      <p:sp>
        <p:nvSpPr>
          <p:cNvPr id="3075" name="Rectangle 3">
            <a:extLst>
              <a:ext uri="{FF2B5EF4-FFF2-40B4-BE49-F238E27FC236}">
                <a16:creationId xmlns:a16="http://schemas.microsoft.com/office/drawing/2014/main" xmlns="" id="{5F871BAF-A572-4DC2-BDE7-430CE90BC988}"/>
              </a:ext>
            </a:extLst>
          </p:cNvPr>
          <p:cNvSpPr>
            <a:spLocks noGrp="1" noChangeArrowheads="1"/>
          </p:cNvSpPr>
          <p:nvPr>
            <p:ph type="subTitle" idx="1"/>
          </p:nvPr>
        </p:nvSpPr>
        <p:spPr>
          <a:xfrm>
            <a:off x="533400" y="1752600"/>
            <a:ext cx="5029200" cy="609600"/>
          </a:xfrm>
        </p:spPr>
        <p:txBody>
          <a:bodyPr/>
          <a:lstStyle/>
          <a:p>
            <a:pPr eaLnBrk="1" hangingPunct="1"/>
            <a:r>
              <a:rPr lang="ar-SA" altLang="en-US" sz="3200" dirty="0"/>
              <a:t>د. </a:t>
            </a:r>
            <a:r>
              <a:rPr lang="ar-DZ" altLang="en-US" sz="3200" dirty="0" err="1" smtClean="0"/>
              <a:t>شريقي</a:t>
            </a:r>
            <a:r>
              <a:rPr lang="ar-DZ" altLang="en-US" sz="3200" dirty="0" smtClean="0"/>
              <a:t> أنيسة         </a:t>
            </a:r>
            <a:endParaRPr lang="en-US" altLang="en-US" sz="3200" dirty="0"/>
          </a:p>
        </p:txBody>
      </p:sp>
      <p:sp>
        <p:nvSpPr>
          <p:cNvPr id="4" name="Rectangle 3">
            <a:extLst>
              <a:ext uri="{FF2B5EF4-FFF2-40B4-BE49-F238E27FC236}">
                <a16:creationId xmlns:a16="http://schemas.microsoft.com/office/drawing/2014/main" xmlns="" id="{A2A510B9-BD25-4D79-A1CD-840904C7CE58}"/>
              </a:ext>
            </a:extLst>
          </p:cNvPr>
          <p:cNvSpPr txBox="1">
            <a:spLocks noChangeArrowheads="1"/>
          </p:cNvSpPr>
          <p:nvPr/>
        </p:nvSpPr>
        <p:spPr bwMode="auto">
          <a:xfrm>
            <a:off x="152400" y="6158345"/>
            <a:ext cx="5029200" cy="685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l" rtl="0" eaLnBrk="1" fontAlgn="base" hangingPunct="1">
              <a:spcBef>
                <a:spcPct val="20000"/>
              </a:spcBef>
              <a:spcAft>
                <a:spcPct val="0"/>
              </a:spcAft>
              <a:buFontTx/>
              <a:buNone/>
              <a:defRPr sz="2400" b="1">
                <a:solidFill>
                  <a:srgbClr val="000000"/>
                </a:solidFill>
                <a:latin typeface="+mn-lt"/>
                <a:ea typeface="+mn-ea"/>
                <a:cs typeface="+mn-cs"/>
              </a:defRPr>
            </a:lvl1pPr>
            <a:lvl2pPr marL="742950" indent="-285750" algn="l" rtl="0" eaLnBrk="1" fontAlgn="base" hangingPunct="1">
              <a:spcBef>
                <a:spcPct val="20000"/>
              </a:spcBef>
              <a:spcAft>
                <a:spcPct val="0"/>
              </a:spcAft>
              <a:buChar char="–"/>
              <a:defRPr sz="2800">
                <a:solidFill>
                  <a:srgbClr val="000000"/>
                </a:solidFill>
                <a:latin typeface="+mn-lt"/>
              </a:defRPr>
            </a:lvl2pPr>
            <a:lvl3pPr marL="1143000" indent="-228600" algn="l" rtl="0" eaLnBrk="1" fontAlgn="base" hangingPunct="1">
              <a:spcBef>
                <a:spcPct val="20000"/>
              </a:spcBef>
              <a:spcAft>
                <a:spcPct val="0"/>
              </a:spcAft>
              <a:buChar char="•"/>
              <a:defRPr sz="2400">
                <a:solidFill>
                  <a:srgbClr val="000000"/>
                </a:solidFill>
                <a:latin typeface="+mn-lt"/>
              </a:defRPr>
            </a:lvl3pPr>
            <a:lvl4pPr marL="1600200" indent="-228600" algn="l" rtl="0" eaLnBrk="1" fontAlgn="base" hangingPunct="1">
              <a:spcBef>
                <a:spcPct val="20000"/>
              </a:spcBef>
              <a:spcAft>
                <a:spcPct val="0"/>
              </a:spcAft>
              <a:buChar char="–"/>
              <a:defRPr sz="2000">
                <a:solidFill>
                  <a:srgbClr val="000000"/>
                </a:solidFill>
                <a:latin typeface="+mn-lt"/>
              </a:defRPr>
            </a:lvl4pPr>
            <a:lvl5pPr marL="2057400" indent="-228600" algn="l" rtl="0" eaLnBrk="1" fontAlgn="base" hangingPunct="1">
              <a:spcBef>
                <a:spcPct val="20000"/>
              </a:spcBef>
              <a:spcAft>
                <a:spcPct val="0"/>
              </a:spcAft>
              <a:buChar char="»"/>
              <a:defRPr sz="2000">
                <a:solidFill>
                  <a:srgbClr val="000000"/>
                </a:solidFill>
                <a:latin typeface="+mn-lt"/>
              </a:defRPr>
            </a:lvl5pPr>
            <a:lvl6pPr marL="2514600" indent="-228600" algn="l" rtl="0" eaLnBrk="1" fontAlgn="base" hangingPunct="1">
              <a:spcBef>
                <a:spcPct val="20000"/>
              </a:spcBef>
              <a:spcAft>
                <a:spcPct val="0"/>
              </a:spcAft>
              <a:buChar char="»"/>
              <a:defRPr sz="2000">
                <a:solidFill>
                  <a:srgbClr val="000000"/>
                </a:solidFill>
                <a:latin typeface="+mn-lt"/>
              </a:defRPr>
            </a:lvl6pPr>
            <a:lvl7pPr marL="2971800" indent="-228600" algn="l" rtl="0" eaLnBrk="1" fontAlgn="base" hangingPunct="1">
              <a:spcBef>
                <a:spcPct val="20000"/>
              </a:spcBef>
              <a:spcAft>
                <a:spcPct val="0"/>
              </a:spcAft>
              <a:buChar char="»"/>
              <a:defRPr sz="2000">
                <a:solidFill>
                  <a:srgbClr val="000000"/>
                </a:solidFill>
                <a:latin typeface="+mn-lt"/>
              </a:defRPr>
            </a:lvl7pPr>
            <a:lvl8pPr marL="3429000" indent="-228600" algn="l" rtl="0" eaLnBrk="1" fontAlgn="base" hangingPunct="1">
              <a:spcBef>
                <a:spcPct val="20000"/>
              </a:spcBef>
              <a:spcAft>
                <a:spcPct val="0"/>
              </a:spcAft>
              <a:buChar char="»"/>
              <a:defRPr sz="2000">
                <a:solidFill>
                  <a:srgbClr val="000000"/>
                </a:solidFill>
                <a:latin typeface="+mn-lt"/>
              </a:defRPr>
            </a:lvl8pPr>
            <a:lvl9pPr marL="3886200" indent="-228600" algn="l" rtl="0" eaLnBrk="1" fontAlgn="base" hangingPunct="1">
              <a:spcBef>
                <a:spcPct val="20000"/>
              </a:spcBef>
              <a:spcAft>
                <a:spcPct val="0"/>
              </a:spcAft>
              <a:buChar char="»"/>
              <a:defRPr sz="2000">
                <a:solidFill>
                  <a:srgbClr val="000000"/>
                </a:solidFill>
                <a:latin typeface="+mn-lt"/>
              </a:defRPr>
            </a:lvl9pPr>
          </a:lstStyle>
          <a:p>
            <a:endParaRPr lang="en-US" altLang="en-US" sz="2800" kern="0" dirty="0">
              <a:solidFill>
                <a:srgbClr val="CC0000"/>
              </a:solidFill>
            </a:endParaRPr>
          </a:p>
        </p:txBody>
      </p:sp>
      <p:sp>
        <p:nvSpPr>
          <p:cNvPr id="2" name="TextBox 1">
            <a:extLst>
              <a:ext uri="{FF2B5EF4-FFF2-40B4-BE49-F238E27FC236}">
                <a16:creationId xmlns:a16="http://schemas.microsoft.com/office/drawing/2014/main" xmlns="" id="{2FB3CC02-8091-45F3-A01C-4E61AFE53358}"/>
              </a:ext>
            </a:extLst>
          </p:cNvPr>
          <p:cNvSpPr txBox="1"/>
          <p:nvPr/>
        </p:nvSpPr>
        <p:spPr>
          <a:xfrm rot="20576468">
            <a:off x="2235005" y="3107035"/>
            <a:ext cx="2342931" cy="523220"/>
          </a:xfrm>
          <a:prstGeom prst="rect">
            <a:avLst/>
          </a:prstGeom>
          <a:noFill/>
        </p:spPr>
        <p:txBody>
          <a:bodyPr wrap="square" rtlCol="0">
            <a:spAutoFit/>
          </a:bodyPr>
          <a:lstStyle/>
          <a:p>
            <a:pPr algn="ctr"/>
            <a:r>
              <a:rPr lang="en-US" sz="1400" b="1" dirty="0">
                <a:solidFill>
                  <a:srgbClr val="BEA642"/>
                </a:solidFill>
              </a:rPr>
              <a:t>RESEARCH</a:t>
            </a:r>
          </a:p>
          <a:p>
            <a:pPr algn="ctr"/>
            <a:r>
              <a:rPr lang="en-US" sz="1400" b="1" dirty="0">
                <a:solidFill>
                  <a:srgbClr val="BEA642"/>
                </a:solidFill>
              </a:rPr>
              <a:t>METHODOLOGY</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xmlns="" id="{E5F4BF4F-AF31-4292-9B8C-36D7E22963C9}"/>
              </a:ext>
            </a:extLst>
          </p:cNvPr>
          <p:cNvSpPr>
            <a:spLocks noGrp="1"/>
          </p:cNvSpPr>
          <p:nvPr>
            <p:ph type="title"/>
          </p:nvPr>
        </p:nvSpPr>
        <p:spPr>
          <a:xfrm>
            <a:off x="611188" y="251930"/>
            <a:ext cx="8153400" cy="5177334"/>
          </a:xfrm>
        </p:spPr>
        <p:txBody>
          <a:bodyPr/>
          <a:lstStyle/>
          <a:p>
            <a:pPr algn="ctr" eaLnBrk="1" hangingPunct="1"/>
            <a:r>
              <a:rPr lang="ar-DZ" altLang="en-US" sz="6000" b="1" dirty="0" smtClean="0"/>
              <a:t/>
            </a:r>
            <a:br>
              <a:rPr lang="ar-DZ" altLang="en-US" sz="6000" b="1" dirty="0" smtClean="0"/>
            </a:br>
            <a:r>
              <a:rPr lang="ar-DZ" altLang="en-US" sz="6000" dirty="0" smtClean="0"/>
              <a:t/>
            </a:r>
            <a:br>
              <a:rPr lang="ar-DZ" altLang="en-US" sz="6000" dirty="0" smtClean="0"/>
            </a:br>
            <a:r>
              <a:rPr lang="ar-DZ" altLang="en-US" sz="6000" dirty="0" smtClean="0"/>
              <a:t/>
            </a:r>
            <a:br>
              <a:rPr lang="ar-DZ" altLang="en-US" sz="6000" dirty="0" smtClean="0"/>
            </a:br>
            <a:r>
              <a:rPr lang="ar-DZ" altLang="en-US" sz="6000" dirty="0" smtClean="0"/>
              <a:t/>
            </a:r>
            <a:br>
              <a:rPr lang="ar-DZ" altLang="en-US" sz="6000" dirty="0" smtClean="0"/>
            </a:br>
            <a:r>
              <a:rPr lang="ar-DZ" altLang="en-US" sz="6000" dirty="0" smtClean="0"/>
              <a:t/>
            </a:r>
            <a:br>
              <a:rPr lang="ar-DZ" altLang="en-US" sz="6000" dirty="0" smtClean="0"/>
            </a:br>
            <a:endParaRPr lang="en-GB" altLang="en-US" sz="6000" b="1" dirty="0"/>
          </a:p>
        </p:txBody>
      </p:sp>
      <p:sp>
        <p:nvSpPr>
          <p:cNvPr id="8" name="TextBox 7">
            <a:extLst>
              <a:ext uri="{FF2B5EF4-FFF2-40B4-BE49-F238E27FC236}">
                <a16:creationId xmlns:a16="http://schemas.microsoft.com/office/drawing/2014/main" xmlns="" id="{8BDF633E-2A28-4259-B8A4-7FE1A6034FD5}"/>
              </a:ext>
            </a:extLst>
          </p:cNvPr>
          <p:cNvSpPr txBox="1"/>
          <p:nvPr/>
        </p:nvSpPr>
        <p:spPr>
          <a:xfrm rot="20576468">
            <a:off x="6811979" y="5061961"/>
            <a:ext cx="2342931" cy="276999"/>
          </a:xfrm>
          <a:prstGeom prst="rect">
            <a:avLst/>
          </a:prstGeom>
          <a:noFill/>
        </p:spPr>
        <p:txBody>
          <a:bodyPr wrap="square" rtlCol="0">
            <a:spAutoFit/>
          </a:bodyPr>
          <a:lstStyle/>
          <a:p>
            <a:pPr algn="ctr"/>
            <a:r>
              <a:rPr lang="en-US" sz="600" b="1" dirty="0">
                <a:solidFill>
                  <a:srgbClr val="BEA642"/>
                </a:solidFill>
              </a:rPr>
              <a:t>RESEARCH</a:t>
            </a:r>
          </a:p>
          <a:p>
            <a:pPr algn="ctr"/>
            <a:r>
              <a:rPr lang="en-US" sz="600" b="1" dirty="0">
                <a:solidFill>
                  <a:srgbClr val="BEA642"/>
                </a:solidFill>
              </a:rPr>
              <a:t>METHODOLOGY</a:t>
            </a:r>
          </a:p>
        </p:txBody>
      </p:sp>
      <p:sp>
        <p:nvSpPr>
          <p:cNvPr id="14" name="Parallélogramme 13"/>
          <p:cNvSpPr/>
          <p:nvPr/>
        </p:nvSpPr>
        <p:spPr>
          <a:xfrm>
            <a:off x="1643042" y="1857364"/>
            <a:ext cx="5857916" cy="3286148"/>
          </a:xfrm>
          <a:prstGeom prst="parallelogram">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32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تنبيه : يجب العناية بعلامات الوقف </a:t>
            </a:r>
            <a:r>
              <a:rPr lang="ar-DZ" sz="3200" b="1"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و</a:t>
            </a:r>
            <a:r>
              <a:rPr lang="ar-DZ" sz="32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حسن الاقتباس من المصادر </a:t>
            </a:r>
            <a:r>
              <a:rPr lang="ar-DZ" sz="3200" b="1"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و</a:t>
            </a:r>
            <a:r>
              <a:rPr lang="ar-DZ" sz="32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المراجع </a:t>
            </a:r>
            <a:r>
              <a:rPr lang="ar-DZ" sz="3200" b="1"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و</a:t>
            </a:r>
            <a:r>
              <a:rPr lang="ar-DZ" sz="32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التحليل الذاتي </a:t>
            </a:r>
            <a:r>
              <a:rPr lang="ar-DZ"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t>
            </a:r>
            <a:endParaRPr lang="fr-FR"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Tree>
    <p:extLst>
      <p:ext uri="{BB962C8B-B14F-4D97-AF65-F5344CB8AC3E}">
        <p14:creationId xmlns:p14="http://schemas.microsoft.com/office/powerpoint/2010/main" xmlns="" val="18812423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1">
            <a:extLst>
              <a:ext uri="{FF2B5EF4-FFF2-40B4-BE49-F238E27FC236}">
                <a16:creationId xmlns:a16="http://schemas.microsoft.com/office/drawing/2014/main" xmlns="" id="{6A3097DD-793A-499E-93CF-E2E32FB39961}"/>
              </a:ext>
            </a:extLst>
          </p:cNvPr>
          <p:cNvSpPr>
            <a:spLocks noChangeArrowheads="1"/>
          </p:cNvSpPr>
          <p:nvPr/>
        </p:nvSpPr>
        <p:spPr bwMode="auto">
          <a:xfrm>
            <a:off x="904153" y="1600200"/>
            <a:ext cx="7493145"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342900" indent="-342900" algn="justLow" rtl="1">
              <a:buClr>
                <a:srgbClr val="0AAED4"/>
              </a:buClr>
              <a:buSzPct val="135000"/>
            </a:pPr>
            <a:endParaRPr lang="ar-SA" altLang="en-US" sz="2400" b="1" dirty="0">
              <a:latin typeface="Times New Roman" panose="02020603050405020304" pitchFamily="18" charset="0"/>
              <a:cs typeface="Times New Roman" panose="02020603050405020304" pitchFamily="18" charset="0"/>
            </a:endParaRPr>
          </a:p>
        </p:txBody>
      </p:sp>
      <p:sp>
        <p:nvSpPr>
          <p:cNvPr id="10" name="Rectangle 1">
            <a:extLst>
              <a:ext uri="{FF2B5EF4-FFF2-40B4-BE49-F238E27FC236}">
                <a16:creationId xmlns:a16="http://schemas.microsoft.com/office/drawing/2014/main" xmlns="" id="{7A465FE7-0214-49A3-A089-4A3DC94D9180}"/>
              </a:ext>
            </a:extLst>
          </p:cNvPr>
          <p:cNvSpPr>
            <a:spLocks noChangeArrowheads="1"/>
          </p:cNvSpPr>
          <p:nvPr/>
        </p:nvSpPr>
        <p:spPr bwMode="auto">
          <a:xfrm rot="1017034">
            <a:off x="934171" y="3805426"/>
            <a:ext cx="6550025"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342900" indent="-342900" algn="justLow" rtl="1">
              <a:buClr>
                <a:srgbClr val="0AAED4"/>
              </a:buClr>
              <a:buSzPct val="135000"/>
              <a:buFont typeface="Wingdings" panose="05000000000000000000" pitchFamily="2" charset="2"/>
              <a:buChar char="§"/>
            </a:pPr>
            <a:endParaRPr lang="ar-SA" altLang="en-US" sz="2400" b="1" dirty="0">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xmlns="" id="{9F73CF79-D9B2-4684-A27B-78E33E12ADBD}"/>
              </a:ext>
            </a:extLst>
          </p:cNvPr>
          <p:cNvSpPr txBox="1"/>
          <p:nvPr/>
        </p:nvSpPr>
        <p:spPr>
          <a:xfrm rot="20576468">
            <a:off x="6811979" y="5061961"/>
            <a:ext cx="2342931" cy="276999"/>
          </a:xfrm>
          <a:prstGeom prst="rect">
            <a:avLst/>
          </a:prstGeom>
          <a:noFill/>
        </p:spPr>
        <p:txBody>
          <a:bodyPr wrap="square" rtlCol="0">
            <a:spAutoFit/>
          </a:bodyPr>
          <a:lstStyle/>
          <a:p>
            <a:pPr algn="ctr"/>
            <a:r>
              <a:rPr lang="en-US" sz="600" b="1" dirty="0">
                <a:solidFill>
                  <a:srgbClr val="BEA642"/>
                </a:solidFill>
              </a:rPr>
              <a:t>RESEARCH</a:t>
            </a:r>
          </a:p>
          <a:p>
            <a:pPr algn="ctr"/>
            <a:r>
              <a:rPr lang="en-US" sz="600" b="1" dirty="0">
                <a:solidFill>
                  <a:srgbClr val="BEA642"/>
                </a:solidFill>
              </a:rPr>
              <a:t>METHODOLOGY</a:t>
            </a:r>
          </a:p>
        </p:txBody>
      </p:sp>
      <p:sp>
        <p:nvSpPr>
          <p:cNvPr id="7" name="Title 1">
            <a:extLst>
              <a:ext uri="{FF2B5EF4-FFF2-40B4-BE49-F238E27FC236}">
                <a16:creationId xmlns:a16="http://schemas.microsoft.com/office/drawing/2014/main" xmlns="" id="{7EA7358D-8A2E-4570-9701-8B099D2A0D47}"/>
              </a:ext>
            </a:extLst>
          </p:cNvPr>
          <p:cNvSpPr>
            <a:spLocks noGrp="1"/>
          </p:cNvSpPr>
          <p:nvPr>
            <p:ph type="title"/>
          </p:nvPr>
        </p:nvSpPr>
        <p:spPr>
          <a:xfrm>
            <a:off x="611188" y="251930"/>
            <a:ext cx="8153400" cy="4320078"/>
          </a:xfrm>
        </p:spPr>
        <p:txBody>
          <a:bodyPr/>
          <a:lstStyle/>
          <a:p>
            <a:pPr algn="r" rtl="1" eaLnBrk="1" hangingPunct="1"/>
            <a:r>
              <a:rPr lang="ar-DZ" altLang="en-US" sz="2800" b="1" dirty="0" smtClean="0"/>
              <a:t>الاقتراح الثاني : </a:t>
            </a:r>
            <a:br>
              <a:rPr lang="ar-DZ" altLang="en-US" sz="2800" b="1" dirty="0" smtClean="0"/>
            </a:br>
            <a:r>
              <a:rPr lang="ar-DZ" altLang="en-US" sz="2800" dirty="0" smtClean="0"/>
              <a:t/>
            </a:r>
            <a:br>
              <a:rPr lang="ar-DZ" altLang="en-US" sz="2800" dirty="0" smtClean="0"/>
            </a:br>
            <a:r>
              <a:rPr lang="ar-DZ" altLang="en-US" sz="1800" b="1" dirty="0" smtClean="0"/>
              <a:t>في حالة الاشتغال في المبحث على حول </a:t>
            </a:r>
            <a:r>
              <a:rPr lang="ar-DZ" altLang="en-US" sz="1800" dirty="0" smtClean="0"/>
              <a:t>مفهوم معين عند فيلسوف </a:t>
            </a:r>
            <a:r>
              <a:rPr lang="ar-DZ" altLang="en-US" sz="1800" dirty="0" err="1" smtClean="0"/>
              <a:t>او</a:t>
            </a:r>
            <a:r>
              <a:rPr lang="ar-DZ" altLang="en-US" sz="1800" dirty="0" smtClean="0"/>
              <a:t> مدرسة </a:t>
            </a:r>
            <a:r>
              <a:rPr lang="ar-DZ" altLang="en-US" sz="1800" dirty="0" err="1" smtClean="0"/>
              <a:t>او</a:t>
            </a:r>
            <a:r>
              <a:rPr lang="ar-DZ" altLang="en-US" sz="1800" dirty="0" smtClean="0"/>
              <a:t> حقبة معينة </a:t>
            </a:r>
            <a:r>
              <a:rPr lang="ar-DZ" altLang="en-US" sz="1800" dirty="0" err="1" smtClean="0"/>
              <a:t>و</a:t>
            </a:r>
            <a:r>
              <a:rPr lang="ar-DZ" altLang="en-US" sz="1800" dirty="0" smtClean="0"/>
              <a:t> يمكن </a:t>
            </a:r>
            <a:r>
              <a:rPr lang="ar-DZ" altLang="en-US" sz="1800" dirty="0" err="1" smtClean="0"/>
              <a:t>ان</a:t>
            </a:r>
            <a:r>
              <a:rPr lang="ar-DZ" altLang="en-US" sz="1800" dirty="0" smtClean="0"/>
              <a:t> نقترح : </a:t>
            </a:r>
            <a:br>
              <a:rPr lang="ar-DZ" altLang="en-US" sz="1800" dirty="0" smtClean="0"/>
            </a:br>
            <a:r>
              <a:rPr lang="ar-DZ" altLang="en-US" sz="1800" dirty="0" smtClean="0"/>
              <a:t>مفهوم ....عند....</a:t>
            </a:r>
            <a:br>
              <a:rPr lang="ar-DZ" altLang="en-US" sz="1800" dirty="0" smtClean="0"/>
            </a:br>
            <a:r>
              <a:rPr lang="ar-DZ" altLang="en-US" sz="1800" dirty="0" smtClean="0"/>
              <a:t/>
            </a:r>
            <a:br>
              <a:rPr lang="ar-DZ" altLang="en-US" sz="1800" dirty="0" smtClean="0"/>
            </a:br>
            <a:r>
              <a:rPr lang="ar-DZ" altLang="en-US" sz="1800" dirty="0" smtClean="0"/>
              <a:t>01/ المفهوم (لغة .اصطلاحا: في لسان العرب لابن منظور ، معجم </a:t>
            </a:r>
            <a:r>
              <a:rPr lang="ar-DZ" altLang="en-US" sz="1800" dirty="0" err="1" smtClean="0"/>
              <a:t>لالاند</a:t>
            </a:r>
            <a:r>
              <a:rPr lang="ar-DZ" altLang="en-US" sz="1800" dirty="0" smtClean="0"/>
              <a:t> الفرنسي ،القواميس ..).</a:t>
            </a:r>
            <a:br>
              <a:rPr lang="ar-DZ" altLang="en-US" sz="1800" dirty="0" smtClean="0"/>
            </a:br>
            <a:r>
              <a:rPr lang="ar-DZ" altLang="en-US" sz="1800" dirty="0" smtClean="0"/>
              <a:t>02/ المفاهيم </a:t>
            </a:r>
            <a:r>
              <a:rPr lang="ar-DZ" altLang="en-US" sz="1800" dirty="0" err="1" smtClean="0"/>
              <a:t>المحايثة</a:t>
            </a:r>
            <a:r>
              <a:rPr lang="ar-DZ" altLang="en-US" sz="1800" dirty="0" smtClean="0"/>
              <a:t> لهذا المفهوم ( القريبة).</a:t>
            </a:r>
            <a:br>
              <a:rPr lang="ar-DZ" altLang="en-US" sz="1800" dirty="0" smtClean="0"/>
            </a:br>
            <a:r>
              <a:rPr lang="ar-DZ" altLang="en-US" sz="1800" dirty="0" smtClean="0"/>
              <a:t>03/ المفاهيم المضادة (المناقضة </a:t>
            </a:r>
            <a:r>
              <a:rPr lang="ar-DZ" altLang="en-US" sz="1800" dirty="0" err="1" smtClean="0"/>
              <a:t>لمفهومن</a:t>
            </a:r>
            <a:r>
              <a:rPr lang="ar-DZ" altLang="en-US" sz="1800" dirty="0" smtClean="0"/>
              <a:t>).</a:t>
            </a:r>
            <a:br>
              <a:rPr lang="ar-DZ" altLang="en-US" sz="1800" dirty="0" smtClean="0"/>
            </a:br>
            <a:r>
              <a:rPr lang="ar-DZ" altLang="en-US" sz="1800" dirty="0" smtClean="0"/>
              <a:t>04/ طرح هذا الفيلسوف أو المدرسة أو سياق العصر للمفهوم مع عرض الحجج </a:t>
            </a:r>
            <a:r>
              <a:rPr lang="ar-DZ" altLang="en-US" sz="1800" dirty="0" err="1" smtClean="0"/>
              <a:t>و</a:t>
            </a:r>
            <a:r>
              <a:rPr lang="ar-DZ" altLang="en-US" sz="1800" dirty="0" smtClean="0"/>
              <a:t> البراهين.</a:t>
            </a:r>
            <a:br>
              <a:rPr lang="ar-DZ" altLang="en-US" sz="1800" dirty="0" smtClean="0"/>
            </a:br>
            <a:r>
              <a:rPr lang="ar-DZ" altLang="en-US" sz="1800" dirty="0" smtClean="0"/>
              <a:t>05/ تقييم(نقد).</a:t>
            </a:r>
            <a:br>
              <a:rPr lang="ar-DZ" altLang="en-US" sz="1800" dirty="0" smtClean="0"/>
            </a:br>
            <a:r>
              <a:rPr lang="ar-DZ" altLang="en-US" sz="1800" dirty="0" smtClean="0"/>
              <a:t/>
            </a:r>
            <a:br>
              <a:rPr lang="ar-DZ" altLang="en-US" sz="1800" dirty="0" smtClean="0"/>
            </a:br>
            <a:endParaRPr lang="en-GB" altLang="en-US" sz="1800" b="1" dirty="0"/>
          </a:p>
        </p:txBody>
      </p:sp>
    </p:spTree>
    <p:extLst>
      <p:ext uri="{BB962C8B-B14F-4D97-AF65-F5344CB8AC3E}">
        <p14:creationId xmlns:p14="http://schemas.microsoft.com/office/powerpoint/2010/main" xmlns="" val="403908192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37" fill="hold" grpId="0" nodeType="clickEffect" nodePh="1">
                                  <p:stCondLst>
                                    <p:cond delay="0"/>
                                  </p:stCondLst>
                                  <p:endCondLst>
                                    <p:cond evt="begin" delay="0">
                                      <p:tn val="5"/>
                                    </p:cond>
                                  </p:endCondLst>
                                  <p:childTnLst>
                                    <p:set>
                                      <p:cBhvr>
                                        <p:cTn id="6" dur="1" fill="hold">
                                          <p:stCondLst>
                                            <p:cond delay="0"/>
                                          </p:stCondLst>
                                        </p:cTn>
                                        <p:tgtEl>
                                          <p:spTgt spid="51201"/>
                                        </p:tgtEl>
                                        <p:attrNameLst>
                                          <p:attrName>style.visibility</p:attrName>
                                        </p:attrNameLst>
                                      </p:cBhvr>
                                      <p:to>
                                        <p:strVal val="visible"/>
                                      </p:to>
                                    </p:set>
                                    <p:animEffect transition="in" filter="barn(outVertical)">
                                      <p:cBhvr>
                                        <p:cTn id="7" dur="500"/>
                                        <p:tgtEl>
                                          <p:spTgt spid="51201"/>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37" fill="hold" grpId="0" nodeType="clickEffect" nodePh="1">
                                  <p:stCondLst>
                                    <p:cond delay="0"/>
                                  </p:stCondLst>
                                  <p:endCondLst>
                                    <p:cond evt="begin" delay="0">
                                      <p:tn val="10"/>
                                    </p:cond>
                                  </p:endCondLst>
                                  <p:childTnLst>
                                    <p:set>
                                      <p:cBhvr>
                                        <p:cTn id="11" dur="1" fill="hold">
                                          <p:stCondLst>
                                            <p:cond delay="0"/>
                                          </p:stCondLst>
                                        </p:cTn>
                                        <p:tgtEl>
                                          <p:spTgt spid="10"/>
                                        </p:tgtEl>
                                        <p:attrNameLst>
                                          <p:attrName>style.visibility</p:attrName>
                                        </p:attrNameLst>
                                      </p:cBhvr>
                                      <p:to>
                                        <p:strVal val="visible"/>
                                      </p:to>
                                    </p:set>
                                    <p:animEffect transition="in" filter="barn(outVertical)">
                                      <p:cBhvr>
                                        <p:cTn id="1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1" grpId="0"/>
      <p:bldP spid="1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xmlns="" id="{799AF2C9-04E9-49B6-B532-484CC92B4F76}"/>
              </a:ext>
            </a:extLst>
          </p:cNvPr>
          <p:cNvSpPr txBox="1"/>
          <p:nvPr/>
        </p:nvSpPr>
        <p:spPr>
          <a:xfrm rot="20576468">
            <a:off x="6811979" y="5061961"/>
            <a:ext cx="2342931" cy="276999"/>
          </a:xfrm>
          <a:prstGeom prst="rect">
            <a:avLst/>
          </a:prstGeom>
          <a:noFill/>
        </p:spPr>
        <p:txBody>
          <a:bodyPr wrap="square" rtlCol="0">
            <a:spAutoFit/>
          </a:bodyPr>
          <a:lstStyle/>
          <a:p>
            <a:pPr algn="ctr"/>
            <a:r>
              <a:rPr lang="en-US" sz="600" b="1" dirty="0">
                <a:solidFill>
                  <a:srgbClr val="BEA642"/>
                </a:solidFill>
              </a:rPr>
              <a:t>RESEARCH</a:t>
            </a:r>
          </a:p>
          <a:p>
            <a:pPr algn="ctr"/>
            <a:r>
              <a:rPr lang="en-US" sz="600" b="1" dirty="0">
                <a:solidFill>
                  <a:srgbClr val="BEA642"/>
                </a:solidFill>
              </a:rPr>
              <a:t>METHODOLOGY</a:t>
            </a:r>
          </a:p>
        </p:txBody>
      </p:sp>
      <p:sp>
        <p:nvSpPr>
          <p:cNvPr id="7" name="Title 1">
            <a:extLst>
              <a:ext uri="{FF2B5EF4-FFF2-40B4-BE49-F238E27FC236}">
                <a16:creationId xmlns:a16="http://schemas.microsoft.com/office/drawing/2014/main" xmlns="" id="{9556CCE2-05B9-4453-9B61-123EDB542BD8}"/>
              </a:ext>
            </a:extLst>
          </p:cNvPr>
          <p:cNvSpPr>
            <a:spLocks noGrp="1"/>
          </p:cNvSpPr>
          <p:nvPr>
            <p:ph type="title"/>
          </p:nvPr>
        </p:nvSpPr>
        <p:spPr>
          <a:xfrm>
            <a:off x="611188" y="251930"/>
            <a:ext cx="8153400" cy="990600"/>
          </a:xfrm>
        </p:spPr>
        <p:txBody>
          <a:bodyPr/>
          <a:lstStyle/>
          <a:p>
            <a:pPr algn="ctr" eaLnBrk="1" hangingPunct="1"/>
            <a:r>
              <a:rPr lang="ar-DZ" altLang="en-US" b="1" dirty="0" smtClean="0"/>
              <a:t>مسالك المذكرة </a:t>
            </a:r>
            <a:endParaRPr lang="en-GB" altLang="en-US" b="1" dirty="0"/>
          </a:p>
        </p:txBody>
      </p:sp>
      <p:sp>
        <p:nvSpPr>
          <p:cNvPr id="8" name="Rectangle 7"/>
          <p:cNvSpPr/>
          <p:nvPr/>
        </p:nvSpPr>
        <p:spPr>
          <a:xfrm>
            <a:off x="3714744" y="1428736"/>
            <a:ext cx="1785950" cy="5715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solidFill>
                  <a:schemeClr val="tx1"/>
                </a:solidFill>
              </a:rPr>
              <a:t>إشكالية المذكرة </a:t>
            </a:r>
            <a:endParaRPr lang="fr-FR" dirty="0">
              <a:solidFill>
                <a:schemeClr val="tx1"/>
              </a:solidFill>
            </a:endParaRPr>
          </a:p>
        </p:txBody>
      </p:sp>
      <p:cxnSp>
        <p:nvCxnSpPr>
          <p:cNvPr id="10" name="Connecteur droit avec flèche 9"/>
          <p:cNvCxnSpPr/>
          <p:nvPr/>
        </p:nvCxnSpPr>
        <p:spPr>
          <a:xfrm>
            <a:off x="5572132" y="1714488"/>
            <a:ext cx="500066" cy="35719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1" name="Connecteur droit avec flèche 10"/>
          <p:cNvCxnSpPr>
            <a:stCxn id="8" idx="1"/>
          </p:cNvCxnSpPr>
          <p:nvPr/>
        </p:nvCxnSpPr>
        <p:spPr>
          <a:xfrm rot="10800000" flipV="1">
            <a:off x="3143240" y="1714488"/>
            <a:ext cx="571504" cy="285752"/>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12" name="Rectangle 11"/>
          <p:cNvSpPr/>
          <p:nvPr/>
        </p:nvSpPr>
        <p:spPr>
          <a:xfrm>
            <a:off x="6072198" y="1714488"/>
            <a:ext cx="1785950" cy="571504"/>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ar-DZ" dirty="0" smtClean="0"/>
              <a:t>مقدمة : تقديم </a:t>
            </a:r>
            <a:r>
              <a:rPr lang="ar-DZ" dirty="0" err="1" smtClean="0"/>
              <a:t>الاشكالية</a:t>
            </a:r>
            <a:r>
              <a:rPr lang="ar-DZ" dirty="0" smtClean="0"/>
              <a:t> و طرحها </a:t>
            </a:r>
            <a:endParaRPr lang="fr-FR" dirty="0"/>
          </a:p>
        </p:txBody>
      </p:sp>
      <p:sp>
        <p:nvSpPr>
          <p:cNvPr id="13" name="Rectangle 12"/>
          <p:cNvSpPr/>
          <p:nvPr/>
        </p:nvSpPr>
        <p:spPr>
          <a:xfrm>
            <a:off x="1357290" y="1714488"/>
            <a:ext cx="1714512" cy="500066"/>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ar-DZ" dirty="0" smtClean="0"/>
              <a:t>خاتمة : حل </a:t>
            </a:r>
            <a:r>
              <a:rPr lang="ar-DZ" dirty="0" err="1" smtClean="0"/>
              <a:t>الاشكالية</a:t>
            </a:r>
            <a:r>
              <a:rPr lang="ar-DZ" dirty="0" smtClean="0"/>
              <a:t> </a:t>
            </a:r>
            <a:endParaRPr lang="fr-FR" dirty="0"/>
          </a:p>
        </p:txBody>
      </p:sp>
      <p:cxnSp>
        <p:nvCxnSpPr>
          <p:cNvPr id="16" name="Connecteur droit avec flèche 15"/>
          <p:cNvCxnSpPr/>
          <p:nvPr/>
        </p:nvCxnSpPr>
        <p:spPr>
          <a:xfrm>
            <a:off x="4071934" y="1857364"/>
            <a:ext cx="2857520" cy="71438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Connecteur droit avec flèche 16"/>
          <p:cNvCxnSpPr/>
          <p:nvPr/>
        </p:nvCxnSpPr>
        <p:spPr>
          <a:xfrm rot="10800000" flipV="1">
            <a:off x="2500298" y="2000240"/>
            <a:ext cx="2464612" cy="57150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Connecteur droit avec flèche 17"/>
          <p:cNvCxnSpPr/>
          <p:nvPr/>
        </p:nvCxnSpPr>
        <p:spPr>
          <a:xfrm rot="5400000">
            <a:off x="4286645" y="2214157"/>
            <a:ext cx="714380" cy="7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9" name="Ellipse 18"/>
          <p:cNvSpPr/>
          <p:nvPr/>
        </p:nvSpPr>
        <p:spPr>
          <a:xfrm>
            <a:off x="6786578" y="2357430"/>
            <a:ext cx="1099576" cy="92869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1400" dirty="0" smtClean="0"/>
              <a:t>الفصل 01  المشكلة 01</a:t>
            </a:r>
            <a:endParaRPr lang="fr-FR" sz="1400" dirty="0"/>
          </a:p>
        </p:txBody>
      </p:sp>
      <p:sp>
        <p:nvSpPr>
          <p:cNvPr id="20" name="Ellipse 19"/>
          <p:cNvSpPr/>
          <p:nvPr/>
        </p:nvSpPr>
        <p:spPr>
          <a:xfrm>
            <a:off x="4000496" y="2285992"/>
            <a:ext cx="1000132" cy="10001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1400" dirty="0" smtClean="0"/>
              <a:t>الفصل 02 المشكلة 02</a:t>
            </a:r>
            <a:endParaRPr lang="fr-FR" sz="1400" dirty="0"/>
          </a:p>
        </p:txBody>
      </p:sp>
      <p:sp>
        <p:nvSpPr>
          <p:cNvPr id="21" name="Ellipse 20"/>
          <p:cNvSpPr/>
          <p:nvPr/>
        </p:nvSpPr>
        <p:spPr>
          <a:xfrm>
            <a:off x="1285852" y="2357430"/>
            <a:ext cx="1128714" cy="107157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1400" dirty="0" err="1" smtClean="0"/>
              <a:t>االفصل</a:t>
            </a:r>
            <a:r>
              <a:rPr lang="ar-DZ" sz="1400" dirty="0" smtClean="0"/>
              <a:t> 03 :المشكلة 03</a:t>
            </a:r>
            <a:endParaRPr lang="fr-FR" sz="1400" dirty="0"/>
          </a:p>
        </p:txBody>
      </p:sp>
      <p:sp>
        <p:nvSpPr>
          <p:cNvPr id="22" name="Rectangle à coins arrondis 21"/>
          <p:cNvSpPr/>
          <p:nvPr/>
        </p:nvSpPr>
        <p:spPr>
          <a:xfrm>
            <a:off x="7929586" y="2571744"/>
            <a:ext cx="1000132" cy="7143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err="1" smtClean="0"/>
              <a:t>تاطيرللمشكلة</a:t>
            </a:r>
            <a:r>
              <a:rPr lang="ar-DZ" dirty="0" smtClean="0"/>
              <a:t>  و طرحها </a:t>
            </a:r>
            <a:endParaRPr lang="fr-FR" dirty="0"/>
          </a:p>
        </p:txBody>
      </p:sp>
      <p:sp>
        <p:nvSpPr>
          <p:cNvPr id="23" name="Rectangle à coins arrondis 22"/>
          <p:cNvSpPr/>
          <p:nvPr/>
        </p:nvSpPr>
        <p:spPr>
          <a:xfrm>
            <a:off x="5929322" y="2500306"/>
            <a:ext cx="785818" cy="8572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1600" dirty="0" smtClean="0"/>
              <a:t>حل المشكلة</a:t>
            </a:r>
            <a:endParaRPr lang="fr-FR" sz="1600" dirty="0"/>
          </a:p>
        </p:txBody>
      </p:sp>
      <p:sp>
        <p:nvSpPr>
          <p:cNvPr id="24" name="Rectangle à coins arrondis 23"/>
          <p:cNvSpPr/>
          <p:nvPr/>
        </p:nvSpPr>
        <p:spPr>
          <a:xfrm>
            <a:off x="5000628" y="2571744"/>
            <a:ext cx="857256" cy="78581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1400" dirty="0" err="1" smtClean="0"/>
              <a:t>تأطير</a:t>
            </a:r>
            <a:r>
              <a:rPr lang="ar-DZ" sz="1400" dirty="0" smtClean="0"/>
              <a:t> للمشكلة </a:t>
            </a:r>
            <a:r>
              <a:rPr lang="ar-DZ" sz="1400" dirty="0" err="1" smtClean="0"/>
              <a:t>و</a:t>
            </a:r>
            <a:r>
              <a:rPr lang="ar-DZ" sz="1400" dirty="0" smtClean="0"/>
              <a:t> طرحها </a:t>
            </a:r>
            <a:endParaRPr lang="fr-FR" sz="1400" dirty="0"/>
          </a:p>
        </p:txBody>
      </p:sp>
      <p:sp>
        <p:nvSpPr>
          <p:cNvPr id="25" name="Rectangle à coins arrondis 24"/>
          <p:cNvSpPr/>
          <p:nvPr/>
        </p:nvSpPr>
        <p:spPr>
          <a:xfrm>
            <a:off x="3286116" y="2428868"/>
            <a:ext cx="714380" cy="78581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1400" dirty="0" smtClean="0"/>
              <a:t>حل المشكلة</a:t>
            </a:r>
            <a:endParaRPr lang="fr-FR" sz="1400" dirty="0"/>
          </a:p>
        </p:txBody>
      </p:sp>
      <p:sp>
        <p:nvSpPr>
          <p:cNvPr id="26" name="Rectangle à coins arrondis 25"/>
          <p:cNvSpPr/>
          <p:nvPr/>
        </p:nvSpPr>
        <p:spPr>
          <a:xfrm>
            <a:off x="2428860" y="2571744"/>
            <a:ext cx="785818" cy="78581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1400" dirty="0" err="1" smtClean="0"/>
              <a:t>تاطير</a:t>
            </a:r>
            <a:r>
              <a:rPr lang="ar-DZ" sz="1400" dirty="0" smtClean="0"/>
              <a:t> للمشكلة </a:t>
            </a:r>
            <a:r>
              <a:rPr lang="ar-DZ" sz="1400" dirty="0" err="1" smtClean="0"/>
              <a:t>و</a:t>
            </a:r>
            <a:r>
              <a:rPr lang="ar-DZ" sz="1400" dirty="0" smtClean="0"/>
              <a:t> طرحها</a:t>
            </a:r>
            <a:endParaRPr lang="fr-FR" sz="1400" dirty="0"/>
          </a:p>
        </p:txBody>
      </p:sp>
      <p:sp>
        <p:nvSpPr>
          <p:cNvPr id="27" name="Rectangle à coins arrondis 26"/>
          <p:cNvSpPr/>
          <p:nvPr/>
        </p:nvSpPr>
        <p:spPr>
          <a:xfrm>
            <a:off x="428596" y="2571744"/>
            <a:ext cx="785818" cy="7143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1400" dirty="0" smtClean="0"/>
              <a:t>حل المشكلة</a:t>
            </a:r>
            <a:endParaRPr lang="fr-FR" sz="1400" dirty="0"/>
          </a:p>
        </p:txBody>
      </p:sp>
      <p:cxnSp>
        <p:nvCxnSpPr>
          <p:cNvPr id="28" name="Connecteur droit avec flèche 27"/>
          <p:cNvCxnSpPr/>
          <p:nvPr/>
        </p:nvCxnSpPr>
        <p:spPr>
          <a:xfrm rot="16200000" flipH="1">
            <a:off x="7500958" y="3143248"/>
            <a:ext cx="642942" cy="64294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9" name="Connecteur droit avec flèche 28"/>
          <p:cNvCxnSpPr/>
          <p:nvPr/>
        </p:nvCxnSpPr>
        <p:spPr>
          <a:xfrm rot="16200000" flipH="1">
            <a:off x="7143768" y="3429000"/>
            <a:ext cx="714380" cy="14287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0" name="Connecteur droit avec flèche 29"/>
          <p:cNvCxnSpPr/>
          <p:nvPr/>
        </p:nvCxnSpPr>
        <p:spPr>
          <a:xfrm rot="5400000">
            <a:off x="6822297" y="3250405"/>
            <a:ext cx="714380" cy="50006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1" name="Ellipse 30"/>
          <p:cNvSpPr/>
          <p:nvPr/>
        </p:nvSpPr>
        <p:spPr>
          <a:xfrm>
            <a:off x="8072462" y="3571876"/>
            <a:ext cx="785818" cy="78581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1200" dirty="0" smtClean="0"/>
              <a:t>المبحث 01 السؤال 01</a:t>
            </a:r>
            <a:endParaRPr lang="fr-FR" sz="1400" dirty="0"/>
          </a:p>
        </p:txBody>
      </p:sp>
      <p:sp>
        <p:nvSpPr>
          <p:cNvPr id="32" name="Ellipse 31"/>
          <p:cNvSpPr/>
          <p:nvPr/>
        </p:nvSpPr>
        <p:spPr>
          <a:xfrm>
            <a:off x="6215074" y="3786190"/>
            <a:ext cx="842962" cy="78581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1400" dirty="0" smtClean="0"/>
              <a:t>المبحث 03 السؤال 03</a:t>
            </a:r>
            <a:endParaRPr lang="fr-FR" sz="1400" dirty="0"/>
          </a:p>
        </p:txBody>
      </p:sp>
      <p:cxnSp>
        <p:nvCxnSpPr>
          <p:cNvPr id="34" name="Connecteur droit avec flèche 33"/>
          <p:cNvCxnSpPr/>
          <p:nvPr/>
        </p:nvCxnSpPr>
        <p:spPr>
          <a:xfrm rot="16200000" flipH="1">
            <a:off x="4429124" y="3071810"/>
            <a:ext cx="785818" cy="78581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5" name="Connecteur droit avec flèche 34"/>
          <p:cNvCxnSpPr/>
          <p:nvPr/>
        </p:nvCxnSpPr>
        <p:spPr>
          <a:xfrm rot="16200000" flipH="1">
            <a:off x="4214810" y="3500438"/>
            <a:ext cx="785818" cy="714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6" name="Connecteur droit avec flèche 35"/>
          <p:cNvCxnSpPr/>
          <p:nvPr/>
        </p:nvCxnSpPr>
        <p:spPr>
          <a:xfrm rot="5400000">
            <a:off x="3857620" y="3214686"/>
            <a:ext cx="642942" cy="64294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7" name="Ellipse 36"/>
          <p:cNvSpPr/>
          <p:nvPr/>
        </p:nvSpPr>
        <p:spPr>
          <a:xfrm>
            <a:off x="5286380" y="3786190"/>
            <a:ext cx="785818" cy="7623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1200" dirty="0" smtClean="0"/>
              <a:t>المبحث 01 السؤال 01</a:t>
            </a:r>
            <a:endParaRPr lang="fr-FR" sz="1200" dirty="0"/>
          </a:p>
        </p:txBody>
      </p:sp>
      <p:sp>
        <p:nvSpPr>
          <p:cNvPr id="38" name="Ellipse 37"/>
          <p:cNvSpPr/>
          <p:nvPr/>
        </p:nvSpPr>
        <p:spPr>
          <a:xfrm>
            <a:off x="4000496" y="3786190"/>
            <a:ext cx="928694" cy="8429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1200" dirty="0" smtClean="0"/>
              <a:t>المبحث 02 السؤال02</a:t>
            </a:r>
            <a:endParaRPr lang="fr-FR" sz="1200" dirty="0"/>
          </a:p>
        </p:txBody>
      </p:sp>
      <p:sp>
        <p:nvSpPr>
          <p:cNvPr id="39" name="Ellipse 38"/>
          <p:cNvSpPr/>
          <p:nvPr/>
        </p:nvSpPr>
        <p:spPr>
          <a:xfrm>
            <a:off x="3071802" y="3786190"/>
            <a:ext cx="857256" cy="78581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1200" dirty="0" err="1" smtClean="0"/>
              <a:t>الممبحث</a:t>
            </a:r>
            <a:r>
              <a:rPr lang="ar-DZ" sz="1200" dirty="0" smtClean="0"/>
              <a:t> 03 السؤال03</a:t>
            </a:r>
            <a:endParaRPr lang="fr-FR" sz="1200" dirty="0"/>
          </a:p>
        </p:txBody>
      </p:sp>
      <p:cxnSp>
        <p:nvCxnSpPr>
          <p:cNvPr id="40" name="Connecteur droit avec flèche 39"/>
          <p:cNvCxnSpPr/>
          <p:nvPr/>
        </p:nvCxnSpPr>
        <p:spPr>
          <a:xfrm rot="16200000" flipH="1">
            <a:off x="1857356" y="3071810"/>
            <a:ext cx="500066" cy="50006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1" name="Connecteur droit avec flèche 40"/>
          <p:cNvCxnSpPr/>
          <p:nvPr/>
        </p:nvCxnSpPr>
        <p:spPr>
          <a:xfrm rot="16200000" flipH="1">
            <a:off x="1490165" y="3296125"/>
            <a:ext cx="804106" cy="697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2" name="Connecteur droit avec flèche 41"/>
          <p:cNvCxnSpPr/>
          <p:nvPr/>
        </p:nvCxnSpPr>
        <p:spPr>
          <a:xfrm rot="10800000" flipV="1">
            <a:off x="1142976" y="3071810"/>
            <a:ext cx="714380" cy="57150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3" name="Ellipse 42"/>
          <p:cNvSpPr/>
          <p:nvPr/>
        </p:nvSpPr>
        <p:spPr>
          <a:xfrm>
            <a:off x="2214546" y="3714752"/>
            <a:ext cx="766398" cy="7143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1200" dirty="0" smtClean="0"/>
              <a:t>المبحث 01 السؤال 01</a:t>
            </a:r>
            <a:endParaRPr lang="fr-FR" sz="1400" dirty="0"/>
          </a:p>
        </p:txBody>
      </p:sp>
      <p:sp>
        <p:nvSpPr>
          <p:cNvPr id="44" name="Ellipse 43"/>
          <p:cNvSpPr/>
          <p:nvPr/>
        </p:nvSpPr>
        <p:spPr>
          <a:xfrm>
            <a:off x="1285852" y="3714752"/>
            <a:ext cx="842962" cy="78581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1200" dirty="0" smtClean="0"/>
              <a:t>المبحث 02 السؤال 02</a:t>
            </a:r>
            <a:endParaRPr lang="fr-FR" sz="1400" dirty="0"/>
          </a:p>
        </p:txBody>
      </p:sp>
      <p:sp>
        <p:nvSpPr>
          <p:cNvPr id="45" name="Ellipse 44"/>
          <p:cNvSpPr/>
          <p:nvPr/>
        </p:nvSpPr>
        <p:spPr>
          <a:xfrm>
            <a:off x="285720" y="3643314"/>
            <a:ext cx="842962" cy="7143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1200" dirty="0" smtClean="0"/>
              <a:t>المبحث03 السؤال03</a:t>
            </a:r>
            <a:endParaRPr lang="fr-FR" sz="1200" dirty="0"/>
          </a:p>
        </p:txBody>
      </p:sp>
      <p:sp>
        <p:nvSpPr>
          <p:cNvPr id="46" name="Rectangle 45"/>
          <p:cNvSpPr/>
          <p:nvPr/>
        </p:nvSpPr>
        <p:spPr>
          <a:xfrm>
            <a:off x="214282" y="4500570"/>
            <a:ext cx="785818"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1400" dirty="0" smtClean="0"/>
              <a:t>السؤال 03</a:t>
            </a:r>
            <a:endParaRPr lang="fr-FR" sz="1400" dirty="0"/>
          </a:p>
        </p:txBody>
      </p:sp>
      <p:sp>
        <p:nvSpPr>
          <p:cNvPr id="47" name="Rectangle 46"/>
          <p:cNvSpPr/>
          <p:nvPr/>
        </p:nvSpPr>
        <p:spPr>
          <a:xfrm>
            <a:off x="1285852" y="4643446"/>
            <a:ext cx="771524"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1400" dirty="0" smtClean="0"/>
              <a:t>السؤال 02</a:t>
            </a:r>
            <a:endParaRPr lang="fr-FR" sz="1400" dirty="0"/>
          </a:p>
        </p:txBody>
      </p:sp>
      <p:sp>
        <p:nvSpPr>
          <p:cNvPr id="48" name="Rectangle à coins arrondis 47"/>
          <p:cNvSpPr/>
          <p:nvPr/>
        </p:nvSpPr>
        <p:spPr>
          <a:xfrm>
            <a:off x="2357422" y="4643446"/>
            <a:ext cx="714380"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1400" dirty="0" smtClean="0"/>
              <a:t>السؤال 01</a:t>
            </a:r>
            <a:endParaRPr lang="fr-FR" sz="1400" dirty="0"/>
          </a:p>
        </p:txBody>
      </p:sp>
      <p:sp>
        <p:nvSpPr>
          <p:cNvPr id="49" name="Rectangle 48"/>
          <p:cNvSpPr/>
          <p:nvPr/>
        </p:nvSpPr>
        <p:spPr>
          <a:xfrm>
            <a:off x="5143504" y="4714884"/>
            <a:ext cx="820098" cy="7143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1400" dirty="0" smtClean="0"/>
              <a:t>السؤال01</a:t>
            </a:r>
            <a:endParaRPr lang="fr-FR" sz="1400" dirty="0"/>
          </a:p>
        </p:txBody>
      </p:sp>
      <p:sp>
        <p:nvSpPr>
          <p:cNvPr id="50" name="Rectangle 49"/>
          <p:cNvSpPr/>
          <p:nvPr/>
        </p:nvSpPr>
        <p:spPr>
          <a:xfrm>
            <a:off x="4214810" y="4714884"/>
            <a:ext cx="785818" cy="7858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1400" dirty="0" smtClean="0"/>
              <a:t>السؤال02</a:t>
            </a:r>
            <a:endParaRPr lang="fr-FR" sz="1400" dirty="0"/>
          </a:p>
        </p:txBody>
      </p:sp>
      <p:sp>
        <p:nvSpPr>
          <p:cNvPr id="51" name="Rectangle 50"/>
          <p:cNvSpPr/>
          <p:nvPr/>
        </p:nvSpPr>
        <p:spPr>
          <a:xfrm>
            <a:off x="3286116" y="4714884"/>
            <a:ext cx="714380" cy="7858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1400" dirty="0" smtClean="0"/>
              <a:t>السؤال03</a:t>
            </a:r>
            <a:endParaRPr lang="fr-FR" sz="1400" dirty="0"/>
          </a:p>
        </p:txBody>
      </p:sp>
      <p:sp>
        <p:nvSpPr>
          <p:cNvPr id="52" name="Rectangle 51"/>
          <p:cNvSpPr/>
          <p:nvPr/>
        </p:nvSpPr>
        <p:spPr>
          <a:xfrm>
            <a:off x="6143636" y="4714884"/>
            <a:ext cx="785818" cy="7858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1400" dirty="0" smtClean="0"/>
              <a:t>السؤال03 </a:t>
            </a:r>
            <a:endParaRPr lang="fr-FR" sz="1400" dirty="0"/>
          </a:p>
        </p:txBody>
      </p:sp>
      <p:sp>
        <p:nvSpPr>
          <p:cNvPr id="53" name="Rectangle 52"/>
          <p:cNvSpPr/>
          <p:nvPr/>
        </p:nvSpPr>
        <p:spPr>
          <a:xfrm>
            <a:off x="7072330" y="4714884"/>
            <a:ext cx="714380" cy="7858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1400" dirty="0" smtClean="0"/>
              <a:t>السؤال 02</a:t>
            </a:r>
            <a:endParaRPr lang="fr-FR" sz="1400" dirty="0"/>
          </a:p>
        </p:txBody>
      </p:sp>
      <p:sp>
        <p:nvSpPr>
          <p:cNvPr id="54" name="Flèche vers le bas 53"/>
          <p:cNvSpPr/>
          <p:nvPr/>
        </p:nvSpPr>
        <p:spPr>
          <a:xfrm>
            <a:off x="6215074" y="4572008"/>
            <a:ext cx="484632" cy="14287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5" name="Flèche vers le bas 54"/>
          <p:cNvSpPr/>
          <p:nvPr/>
        </p:nvSpPr>
        <p:spPr>
          <a:xfrm>
            <a:off x="7072330" y="4572008"/>
            <a:ext cx="484632" cy="14287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6" name="Flèche vers le bas 55"/>
          <p:cNvSpPr/>
          <p:nvPr/>
        </p:nvSpPr>
        <p:spPr>
          <a:xfrm>
            <a:off x="8215338" y="4357694"/>
            <a:ext cx="484632" cy="2143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7" name="Flèche vers le bas 56"/>
          <p:cNvSpPr/>
          <p:nvPr/>
        </p:nvSpPr>
        <p:spPr>
          <a:xfrm>
            <a:off x="4714876" y="4500570"/>
            <a:ext cx="484632" cy="2143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8" name="Flèche vers le bas 57"/>
          <p:cNvSpPr/>
          <p:nvPr/>
        </p:nvSpPr>
        <p:spPr>
          <a:xfrm>
            <a:off x="5572132" y="4500570"/>
            <a:ext cx="484632" cy="2143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9" name="Flèche vers le bas 58"/>
          <p:cNvSpPr/>
          <p:nvPr/>
        </p:nvSpPr>
        <p:spPr>
          <a:xfrm>
            <a:off x="3714744" y="4500570"/>
            <a:ext cx="484632"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0" name="Flèche vers le bas 59"/>
          <p:cNvSpPr/>
          <p:nvPr/>
        </p:nvSpPr>
        <p:spPr>
          <a:xfrm>
            <a:off x="2643174" y="4357694"/>
            <a:ext cx="484632" cy="3571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1" name="Flèche vers le bas 60"/>
          <p:cNvSpPr/>
          <p:nvPr/>
        </p:nvSpPr>
        <p:spPr>
          <a:xfrm>
            <a:off x="1142976" y="4357694"/>
            <a:ext cx="484632"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2" name="Flèche vers le bas 61"/>
          <p:cNvSpPr/>
          <p:nvPr/>
        </p:nvSpPr>
        <p:spPr>
          <a:xfrm>
            <a:off x="142844" y="4286256"/>
            <a:ext cx="484632"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6" name="Ellipse 65"/>
          <p:cNvSpPr/>
          <p:nvPr/>
        </p:nvSpPr>
        <p:spPr>
          <a:xfrm>
            <a:off x="7072330" y="3786190"/>
            <a:ext cx="914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1400" dirty="0" smtClean="0"/>
              <a:t>المبحث 02 السؤال02</a:t>
            </a:r>
            <a:endParaRPr lang="fr-FR" sz="1400" dirty="0"/>
          </a:p>
        </p:txBody>
      </p:sp>
      <p:sp>
        <p:nvSpPr>
          <p:cNvPr id="67" name="Rectangle à coins arrondis 66"/>
          <p:cNvSpPr/>
          <p:nvPr/>
        </p:nvSpPr>
        <p:spPr>
          <a:xfrm>
            <a:off x="7929586" y="4643446"/>
            <a:ext cx="785818" cy="78581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1600" dirty="0" smtClean="0"/>
              <a:t>السؤال 01</a:t>
            </a:r>
            <a:endParaRPr lang="fr-FR" sz="1600" dirty="0"/>
          </a:p>
        </p:txBody>
      </p:sp>
    </p:spTree>
    <p:extLst>
      <p:ext uri="{BB962C8B-B14F-4D97-AF65-F5344CB8AC3E}">
        <p14:creationId xmlns:p14="http://schemas.microsoft.com/office/powerpoint/2010/main" xmlns="" val="213857404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re 1">
            <a:extLst>
              <a:ext uri="{FF2B5EF4-FFF2-40B4-BE49-F238E27FC236}">
                <a16:creationId xmlns:a16="http://schemas.microsoft.com/office/drawing/2014/main" xmlns="" id="{FCA5AE70-E1DD-49E6-9D4C-D688D3556437}"/>
              </a:ext>
            </a:extLst>
          </p:cNvPr>
          <p:cNvSpPr>
            <a:spLocks noGrp="1"/>
          </p:cNvSpPr>
          <p:nvPr>
            <p:ph type="title"/>
          </p:nvPr>
        </p:nvSpPr>
        <p:spPr>
          <a:xfrm>
            <a:off x="1357290" y="2357430"/>
            <a:ext cx="6472238" cy="1143000"/>
          </a:xfrm>
        </p:spPr>
        <p:txBody>
          <a:bodyPr/>
          <a:lstStyle/>
          <a:p>
            <a:pPr algn="ctr" eaLnBrk="1" hangingPunct="1"/>
            <a:endParaRPr lang="fr-CA" altLang="en-US" sz="3600" b="1" dirty="0">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xmlns="" id="{1F54A9BF-D676-467E-A607-B77458E52B17}"/>
              </a:ext>
            </a:extLst>
          </p:cNvPr>
          <p:cNvSpPr txBox="1"/>
          <p:nvPr/>
        </p:nvSpPr>
        <p:spPr>
          <a:xfrm rot="20576468">
            <a:off x="6811979" y="5061961"/>
            <a:ext cx="2342931" cy="276999"/>
          </a:xfrm>
          <a:prstGeom prst="rect">
            <a:avLst/>
          </a:prstGeom>
          <a:noFill/>
        </p:spPr>
        <p:txBody>
          <a:bodyPr wrap="square" rtlCol="0">
            <a:spAutoFit/>
          </a:bodyPr>
          <a:lstStyle/>
          <a:p>
            <a:pPr algn="ctr"/>
            <a:r>
              <a:rPr lang="en-US" sz="600" b="1" dirty="0">
                <a:solidFill>
                  <a:srgbClr val="BEA642"/>
                </a:solidFill>
              </a:rPr>
              <a:t>RESEARCH</a:t>
            </a:r>
          </a:p>
          <a:p>
            <a:pPr algn="ctr"/>
            <a:r>
              <a:rPr lang="en-US" sz="600" b="1" dirty="0">
                <a:solidFill>
                  <a:srgbClr val="BEA642"/>
                </a:solidFill>
              </a:rPr>
              <a:t>METHODOLOGY</a:t>
            </a:r>
          </a:p>
        </p:txBody>
      </p:sp>
      <p:sp>
        <p:nvSpPr>
          <p:cNvPr id="9" name="Ellipse 8"/>
          <p:cNvSpPr/>
          <p:nvPr/>
        </p:nvSpPr>
        <p:spPr>
          <a:xfrm>
            <a:off x="1357290" y="1643050"/>
            <a:ext cx="7143800" cy="2643206"/>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ar-DZ"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السؤال هو الوحدة </a:t>
            </a:r>
            <a:r>
              <a:rPr lang="ar-DZ" b="1" dirty="0" err="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و</a:t>
            </a:r>
            <a:r>
              <a:rPr lang="ar-DZ"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البنية الأساسية للمذكرة من حيث الإجابة عنه يؤدي إلى حل المشكلة </a:t>
            </a:r>
            <a:r>
              <a:rPr lang="ar-DZ" b="1" dirty="0" err="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و</a:t>
            </a:r>
            <a:r>
              <a:rPr lang="ar-DZ"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حل المشكلات الثلاث يؤدي إلى الإجابة عن إشكالية المذكرة </a:t>
            </a:r>
            <a:endParaRPr lang="fr-FR"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Tree>
    <p:extLst>
      <p:ext uri="{BB962C8B-B14F-4D97-AF65-F5344CB8AC3E}">
        <p14:creationId xmlns:p14="http://schemas.microsoft.com/office/powerpoint/2010/main" xmlns="" val="282722328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re 1">
            <a:extLst>
              <a:ext uri="{FF2B5EF4-FFF2-40B4-BE49-F238E27FC236}">
                <a16:creationId xmlns:a16="http://schemas.microsoft.com/office/drawing/2014/main" xmlns="" id="{D63A9374-0967-4775-B68C-E208E12EF47F}"/>
              </a:ext>
            </a:extLst>
          </p:cNvPr>
          <p:cNvSpPr>
            <a:spLocks noGrp="1"/>
          </p:cNvSpPr>
          <p:nvPr>
            <p:ph type="title"/>
          </p:nvPr>
        </p:nvSpPr>
        <p:spPr>
          <a:xfrm>
            <a:off x="1643042" y="571480"/>
            <a:ext cx="6472238" cy="714380"/>
          </a:xfrm>
        </p:spPr>
        <p:txBody>
          <a:bodyPr/>
          <a:lstStyle/>
          <a:p>
            <a:pPr algn="ctr" eaLnBrk="1" hangingPunct="1"/>
            <a:r>
              <a:rPr lang="ar-DZ" altLang="en-US" sz="3600" b="1" dirty="0" smtClean="0">
                <a:latin typeface="Times New Roman" panose="02020603050405020304" pitchFamily="18" charset="0"/>
                <a:cs typeface="Times New Roman" panose="02020603050405020304" pitchFamily="18" charset="0"/>
              </a:rPr>
              <a:t>خطوات طرح الإشكالية </a:t>
            </a:r>
            <a:endParaRPr lang="fr-CA" altLang="en-US" sz="3600" b="1" dirty="0">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xmlns="" id="{0C47772D-ECA6-4A74-B43E-DBCC76B2AFD7}"/>
              </a:ext>
            </a:extLst>
          </p:cNvPr>
          <p:cNvSpPr txBox="1"/>
          <p:nvPr/>
        </p:nvSpPr>
        <p:spPr>
          <a:xfrm rot="20576468">
            <a:off x="6811979" y="5061961"/>
            <a:ext cx="2342931" cy="276999"/>
          </a:xfrm>
          <a:prstGeom prst="rect">
            <a:avLst/>
          </a:prstGeom>
          <a:noFill/>
        </p:spPr>
        <p:txBody>
          <a:bodyPr wrap="square" rtlCol="0">
            <a:spAutoFit/>
          </a:bodyPr>
          <a:lstStyle/>
          <a:p>
            <a:pPr algn="ctr"/>
            <a:r>
              <a:rPr lang="en-US" sz="600" b="1" dirty="0">
                <a:solidFill>
                  <a:srgbClr val="BEA642"/>
                </a:solidFill>
              </a:rPr>
              <a:t>RESEARCH</a:t>
            </a:r>
          </a:p>
          <a:p>
            <a:pPr algn="ctr"/>
            <a:r>
              <a:rPr lang="en-US" sz="600" b="1" dirty="0">
                <a:solidFill>
                  <a:srgbClr val="BEA642"/>
                </a:solidFill>
              </a:rPr>
              <a:t>METHODOLOGY</a:t>
            </a:r>
          </a:p>
        </p:txBody>
      </p:sp>
      <p:sp>
        <p:nvSpPr>
          <p:cNvPr id="10" name="Arrondir un rectangle à un seul coin 9"/>
          <p:cNvSpPr/>
          <p:nvPr/>
        </p:nvSpPr>
        <p:spPr>
          <a:xfrm>
            <a:off x="4714876" y="1571612"/>
            <a:ext cx="3714776" cy="2786082"/>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DZ" dirty="0" smtClean="0">
                <a:solidFill>
                  <a:srgbClr val="0070C0"/>
                </a:solidFill>
              </a:rPr>
              <a:t>01 – خطوات طرح الإشكالية : </a:t>
            </a:r>
          </a:p>
          <a:p>
            <a:pPr algn="r" rtl="1">
              <a:buFont typeface="Arial" charset="0"/>
              <a:buChar char="•"/>
            </a:pPr>
            <a:r>
              <a:rPr lang="ar-DZ" dirty="0" smtClean="0">
                <a:solidFill>
                  <a:srgbClr val="0070C0"/>
                </a:solidFill>
              </a:rPr>
              <a:t>تقديم الموضوع </a:t>
            </a:r>
          </a:p>
          <a:p>
            <a:pPr algn="r" rtl="1">
              <a:buFont typeface="Arial" charset="0"/>
              <a:buChar char="•"/>
            </a:pPr>
            <a:r>
              <a:rPr lang="ar-DZ" dirty="0" smtClean="0">
                <a:solidFill>
                  <a:srgbClr val="0070C0"/>
                </a:solidFill>
              </a:rPr>
              <a:t>*السؤال المركزي </a:t>
            </a:r>
            <a:r>
              <a:rPr lang="ar-DZ" dirty="0" err="1" smtClean="0">
                <a:solidFill>
                  <a:srgbClr val="0070C0"/>
                </a:solidFill>
              </a:rPr>
              <a:t>و</a:t>
            </a:r>
            <a:r>
              <a:rPr lang="ar-DZ" dirty="0" smtClean="0">
                <a:solidFill>
                  <a:srgbClr val="0070C0"/>
                </a:solidFill>
              </a:rPr>
              <a:t> الأسئلة الفرعية </a:t>
            </a:r>
          </a:p>
          <a:p>
            <a:pPr algn="r" rtl="1">
              <a:buFont typeface="Arial" charset="0"/>
              <a:buChar char="•"/>
            </a:pPr>
            <a:r>
              <a:rPr lang="ar-DZ" dirty="0" smtClean="0">
                <a:solidFill>
                  <a:srgbClr val="0070C0"/>
                </a:solidFill>
              </a:rPr>
              <a:t>الرهانات </a:t>
            </a:r>
          </a:p>
          <a:p>
            <a:pPr algn="r" rtl="1">
              <a:buFont typeface="Arial" charset="0"/>
              <a:buChar char="•"/>
            </a:pPr>
            <a:r>
              <a:rPr lang="ar-DZ" dirty="0" smtClean="0">
                <a:solidFill>
                  <a:srgbClr val="0070C0"/>
                </a:solidFill>
              </a:rPr>
              <a:t>خطة المعالجة </a:t>
            </a:r>
          </a:p>
          <a:p>
            <a:pPr algn="r" rtl="1"/>
            <a:endParaRPr lang="fr-FR" dirty="0"/>
          </a:p>
        </p:txBody>
      </p:sp>
      <p:sp>
        <p:nvSpPr>
          <p:cNvPr id="13" name="Rectangle 12"/>
          <p:cNvSpPr/>
          <p:nvPr/>
        </p:nvSpPr>
        <p:spPr>
          <a:xfrm>
            <a:off x="500034" y="1643050"/>
            <a:ext cx="3429024" cy="278608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solidFill>
                  <a:srgbClr val="0070C0"/>
                </a:solidFill>
              </a:rPr>
              <a:t>يجب التفريق بين الإشكالية و المشكلة </a:t>
            </a:r>
            <a:r>
              <a:rPr lang="ar-DZ" dirty="0" err="1" smtClean="0">
                <a:solidFill>
                  <a:srgbClr val="0070C0"/>
                </a:solidFill>
              </a:rPr>
              <a:t>و</a:t>
            </a:r>
            <a:r>
              <a:rPr lang="ar-DZ" dirty="0" smtClean="0">
                <a:solidFill>
                  <a:srgbClr val="0070C0"/>
                </a:solidFill>
              </a:rPr>
              <a:t> </a:t>
            </a:r>
          </a:p>
          <a:p>
            <a:pPr algn="ctr"/>
            <a:r>
              <a:rPr lang="ar-DZ" dirty="0" smtClean="0">
                <a:solidFill>
                  <a:srgbClr val="0070C0"/>
                </a:solidFill>
              </a:rPr>
              <a:t>السؤال </a:t>
            </a:r>
            <a:endParaRPr lang="fr-FR" dirty="0">
              <a:solidFill>
                <a:srgbClr val="0070C0"/>
              </a:solidFill>
            </a:endParaRPr>
          </a:p>
        </p:txBody>
      </p:sp>
    </p:spTree>
    <p:extLst>
      <p:ext uri="{BB962C8B-B14F-4D97-AF65-F5344CB8AC3E}">
        <p14:creationId xmlns:p14="http://schemas.microsoft.com/office/powerpoint/2010/main" xmlns="" val="358238014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re 1">
            <a:extLst>
              <a:ext uri="{FF2B5EF4-FFF2-40B4-BE49-F238E27FC236}">
                <a16:creationId xmlns:a16="http://schemas.microsoft.com/office/drawing/2014/main" xmlns="" id="{3DA350F4-159A-4D9E-8AD6-EF5DDBBE06E2}"/>
              </a:ext>
            </a:extLst>
          </p:cNvPr>
          <p:cNvSpPr>
            <a:spLocks noGrp="1"/>
          </p:cNvSpPr>
          <p:nvPr>
            <p:ph type="title"/>
          </p:nvPr>
        </p:nvSpPr>
        <p:spPr>
          <a:xfrm>
            <a:off x="1214438" y="260350"/>
            <a:ext cx="7215214" cy="5168914"/>
          </a:xfrm>
        </p:spPr>
        <p:txBody>
          <a:bodyPr/>
          <a:lstStyle/>
          <a:p>
            <a:pPr algn="r" rtl="1" eaLnBrk="1" hangingPunct="1"/>
            <a:r>
              <a:rPr lang="ar-DZ" altLang="en-US" sz="1800" b="1" dirty="0" err="1" smtClean="0"/>
              <a:t>الاشكالية</a:t>
            </a:r>
            <a:r>
              <a:rPr lang="ar-DZ" altLang="en-US" sz="1800" b="1" dirty="0" smtClean="0"/>
              <a:t>                 </a:t>
            </a:r>
            <a:r>
              <a:rPr lang="ar-DZ" altLang="en-US" sz="1800" b="1" dirty="0" smtClean="0">
                <a:solidFill>
                  <a:srgbClr val="1198B3"/>
                </a:solidFill>
              </a:rPr>
              <a:t>مركب                سلسلة قضايا تستدعي التفكير </a:t>
            </a:r>
            <a:r>
              <a:rPr lang="ar-DZ" altLang="en-US" sz="1800" b="1" dirty="0" err="1" smtClean="0">
                <a:solidFill>
                  <a:srgbClr val="1198B3"/>
                </a:solidFill>
              </a:rPr>
              <a:t>و</a:t>
            </a:r>
            <a:r>
              <a:rPr lang="ar-DZ" altLang="en-US" sz="1800" b="1" dirty="0" smtClean="0">
                <a:solidFill>
                  <a:srgbClr val="1198B3"/>
                </a:solidFill>
              </a:rPr>
              <a:t> لا تعني الحل </a:t>
            </a:r>
            <a:br>
              <a:rPr lang="ar-DZ" altLang="en-US" sz="1800" b="1" dirty="0" smtClean="0">
                <a:solidFill>
                  <a:srgbClr val="1198B3"/>
                </a:solidFill>
              </a:rPr>
            </a:br>
            <a:r>
              <a:rPr lang="ar-DZ" altLang="en-US" sz="1800" b="1" dirty="0" smtClean="0">
                <a:solidFill>
                  <a:srgbClr val="1198B3"/>
                </a:solidFill>
              </a:rPr>
              <a:t>النهائي </a:t>
            </a:r>
            <a:r>
              <a:rPr lang="ar-DZ" altLang="en-US" sz="1800" b="1" dirty="0" err="1" smtClean="0">
                <a:solidFill>
                  <a:srgbClr val="1198B3"/>
                </a:solidFill>
              </a:rPr>
              <a:t>و</a:t>
            </a:r>
            <a:r>
              <a:rPr lang="ar-DZ" altLang="en-US" sz="1800" b="1" dirty="0" smtClean="0">
                <a:solidFill>
                  <a:srgbClr val="1198B3"/>
                </a:solidFill>
              </a:rPr>
              <a:t> لا بالضرورة </a:t>
            </a:r>
            <a:r>
              <a:rPr lang="ar-DZ" altLang="en-US" sz="1800" b="1" dirty="0" err="1" smtClean="0">
                <a:solidFill>
                  <a:srgbClr val="1198B3"/>
                </a:solidFill>
              </a:rPr>
              <a:t>الاجابة</a:t>
            </a:r>
            <a:r>
              <a:rPr lang="ar-DZ" altLang="en-US" sz="1800" b="1" dirty="0" smtClean="0">
                <a:solidFill>
                  <a:srgbClr val="1198B3"/>
                </a:solidFill>
              </a:rPr>
              <a:t> ،بل  قد تفتح أفاقا جديدة .  </a:t>
            </a:r>
            <a:r>
              <a:rPr lang="ar-DZ" altLang="en-US" sz="1800" b="1" dirty="0" smtClean="0"/>
              <a:t/>
            </a:r>
            <a:br>
              <a:rPr lang="ar-DZ" altLang="en-US" sz="1800" b="1" dirty="0" smtClean="0"/>
            </a:br>
            <a:r>
              <a:rPr lang="ar-DZ" altLang="en-US" sz="1800" b="1" dirty="0" smtClean="0"/>
              <a:t>المشكلة              </a:t>
            </a:r>
            <a:r>
              <a:rPr lang="ar-DZ" altLang="en-US" sz="1800" b="1" dirty="0" smtClean="0">
                <a:solidFill>
                  <a:srgbClr val="1198B3"/>
                </a:solidFill>
              </a:rPr>
              <a:t>فرع</a:t>
            </a:r>
            <a:r>
              <a:rPr lang="ar-DZ" altLang="en-US" sz="1800" b="1" dirty="0" smtClean="0"/>
              <a:t>                   </a:t>
            </a:r>
            <a:r>
              <a:rPr lang="ar-DZ" altLang="en-US" sz="1800" b="1" dirty="0" smtClean="0">
                <a:solidFill>
                  <a:srgbClr val="1198B3"/>
                </a:solidFill>
              </a:rPr>
              <a:t>تستدعي المعالجة.</a:t>
            </a:r>
            <a:br>
              <a:rPr lang="ar-DZ" altLang="en-US" sz="1800" b="1" dirty="0" smtClean="0">
                <a:solidFill>
                  <a:srgbClr val="1198B3"/>
                </a:solidFill>
              </a:rPr>
            </a:br>
            <a:r>
              <a:rPr lang="ar-DZ" altLang="en-US" sz="1800" b="1" dirty="0" smtClean="0">
                <a:solidFill>
                  <a:srgbClr val="1198B3"/>
                </a:solidFill>
              </a:rPr>
              <a:t/>
            </a:r>
            <a:br>
              <a:rPr lang="ar-DZ" altLang="en-US" sz="1800" b="1" dirty="0" smtClean="0">
                <a:solidFill>
                  <a:srgbClr val="1198B3"/>
                </a:solidFill>
              </a:rPr>
            </a:br>
            <a:r>
              <a:rPr lang="ar-DZ" altLang="en-US" sz="1800" b="1" dirty="0" smtClean="0"/>
              <a:t/>
            </a:r>
            <a:br>
              <a:rPr lang="ar-DZ" altLang="en-US" sz="1800" b="1" dirty="0" smtClean="0"/>
            </a:br>
            <a:r>
              <a:rPr lang="ar-DZ" altLang="en-US" sz="1800" dirty="0" smtClean="0"/>
              <a:t>السؤال               </a:t>
            </a:r>
            <a:r>
              <a:rPr lang="ar-DZ" altLang="en-US" sz="1800" dirty="0" smtClean="0">
                <a:solidFill>
                  <a:srgbClr val="1198B3"/>
                </a:solidFill>
              </a:rPr>
              <a:t>بسيط ،مباشر                 يتطلب </a:t>
            </a:r>
            <a:r>
              <a:rPr lang="ar-DZ" altLang="en-US" sz="1800" dirty="0" err="1" smtClean="0">
                <a:solidFill>
                  <a:srgbClr val="1198B3"/>
                </a:solidFill>
              </a:rPr>
              <a:t>الاجابة</a:t>
            </a:r>
            <a:r>
              <a:rPr lang="ar-DZ" altLang="en-US" sz="1800" dirty="0" smtClean="0">
                <a:solidFill>
                  <a:srgbClr val="1198B3"/>
                </a:solidFill>
              </a:rPr>
              <a:t> </a:t>
            </a:r>
            <a:endParaRPr lang="fr-CA" altLang="en-US" sz="1800" b="1" dirty="0">
              <a:solidFill>
                <a:srgbClr val="1198B3"/>
              </a:solidFill>
            </a:endParaRPr>
          </a:p>
        </p:txBody>
      </p:sp>
      <p:sp>
        <p:nvSpPr>
          <p:cNvPr id="5" name="TextBox 4">
            <a:extLst>
              <a:ext uri="{FF2B5EF4-FFF2-40B4-BE49-F238E27FC236}">
                <a16:creationId xmlns:a16="http://schemas.microsoft.com/office/drawing/2014/main" xmlns="" id="{7E8288C8-B867-49BD-A43D-1D7468FFF92A}"/>
              </a:ext>
            </a:extLst>
          </p:cNvPr>
          <p:cNvSpPr txBox="1"/>
          <p:nvPr/>
        </p:nvSpPr>
        <p:spPr>
          <a:xfrm rot="20576468">
            <a:off x="6811979" y="5061961"/>
            <a:ext cx="2342931" cy="276999"/>
          </a:xfrm>
          <a:prstGeom prst="rect">
            <a:avLst/>
          </a:prstGeom>
          <a:noFill/>
        </p:spPr>
        <p:txBody>
          <a:bodyPr wrap="square" rtlCol="0">
            <a:spAutoFit/>
          </a:bodyPr>
          <a:lstStyle/>
          <a:p>
            <a:pPr algn="ctr"/>
            <a:r>
              <a:rPr lang="en-US" sz="600" b="1" dirty="0">
                <a:solidFill>
                  <a:srgbClr val="BEA642"/>
                </a:solidFill>
              </a:rPr>
              <a:t>RESEARCH</a:t>
            </a:r>
          </a:p>
          <a:p>
            <a:pPr algn="ctr"/>
            <a:r>
              <a:rPr lang="en-US" sz="600" b="1" dirty="0">
                <a:solidFill>
                  <a:srgbClr val="BEA642"/>
                </a:solidFill>
              </a:rPr>
              <a:t>METHODOLOGY</a:t>
            </a:r>
          </a:p>
        </p:txBody>
      </p:sp>
      <p:sp>
        <p:nvSpPr>
          <p:cNvPr id="6" name="Rectangle 3">
            <a:extLst>
              <a:ext uri="{FF2B5EF4-FFF2-40B4-BE49-F238E27FC236}">
                <a16:creationId xmlns:a16="http://schemas.microsoft.com/office/drawing/2014/main" xmlns="" id="{D684A067-8D10-4DCF-8B0C-E43ABB6DCEAB}"/>
              </a:ext>
            </a:extLst>
          </p:cNvPr>
          <p:cNvSpPr txBox="1">
            <a:spLocks noChangeArrowheads="1"/>
          </p:cNvSpPr>
          <p:nvPr/>
        </p:nvSpPr>
        <p:spPr bwMode="auto">
          <a:xfrm>
            <a:off x="495300" y="1654464"/>
            <a:ext cx="8229600" cy="3703362"/>
          </a:xfrm>
          <a:prstGeom prst="rect">
            <a:avLst/>
          </a:prstGeom>
          <a:noFill/>
          <a:ln w="9525">
            <a:noFill/>
            <a:miter lim="800000"/>
            <a:headEnd/>
            <a:tailEnd/>
          </a:ln>
        </p:spPr>
        <p:txBody>
          <a:bodyPr/>
          <a:lstStyle/>
          <a:p>
            <a:pPr marL="533400" indent="-533400" algn="just" rtl="1" eaLnBrk="0" hangingPunct="0">
              <a:buClr>
                <a:srgbClr val="336600"/>
              </a:buClr>
              <a:defRPr/>
            </a:pPr>
            <a:r>
              <a:rPr lang="ar-SA" sz="2400" b="1" dirty="0">
                <a:latin typeface="Times New Roman" panose="02020603050405020304" pitchFamily="18" charset="0"/>
                <a:cs typeface="Times New Roman" pitchFamily="18" charset="0"/>
              </a:rPr>
              <a:t>     </a:t>
            </a:r>
            <a:endParaRPr lang="en-US" sz="2400" b="1" dirty="0">
              <a:latin typeface="Times New Roman" panose="02020603050405020304" pitchFamily="18" charset="0"/>
              <a:cs typeface="Times New Roman" pitchFamily="18" charset="0"/>
            </a:endParaRPr>
          </a:p>
        </p:txBody>
      </p:sp>
      <p:sp>
        <p:nvSpPr>
          <p:cNvPr id="7" name="Rectangle 3">
            <a:extLst>
              <a:ext uri="{FF2B5EF4-FFF2-40B4-BE49-F238E27FC236}">
                <a16:creationId xmlns:a16="http://schemas.microsoft.com/office/drawing/2014/main" xmlns="" id="{6C399EBB-B469-4C14-AAE1-FA2B25577004}"/>
              </a:ext>
            </a:extLst>
          </p:cNvPr>
          <p:cNvSpPr txBox="1">
            <a:spLocks noChangeArrowheads="1"/>
          </p:cNvSpPr>
          <p:nvPr/>
        </p:nvSpPr>
        <p:spPr bwMode="auto">
          <a:xfrm>
            <a:off x="495300" y="1428736"/>
            <a:ext cx="8229600" cy="3041239"/>
          </a:xfrm>
          <a:prstGeom prst="rect">
            <a:avLst/>
          </a:prstGeom>
          <a:noFill/>
          <a:ln w="9525">
            <a:noFill/>
            <a:miter lim="800000"/>
            <a:headEnd/>
            <a:tailEnd/>
          </a:ln>
        </p:spPr>
        <p:txBody>
          <a:bodyPr/>
          <a:lstStyle/>
          <a:p>
            <a:pPr marL="533400" indent="-533400" algn="just" rtl="1">
              <a:spcBef>
                <a:spcPct val="50000"/>
              </a:spcBef>
              <a:defRPr/>
            </a:pPr>
            <a:r>
              <a:rPr lang="ar-SA" sz="2400" b="1" dirty="0" smtClean="0">
                <a:latin typeface="Times New Roman" pitchFamily="18" charset="0"/>
                <a:cs typeface="Times New Roman" pitchFamily="18" charset="0"/>
              </a:rPr>
              <a:t>    </a:t>
            </a:r>
            <a:endParaRPr lang="en-US" sz="2400" b="1" dirty="0">
              <a:latin typeface="Times New Roman" panose="02020603050405020304" pitchFamily="18" charset="0"/>
              <a:cs typeface="Times New Roman" pitchFamily="18" charset="0"/>
            </a:endParaRPr>
          </a:p>
        </p:txBody>
      </p:sp>
      <p:sp>
        <p:nvSpPr>
          <p:cNvPr id="8" name="Flèche gauche 7"/>
          <p:cNvSpPr/>
          <p:nvPr/>
        </p:nvSpPr>
        <p:spPr>
          <a:xfrm>
            <a:off x="6643702" y="2143116"/>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Flèche gauche 8"/>
          <p:cNvSpPr/>
          <p:nvPr/>
        </p:nvSpPr>
        <p:spPr>
          <a:xfrm>
            <a:off x="5143504" y="2143116"/>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Flèche gauche 9"/>
          <p:cNvSpPr/>
          <p:nvPr/>
        </p:nvSpPr>
        <p:spPr>
          <a:xfrm>
            <a:off x="6858016" y="2786058"/>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Flèche gauche 10"/>
          <p:cNvSpPr/>
          <p:nvPr/>
        </p:nvSpPr>
        <p:spPr>
          <a:xfrm>
            <a:off x="5429256" y="2786058"/>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Flèche gauche 11"/>
          <p:cNvSpPr/>
          <p:nvPr/>
        </p:nvSpPr>
        <p:spPr>
          <a:xfrm>
            <a:off x="6929454" y="3357562"/>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Flèche gauche 12"/>
          <p:cNvSpPr/>
          <p:nvPr/>
        </p:nvSpPr>
        <p:spPr>
          <a:xfrm>
            <a:off x="4857752" y="3286124"/>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xmlns="" val="23217863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out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37"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arn(outVertical)">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re 1">
            <a:extLst>
              <a:ext uri="{FF2B5EF4-FFF2-40B4-BE49-F238E27FC236}">
                <a16:creationId xmlns:a16="http://schemas.microsoft.com/office/drawing/2014/main" xmlns="" id="{3DA350F4-159A-4D9E-8AD6-EF5DDBBE06E2}"/>
              </a:ext>
            </a:extLst>
          </p:cNvPr>
          <p:cNvSpPr>
            <a:spLocks noGrp="1"/>
          </p:cNvSpPr>
          <p:nvPr>
            <p:ph type="title"/>
          </p:nvPr>
        </p:nvSpPr>
        <p:spPr>
          <a:xfrm>
            <a:off x="1214438" y="260350"/>
            <a:ext cx="6472237" cy="1143000"/>
          </a:xfrm>
        </p:spPr>
        <p:txBody>
          <a:bodyPr/>
          <a:lstStyle/>
          <a:p>
            <a:pPr algn="ctr" eaLnBrk="1" hangingPunct="1"/>
            <a:r>
              <a:rPr lang="ar-DZ" altLang="en-US" b="1" dirty="0" smtClean="0"/>
              <a:t>طرح الإشكالية </a:t>
            </a:r>
            <a:endParaRPr lang="fr-CA" altLang="en-US" b="1" dirty="0"/>
          </a:p>
        </p:txBody>
      </p:sp>
      <p:sp>
        <p:nvSpPr>
          <p:cNvPr id="11268" name="Rectangle 3">
            <a:extLst>
              <a:ext uri="{FF2B5EF4-FFF2-40B4-BE49-F238E27FC236}">
                <a16:creationId xmlns:a16="http://schemas.microsoft.com/office/drawing/2014/main" xmlns="" id="{E57432F4-7CB1-4D35-B188-2BAF5C56A5B5}"/>
              </a:ext>
            </a:extLst>
          </p:cNvPr>
          <p:cNvSpPr txBox="1">
            <a:spLocks noChangeArrowheads="1"/>
          </p:cNvSpPr>
          <p:nvPr/>
        </p:nvSpPr>
        <p:spPr bwMode="auto">
          <a:xfrm>
            <a:off x="917049" y="1406894"/>
            <a:ext cx="7815263" cy="2089150"/>
          </a:xfrm>
          <a:prstGeom prst="rect">
            <a:avLst/>
          </a:prstGeom>
          <a:noFill/>
          <a:ln w="9525">
            <a:noFill/>
            <a:miter lim="800000"/>
            <a:headEnd/>
            <a:tailEnd/>
          </a:ln>
        </p:spPr>
        <p:txBody>
          <a:bodyPr/>
          <a:lstStyle/>
          <a:p>
            <a:pPr marL="533400" indent="-533400" algn="just" rtl="1" eaLnBrk="0" hangingPunct="0">
              <a:lnSpc>
                <a:spcPct val="120000"/>
              </a:lnSpc>
              <a:buClr>
                <a:srgbClr val="336600"/>
              </a:buClr>
              <a:defRPr/>
            </a:pPr>
            <a:endParaRPr lang="en-US" sz="2400" b="1" dirty="0">
              <a:latin typeface="Times New Roman" pitchFamily="18" charset="0"/>
              <a:cs typeface="Times New Roman" pitchFamily="18" charset="0"/>
            </a:endParaRPr>
          </a:p>
        </p:txBody>
      </p:sp>
      <p:sp>
        <p:nvSpPr>
          <p:cNvPr id="8" name="Rectangle 3">
            <a:extLst>
              <a:ext uri="{FF2B5EF4-FFF2-40B4-BE49-F238E27FC236}">
                <a16:creationId xmlns:a16="http://schemas.microsoft.com/office/drawing/2014/main" xmlns="" id="{597682B8-A1CD-4ACE-A94A-09F77668EB7C}"/>
              </a:ext>
            </a:extLst>
          </p:cNvPr>
          <p:cNvSpPr txBox="1">
            <a:spLocks noChangeArrowheads="1"/>
          </p:cNvSpPr>
          <p:nvPr/>
        </p:nvSpPr>
        <p:spPr bwMode="auto">
          <a:xfrm>
            <a:off x="917049" y="3810000"/>
            <a:ext cx="7715250" cy="2214562"/>
          </a:xfrm>
          <a:prstGeom prst="rect">
            <a:avLst/>
          </a:prstGeom>
          <a:noFill/>
          <a:ln w="9525">
            <a:noFill/>
            <a:miter lim="800000"/>
            <a:headEnd/>
            <a:tailEnd/>
          </a:ln>
        </p:spPr>
        <p:txBody>
          <a:bodyPr/>
          <a:lstStyle/>
          <a:p>
            <a:pPr marL="533400" indent="-533400" algn="just" rtl="1">
              <a:lnSpc>
                <a:spcPct val="120000"/>
              </a:lnSpc>
              <a:spcBef>
                <a:spcPct val="50000"/>
              </a:spcBef>
              <a:defRPr/>
            </a:pPr>
            <a:r>
              <a:rPr lang="ar-SA" sz="2400" b="1" dirty="0" smtClean="0">
                <a:latin typeface="Times New Roman" pitchFamily="18" charset="0"/>
                <a:cs typeface="Times New Roman" pitchFamily="18" charset="0"/>
              </a:rPr>
              <a:t>    </a:t>
            </a:r>
            <a:endParaRPr lang="en-US" sz="2400" b="1" dirty="0">
              <a:latin typeface="Times New Roman" pitchFamily="18" charset="0"/>
              <a:cs typeface="Times New Roman" pitchFamily="18" charset="0"/>
            </a:endParaRPr>
          </a:p>
        </p:txBody>
      </p:sp>
      <p:sp>
        <p:nvSpPr>
          <p:cNvPr id="5" name="TextBox 4">
            <a:extLst>
              <a:ext uri="{FF2B5EF4-FFF2-40B4-BE49-F238E27FC236}">
                <a16:creationId xmlns:a16="http://schemas.microsoft.com/office/drawing/2014/main" xmlns="" id="{7E8288C8-B867-49BD-A43D-1D7468FFF92A}"/>
              </a:ext>
            </a:extLst>
          </p:cNvPr>
          <p:cNvSpPr txBox="1"/>
          <p:nvPr/>
        </p:nvSpPr>
        <p:spPr>
          <a:xfrm rot="20576468">
            <a:off x="6811979" y="5061961"/>
            <a:ext cx="2342931" cy="276999"/>
          </a:xfrm>
          <a:prstGeom prst="rect">
            <a:avLst/>
          </a:prstGeom>
          <a:noFill/>
        </p:spPr>
        <p:txBody>
          <a:bodyPr wrap="square" rtlCol="0">
            <a:spAutoFit/>
          </a:bodyPr>
          <a:lstStyle/>
          <a:p>
            <a:pPr algn="ctr"/>
            <a:r>
              <a:rPr lang="en-US" sz="600" b="1" dirty="0">
                <a:solidFill>
                  <a:srgbClr val="BEA642"/>
                </a:solidFill>
              </a:rPr>
              <a:t>RESEARCH</a:t>
            </a:r>
          </a:p>
          <a:p>
            <a:pPr algn="ctr"/>
            <a:r>
              <a:rPr lang="en-US" sz="600" b="1" dirty="0">
                <a:solidFill>
                  <a:srgbClr val="BEA642"/>
                </a:solidFill>
              </a:rPr>
              <a:t>METHODOLOGY</a:t>
            </a:r>
          </a:p>
        </p:txBody>
      </p:sp>
      <p:graphicFrame>
        <p:nvGraphicFramePr>
          <p:cNvPr id="15" name="Tableau 14"/>
          <p:cNvGraphicFramePr>
            <a:graphicFrameLocks noGrp="1"/>
          </p:cNvGraphicFramePr>
          <p:nvPr/>
        </p:nvGraphicFramePr>
        <p:xfrm>
          <a:off x="1500166" y="2500307"/>
          <a:ext cx="6096000" cy="2116206"/>
        </p:xfrm>
        <a:graphic>
          <a:graphicData uri="http://schemas.openxmlformats.org/drawingml/2006/table">
            <a:tbl>
              <a:tblPr rtl="1"/>
              <a:tblGrid>
                <a:gridCol w="889628"/>
                <a:gridCol w="1384730"/>
                <a:gridCol w="3821642"/>
              </a:tblGrid>
              <a:tr h="568051">
                <a:tc rowSpan="3">
                  <a:txBody>
                    <a:bodyPr/>
                    <a:lstStyle/>
                    <a:p>
                      <a:pPr algn="ctr" rtl="1">
                        <a:lnSpc>
                          <a:spcPct val="115000"/>
                        </a:lnSpc>
                        <a:spcAft>
                          <a:spcPts val="0"/>
                        </a:spcAft>
                      </a:pPr>
                      <a:r>
                        <a:rPr lang="ar-DZ" sz="1600" b="1" dirty="0" smtClean="0">
                          <a:latin typeface="Simplified Arabic"/>
                          <a:ea typeface="Times New Roman"/>
                          <a:cs typeface="Arial"/>
                        </a:rPr>
                        <a:t>صياغة الإشكالية</a:t>
                      </a:r>
                      <a:endParaRPr lang="fr-FR" sz="1600" b="1" dirty="0">
                        <a:latin typeface="Simplified Arabic"/>
                        <a:ea typeface="Times New Roman"/>
                        <a:cs typeface="Arial"/>
                      </a:endParaRPr>
                    </a:p>
                  </a:txBody>
                  <a:tcPr marL="53596" marR="53596" marT="0" marB="0" vert="vert270">
                    <a:lnL w="19050" cap="flat" cmpd="sng" algn="ctr">
                      <a:solidFill>
                        <a:srgbClr val="000000"/>
                      </a:solidFill>
                      <a:prstDash val="solid"/>
                      <a:round/>
                      <a:headEnd type="none" w="med" len="med"/>
                      <a:tailEnd type="none" w="med" len="med"/>
                    </a:lnL>
                    <a:lnR w="38100" cap="flat" cmpd="sng" algn="ctr">
                      <a:solidFill>
                        <a:schemeClr val="tx1"/>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DZ" sz="1300" dirty="0" smtClean="0">
                          <a:latin typeface="Calibri"/>
                          <a:ea typeface="Times New Roman"/>
                          <a:cs typeface="Arial"/>
                        </a:rPr>
                        <a:t>01</a:t>
                      </a:r>
                      <a:r>
                        <a:rPr lang="ar-DZ" sz="1300" baseline="0" dirty="0" smtClean="0">
                          <a:latin typeface="Calibri"/>
                          <a:ea typeface="Times New Roman"/>
                          <a:cs typeface="Arial"/>
                        </a:rPr>
                        <a:t> – الطرح </a:t>
                      </a:r>
                      <a:r>
                        <a:rPr lang="ar-DZ" sz="1300" baseline="0" dirty="0" err="1" smtClean="0">
                          <a:latin typeface="Calibri"/>
                          <a:ea typeface="Times New Roman"/>
                          <a:cs typeface="Arial"/>
                        </a:rPr>
                        <a:t>الماهوي</a:t>
                      </a:r>
                      <a:r>
                        <a:rPr lang="ar-DZ" sz="1300" baseline="0" dirty="0" smtClean="0">
                          <a:latin typeface="Calibri"/>
                          <a:ea typeface="Times New Roman"/>
                          <a:cs typeface="Arial"/>
                        </a:rPr>
                        <a:t>:</a:t>
                      </a:r>
                    </a:p>
                    <a:p>
                      <a:pPr algn="just" rtl="1">
                        <a:lnSpc>
                          <a:spcPct val="115000"/>
                        </a:lnSpc>
                        <a:spcAft>
                          <a:spcPts val="0"/>
                        </a:spcAft>
                      </a:pPr>
                      <a:endParaRPr lang="ar-DZ" sz="1300" baseline="0" dirty="0" smtClean="0">
                        <a:latin typeface="Calibri"/>
                        <a:ea typeface="Times New Roman"/>
                        <a:cs typeface="Arial"/>
                      </a:endParaRPr>
                    </a:p>
                    <a:p>
                      <a:pPr algn="just" rtl="1">
                        <a:lnSpc>
                          <a:spcPct val="115000"/>
                        </a:lnSpc>
                        <a:spcAft>
                          <a:spcPts val="0"/>
                        </a:spcAft>
                      </a:pPr>
                      <a:endParaRPr lang="ar-SA" sz="1300" dirty="0">
                        <a:latin typeface="Calibri"/>
                        <a:ea typeface="Times New Roman"/>
                        <a:cs typeface="Arial"/>
                      </a:endParaRPr>
                    </a:p>
                  </a:txBody>
                  <a:tcPr marL="53596" marR="53596" marT="0" marB="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9050" cap="flat" cmpd="sng" algn="ctr">
                      <a:solidFill>
                        <a:srgbClr val="000000"/>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pPr>
                      <a:r>
                        <a:rPr lang="ar-DZ" sz="1300" dirty="0" smtClean="0">
                          <a:latin typeface="Calibri"/>
                          <a:ea typeface="Times New Roman"/>
                          <a:cs typeface="Arial"/>
                        </a:rPr>
                        <a:t>هو سؤال حول ماهية</a:t>
                      </a:r>
                      <a:r>
                        <a:rPr lang="ar-DZ" sz="1300" baseline="0" dirty="0" smtClean="0">
                          <a:latin typeface="Calibri"/>
                          <a:ea typeface="Times New Roman"/>
                          <a:cs typeface="Arial"/>
                        </a:rPr>
                        <a:t> </a:t>
                      </a:r>
                      <a:r>
                        <a:rPr lang="ar-DZ" sz="1300" baseline="0" dirty="0" err="1" smtClean="0">
                          <a:latin typeface="Calibri"/>
                          <a:ea typeface="Times New Roman"/>
                          <a:cs typeface="Arial"/>
                        </a:rPr>
                        <a:t>و</a:t>
                      </a:r>
                      <a:r>
                        <a:rPr lang="ar-DZ" sz="1300" baseline="0" dirty="0" smtClean="0">
                          <a:latin typeface="Calibri"/>
                          <a:ea typeface="Times New Roman"/>
                          <a:cs typeface="Arial"/>
                        </a:rPr>
                        <a:t> تعريف الموضوع</a:t>
                      </a:r>
                      <a:endParaRPr lang="ar-SA" sz="1300" dirty="0">
                        <a:latin typeface="Calibri"/>
                        <a:ea typeface="Times New Roman"/>
                        <a:cs typeface="Arial"/>
                      </a:endParaRPr>
                    </a:p>
                  </a:txBody>
                  <a:tcPr marL="53596" marR="53596" marT="0" marB="0">
                    <a:lnL w="38100" cap="flat" cmpd="sng" algn="ctr">
                      <a:solidFill>
                        <a:schemeClr val="tx1"/>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r>
              <a:tr h="749178">
                <a:tc vMerge="1">
                  <a:txBody>
                    <a:bodyPr/>
                    <a:lstStyle/>
                    <a:p>
                      <a:endParaRPr lang="fr-FR"/>
                    </a:p>
                  </a:txBody>
                  <a:tcPr/>
                </a:tc>
                <a:tc>
                  <a:txBody>
                    <a:bodyPr/>
                    <a:lstStyle/>
                    <a:p>
                      <a:pPr algn="just" rtl="1">
                        <a:lnSpc>
                          <a:spcPct val="115000"/>
                        </a:lnSpc>
                        <a:spcAft>
                          <a:spcPts val="0"/>
                        </a:spcAft>
                      </a:pPr>
                      <a:endParaRPr lang="ar-DZ" sz="1300" dirty="0" smtClean="0">
                        <a:latin typeface="Calibri"/>
                        <a:ea typeface="Times New Roman"/>
                        <a:cs typeface="Arial"/>
                      </a:endParaRPr>
                    </a:p>
                    <a:p>
                      <a:pPr algn="just" rtl="1">
                        <a:lnSpc>
                          <a:spcPct val="115000"/>
                        </a:lnSpc>
                        <a:spcAft>
                          <a:spcPts val="0"/>
                        </a:spcAft>
                      </a:pPr>
                      <a:r>
                        <a:rPr lang="ar-DZ" sz="1300" dirty="0" smtClean="0">
                          <a:latin typeface="Calibri"/>
                          <a:ea typeface="Times New Roman"/>
                          <a:cs typeface="Arial"/>
                        </a:rPr>
                        <a:t>02 – الطرح التحليلي الجدلي :</a:t>
                      </a:r>
                      <a:endParaRPr lang="ar-SA" sz="1300" dirty="0">
                        <a:latin typeface="Calibri"/>
                        <a:ea typeface="Times New Roman"/>
                        <a:cs typeface="Arial"/>
                      </a:endParaRPr>
                    </a:p>
                  </a:txBody>
                  <a:tcPr marL="53596" marR="53596" marT="0" marB="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just" rtl="1">
                        <a:lnSpc>
                          <a:spcPct val="115000"/>
                        </a:lnSpc>
                        <a:spcAft>
                          <a:spcPts val="0"/>
                        </a:spcAft>
                        <a:buFontTx/>
                        <a:buChar char="-"/>
                      </a:pPr>
                      <a:r>
                        <a:rPr lang="ar-DZ" sz="1400" dirty="0" smtClean="0">
                          <a:latin typeface="Calibri"/>
                          <a:ea typeface="Times New Roman"/>
                          <a:cs typeface="Arial"/>
                        </a:rPr>
                        <a:t>السؤال حول الأطروحة و حججها،خصائصها </a:t>
                      </a:r>
                      <a:r>
                        <a:rPr lang="ar-DZ" sz="1400" dirty="0" err="1" smtClean="0">
                          <a:latin typeface="Calibri"/>
                          <a:ea typeface="Times New Roman"/>
                          <a:cs typeface="Arial"/>
                        </a:rPr>
                        <a:t>و</a:t>
                      </a:r>
                      <a:r>
                        <a:rPr lang="ar-DZ" sz="1400" dirty="0" smtClean="0">
                          <a:latin typeface="Calibri"/>
                          <a:ea typeface="Times New Roman"/>
                          <a:cs typeface="Arial"/>
                        </a:rPr>
                        <a:t> مكوناتها.</a:t>
                      </a:r>
                    </a:p>
                    <a:p>
                      <a:pPr algn="just" rtl="1">
                        <a:lnSpc>
                          <a:spcPct val="115000"/>
                        </a:lnSpc>
                        <a:spcAft>
                          <a:spcPts val="0"/>
                        </a:spcAft>
                        <a:buFontTx/>
                        <a:buChar char="-"/>
                      </a:pPr>
                      <a:r>
                        <a:rPr lang="ar-DZ" sz="1400" dirty="0" smtClean="0">
                          <a:latin typeface="Calibri"/>
                          <a:ea typeface="Times New Roman"/>
                          <a:cs typeface="Arial"/>
                        </a:rPr>
                        <a:t>السؤال حول المخالفين للأطروحة. </a:t>
                      </a:r>
                      <a:endParaRPr lang="ar-SA" sz="1400" dirty="0">
                        <a:latin typeface="Calibri"/>
                        <a:ea typeface="Times New Roman"/>
                        <a:cs typeface="Arial"/>
                      </a:endParaRPr>
                    </a:p>
                  </a:txBody>
                  <a:tcPr marL="53596" marR="53596" marT="0" marB="0">
                    <a:lnL w="38100" cap="flat" cmpd="sng" algn="ctr">
                      <a:solidFill>
                        <a:schemeClr val="tx1"/>
                      </a:solidFill>
                      <a:prstDash val="solid"/>
                      <a:round/>
                      <a:headEnd type="none" w="med" len="med"/>
                      <a:tailEnd type="none" w="med" len="med"/>
                    </a:lnL>
                    <a:lnR w="19050" cap="flat" cmpd="sng" algn="ctr">
                      <a:solidFill>
                        <a:srgbClr val="000000"/>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r>
              <a:tr h="468721">
                <a:tc vMerge="1">
                  <a:txBody>
                    <a:bodyPr/>
                    <a:lstStyle/>
                    <a:p>
                      <a:endParaRPr lang="fr-FR"/>
                    </a:p>
                  </a:txBody>
                  <a:tcPr/>
                </a:tc>
                <a:tc>
                  <a:txBody>
                    <a:bodyPr/>
                    <a:lstStyle/>
                    <a:p>
                      <a:pPr algn="just" rtl="1">
                        <a:lnSpc>
                          <a:spcPct val="115000"/>
                        </a:lnSpc>
                        <a:spcAft>
                          <a:spcPts val="0"/>
                        </a:spcAft>
                      </a:pPr>
                      <a:r>
                        <a:rPr lang="ar-DZ" sz="1300" dirty="0" smtClean="0">
                          <a:latin typeface="Calibri"/>
                          <a:ea typeface="Times New Roman"/>
                          <a:cs typeface="Arial"/>
                        </a:rPr>
                        <a:t>03 – الطرح </a:t>
                      </a:r>
                      <a:r>
                        <a:rPr lang="ar-DZ" sz="1300" dirty="0" err="1" smtClean="0">
                          <a:latin typeface="Calibri"/>
                          <a:ea typeface="Times New Roman"/>
                          <a:cs typeface="Arial"/>
                        </a:rPr>
                        <a:t>التقييمي</a:t>
                      </a:r>
                      <a:r>
                        <a:rPr lang="ar-DZ" sz="1300" dirty="0" smtClean="0">
                          <a:latin typeface="Calibri"/>
                          <a:ea typeface="Times New Roman"/>
                          <a:cs typeface="Arial"/>
                        </a:rPr>
                        <a:t>:</a:t>
                      </a:r>
                      <a:endParaRPr lang="ar-SA" sz="1300" dirty="0">
                        <a:latin typeface="Calibri"/>
                        <a:ea typeface="Times New Roman"/>
                        <a:cs typeface="Arial"/>
                      </a:endParaRPr>
                    </a:p>
                  </a:txBody>
                  <a:tcPr marL="53596" marR="53596" marT="0" marB="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buFontTx/>
                        <a:buChar char="-"/>
                      </a:pPr>
                      <a:r>
                        <a:rPr lang="ar-DZ" sz="1300" dirty="0" smtClean="0">
                          <a:latin typeface="Calibri"/>
                          <a:ea typeface="Times New Roman"/>
                          <a:cs typeface="Arial"/>
                        </a:rPr>
                        <a:t>قيمة الطرح </a:t>
                      </a:r>
                      <a:r>
                        <a:rPr lang="ar-DZ" sz="1300" dirty="0" err="1" smtClean="0">
                          <a:latin typeface="Calibri"/>
                          <a:ea typeface="Times New Roman"/>
                          <a:cs typeface="Arial"/>
                        </a:rPr>
                        <a:t>و</a:t>
                      </a:r>
                      <a:r>
                        <a:rPr lang="ar-DZ" sz="1300" dirty="0" smtClean="0">
                          <a:latin typeface="Calibri"/>
                          <a:ea typeface="Times New Roman"/>
                          <a:cs typeface="Arial"/>
                        </a:rPr>
                        <a:t> حججه.</a:t>
                      </a:r>
                    </a:p>
                    <a:p>
                      <a:pPr algn="just" rtl="1">
                        <a:lnSpc>
                          <a:spcPct val="115000"/>
                        </a:lnSpc>
                        <a:spcAft>
                          <a:spcPts val="0"/>
                        </a:spcAft>
                        <a:buFontTx/>
                        <a:buChar char="-"/>
                      </a:pPr>
                      <a:r>
                        <a:rPr lang="ar-DZ" sz="1300" dirty="0" smtClean="0">
                          <a:latin typeface="Calibri"/>
                          <a:ea typeface="Times New Roman"/>
                          <a:cs typeface="Arial"/>
                        </a:rPr>
                        <a:t>المساهمة،الجدة،</a:t>
                      </a:r>
                      <a:r>
                        <a:rPr lang="ar-DZ" sz="1300" dirty="0" err="1" smtClean="0">
                          <a:latin typeface="Calibri"/>
                          <a:ea typeface="Times New Roman"/>
                          <a:cs typeface="Arial"/>
                        </a:rPr>
                        <a:t>الابداع</a:t>
                      </a:r>
                      <a:r>
                        <a:rPr lang="ar-DZ" sz="1300" dirty="0" smtClean="0">
                          <a:latin typeface="Calibri"/>
                          <a:ea typeface="Times New Roman"/>
                          <a:cs typeface="Arial"/>
                        </a:rPr>
                        <a:t>.</a:t>
                      </a:r>
                    </a:p>
                    <a:p>
                      <a:pPr algn="just" rtl="1">
                        <a:lnSpc>
                          <a:spcPct val="115000"/>
                        </a:lnSpc>
                        <a:spcAft>
                          <a:spcPts val="0"/>
                        </a:spcAft>
                        <a:buFontTx/>
                        <a:buChar char="-"/>
                      </a:pPr>
                      <a:r>
                        <a:rPr lang="ar-DZ" sz="1300" dirty="0" smtClean="0">
                          <a:latin typeface="Calibri"/>
                          <a:ea typeface="Times New Roman"/>
                          <a:cs typeface="Arial"/>
                        </a:rPr>
                        <a:t>الرهانات </a:t>
                      </a:r>
                      <a:r>
                        <a:rPr lang="ar-DZ" sz="1300" dirty="0" err="1" smtClean="0">
                          <a:latin typeface="Calibri"/>
                          <a:ea typeface="Times New Roman"/>
                          <a:cs typeface="Arial"/>
                        </a:rPr>
                        <a:t>و</a:t>
                      </a:r>
                      <a:r>
                        <a:rPr lang="ar-DZ" sz="1300" dirty="0" smtClean="0">
                          <a:latin typeface="Calibri"/>
                          <a:ea typeface="Times New Roman"/>
                          <a:cs typeface="Arial"/>
                        </a:rPr>
                        <a:t> </a:t>
                      </a:r>
                      <a:r>
                        <a:rPr lang="ar-DZ" sz="1300" dirty="0" err="1" smtClean="0">
                          <a:latin typeface="Calibri"/>
                          <a:ea typeface="Times New Roman"/>
                          <a:cs typeface="Arial"/>
                        </a:rPr>
                        <a:t>الافاق</a:t>
                      </a:r>
                      <a:r>
                        <a:rPr lang="ar-DZ" sz="1300" dirty="0" smtClean="0">
                          <a:latin typeface="Calibri"/>
                          <a:ea typeface="Times New Roman"/>
                          <a:cs typeface="Arial"/>
                        </a:rPr>
                        <a:t>.</a:t>
                      </a:r>
                      <a:endParaRPr lang="ar-SA" sz="1300" dirty="0">
                        <a:latin typeface="Calibri"/>
                        <a:ea typeface="Times New Roman"/>
                        <a:cs typeface="Arial"/>
                      </a:endParaRPr>
                    </a:p>
                  </a:txBody>
                  <a:tcPr marL="53596" marR="53596" marT="0" marB="0">
                    <a:lnL w="38100" cap="flat" cmpd="sng" algn="ctr">
                      <a:solidFill>
                        <a:schemeClr val="tx1"/>
                      </a:solidFill>
                      <a:prstDash val="solid"/>
                      <a:round/>
                      <a:headEnd type="none" w="med" len="med"/>
                      <a:tailEnd type="none" w="med" len="med"/>
                    </a:lnL>
                    <a:lnR w="19050" cap="flat" cmpd="sng" algn="ctr">
                      <a:solidFill>
                        <a:srgbClr val="000000"/>
                      </a:solidFill>
                      <a:prstDash val="solid"/>
                      <a:round/>
                      <a:headEnd type="none" w="med" len="med"/>
                      <a:tailEnd type="none" w="med" len="med"/>
                    </a:lnR>
                    <a:lnT w="38100" cap="flat" cmpd="sng" algn="ctr">
                      <a:solidFill>
                        <a:schemeClr val="tx1"/>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xmlns="" val="307261245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37" fill="hold" grpId="0" nodeType="clickEffect" nodePh="1">
                                  <p:stCondLst>
                                    <p:cond delay="0"/>
                                  </p:stCondLst>
                                  <p:endCondLst>
                                    <p:cond evt="begin" delay="0">
                                      <p:tn val="5"/>
                                    </p:cond>
                                  </p:endCondLst>
                                  <p:childTnLst>
                                    <p:set>
                                      <p:cBhvr>
                                        <p:cTn id="6" dur="1" fill="hold">
                                          <p:stCondLst>
                                            <p:cond delay="0"/>
                                          </p:stCondLst>
                                        </p:cTn>
                                        <p:tgtEl>
                                          <p:spTgt spid="11268"/>
                                        </p:tgtEl>
                                        <p:attrNameLst>
                                          <p:attrName>style.visibility</p:attrName>
                                        </p:attrNameLst>
                                      </p:cBhvr>
                                      <p:to>
                                        <p:strVal val="visible"/>
                                      </p:to>
                                    </p:set>
                                    <p:animEffect transition="in" filter="barn(outVertical)">
                                      <p:cBhvr>
                                        <p:cTn id="7" dur="500"/>
                                        <p:tgtEl>
                                          <p:spTgt spid="11268"/>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37"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arn(outVertical)">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8" grpId="0"/>
      <p:bldP spid="8"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re 1">
            <a:extLst>
              <a:ext uri="{FF2B5EF4-FFF2-40B4-BE49-F238E27FC236}">
                <a16:creationId xmlns:a16="http://schemas.microsoft.com/office/drawing/2014/main" xmlns="" id="{AAAF35D3-8D04-45B9-A71B-D837A29339E6}"/>
              </a:ext>
            </a:extLst>
          </p:cNvPr>
          <p:cNvSpPr>
            <a:spLocks noGrp="1"/>
          </p:cNvSpPr>
          <p:nvPr>
            <p:ph type="title"/>
          </p:nvPr>
        </p:nvSpPr>
        <p:spPr>
          <a:xfrm>
            <a:off x="1258888" y="260350"/>
            <a:ext cx="6472237" cy="1143000"/>
          </a:xfrm>
        </p:spPr>
        <p:txBody>
          <a:bodyPr/>
          <a:lstStyle/>
          <a:p>
            <a:pPr algn="ctr" eaLnBrk="1" hangingPunct="1"/>
            <a:r>
              <a:rPr lang="ar-DZ" altLang="en-US" b="1" dirty="0" smtClean="0"/>
              <a:t>مثال </a:t>
            </a:r>
            <a:endParaRPr lang="fr-CA" altLang="en-US" b="1" dirty="0"/>
          </a:p>
        </p:txBody>
      </p:sp>
      <p:sp>
        <p:nvSpPr>
          <p:cNvPr id="11268" name="Rectangle 3">
            <a:extLst>
              <a:ext uri="{FF2B5EF4-FFF2-40B4-BE49-F238E27FC236}">
                <a16:creationId xmlns:a16="http://schemas.microsoft.com/office/drawing/2014/main" xmlns="" id="{4EC971CF-64F6-46E5-9A57-AF1427DE57CA}"/>
              </a:ext>
            </a:extLst>
          </p:cNvPr>
          <p:cNvSpPr txBox="1">
            <a:spLocks noChangeArrowheads="1"/>
          </p:cNvSpPr>
          <p:nvPr/>
        </p:nvSpPr>
        <p:spPr bwMode="auto">
          <a:xfrm>
            <a:off x="457200" y="1291140"/>
            <a:ext cx="8609409" cy="2328863"/>
          </a:xfrm>
          <a:prstGeom prst="rect">
            <a:avLst/>
          </a:prstGeom>
          <a:noFill/>
          <a:ln w="9525">
            <a:noFill/>
            <a:miter lim="800000"/>
            <a:headEnd/>
            <a:tailEnd/>
          </a:ln>
        </p:spPr>
        <p:txBody>
          <a:bodyPr/>
          <a:lstStyle/>
          <a:p>
            <a:pPr marL="533400" indent="-533400" algn="just" rtl="1" eaLnBrk="0" hangingPunct="0">
              <a:buClr>
                <a:srgbClr val="336600"/>
              </a:buClr>
              <a:defRPr/>
            </a:pPr>
            <a:r>
              <a:rPr lang="ar-SA" sz="2400" b="1" dirty="0">
                <a:latin typeface="Times New Roman" pitchFamily="18" charset="0"/>
                <a:cs typeface="Times New Roman" pitchFamily="18" charset="0"/>
              </a:rPr>
              <a:t>      </a:t>
            </a:r>
          </a:p>
          <a:p>
            <a:pPr marL="533400" indent="-533400" algn="just" rtl="1" eaLnBrk="0" hangingPunct="0">
              <a:buClr>
                <a:srgbClr val="336600"/>
              </a:buClr>
              <a:defRPr/>
            </a:pPr>
            <a:r>
              <a:rPr lang="ar-DZ" sz="2400" b="1" dirty="0" smtClean="0">
                <a:latin typeface="Times New Roman" pitchFamily="18" charset="0"/>
                <a:cs typeface="Times New Roman" pitchFamily="18" charset="0"/>
              </a:rPr>
              <a:t>01- ما الحداثة وما مفهوم إعادة بناء الحداثة عند </a:t>
            </a:r>
            <a:r>
              <a:rPr lang="ar-DZ" sz="2400" b="1" dirty="0" err="1" smtClean="0">
                <a:latin typeface="Times New Roman" pitchFamily="18" charset="0"/>
                <a:cs typeface="Times New Roman" pitchFamily="18" charset="0"/>
              </a:rPr>
              <a:t>هابرماس</a:t>
            </a:r>
            <a:r>
              <a:rPr lang="ar-DZ" sz="2400" b="1" dirty="0" smtClean="0">
                <a:latin typeface="Times New Roman" pitchFamily="18" charset="0"/>
                <a:cs typeface="Times New Roman" pitchFamily="18" charset="0"/>
              </a:rPr>
              <a:t>؟02- كيف ظهرت الحداثة </a:t>
            </a:r>
            <a:r>
              <a:rPr lang="ar-DZ" sz="2400" b="1" dirty="0" err="1" smtClean="0">
                <a:latin typeface="Times New Roman" pitchFamily="18" charset="0"/>
                <a:cs typeface="Times New Roman" pitchFamily="18" charset="0"/>
              </a:rPr>
              <a:t>و</a:t>
            </a:r>
            <a:r>
              <a:rPr lang="ar-DZ" sz="2400" b="1" dirty="0" smtClean="0">
                <a:latin typeface="Times New Roman" pitchFamily="18" charset="0"/>
                <a:cs typeface="Times New Roman" pitchFamily="18" charset="0"/>
              </a:rPr>
              <a:t> ما هي مكوناتها وكيف تم فهمها عند </a:t>
            </a:r>
            <a:r>
              <a:rPr lang="ar-DZ" sz="2400" b="1" dirty="0" err="1" smtClean="0">
                <a:latin typeface="Times New Roman" pitchFamily="18" charset="0"/>
                <a:cs typeface="Times New Roman" pitchFamily="18" charset="0"/>
              </a:rPr>
              <a:t>هابرماس</a:t>
            </a:r>
            <a:r>
              <a:rPr lang="ar-DZ" sz="2400" b="1" dirty="0" smtClean="0">
                <a:latin typeface="Times New Roman" pitchFamily="18" charset="0"/>
                <a:cs typeface="Times New Roman" pitchFamily="18" charset="0"/>
              </a:rPr>
              <a:t> و معاصريه؟وهل للطرح </a:t>
            </a:r>
            <a:r>
              <a:rPr lang="ar-DZ" sz="2400" b="1" dirty="0" err="1" smtClean="0">
                <a:latin typeface="Times New Roman" pitchFamily="18" charset="0"/>
                <a:cs typeface="Times New Roman" pitchFamily="18" charset="0"/>
              </a:rPr>
              <a:t>الما</a:t>
            </a:r>
            <a:r>
              <a:rPr lang="ar-DZ" sz="2400" b="1" dirty="0" smtClean="0">
                <a:latin typeface="Times New Roman" pitchFamily="18" charset="0"/>
                <a:cs typeface="Times New Roman" pitchFamily="18" charset="0"/>
              </a:rPr>
              <a:t> بعد </a:t>
            </a:r>
            <a:r>
              <a:rPr lang="ar-DZ" sz="2400" b="1" dirty="0" err="1" smtClean="0">
                <a:latin typeface="Times New Roman" pitchFamily="18" charset="0"/>
                <a:cs typeface="Times New Roman" pitchFamily="18" charset="0"/>
              </a:rPr>
              <a:t>حداثي</a:t>
            </a:r>
            <a:r>
              <a:rPr lang="ar-DZ" sz="2400" b="1" dirty="0" smtClean="0">
                <a:latin typeface="Times New Roman" pitchFamily="18" charset="0"/>
                <a:cs typeface="Times New Roman" pitchFamily="18" charset="0"/>
              </a:rPr>
              <a:t> أرضية صلبة لنقدها ؟03 - ما قيمة المشروع </a:t>
            </a:r>
            <a:r>
              <a:rPr lang="ar-DZ" sz="2400" b="1" dirty="0" err="1" smtClean="0">
                <a:latin typeface="Times New Roman" pitchFamily="18" charset="0"/>
                <a:cs typeface="Times New Roman" pitchFamily="18" charset="0"/>
              </a:rPr>
              <a:t>الهابرماسي</a:t>
            </a:r>
            <a:r>
              <a:rPr lang="ar-DZ" sz="2400" b="1" dirty="0" smtClean="0">
                <a:latin typeface="Times New Roman" pitchFamily="18" charset="0"/>
                <a:cs typeface="Times New Roman" pitchFamily="18" charset="0"/>
              </a:rPr>
              <a:t> و ما جدوى إعادة بناء الحداثة في عصر نهايتها؟ ما هي القيمة المضافة التي قدمها </a:t>
            </a:r>
            <a:r>
              <a:rPr lang="ar-DZ" sz="2400" b="1" dirty="0" err="1" smtClean="0">
                <a:latin typeface="Times New Roman" pitchFamily="18" charset="0"/>
                <a:cs typeface="Times New Roman" pitchFamily="18" charset="0"/>
              </a:rPr>
              <a:t>هابرماس</a:t>
            </a:r>
            <a:r>
              <a:rPr lang="ar-DZ" sz="2400" b="1" dirty="0" smtClean="0">
                <a:latin typeface="Times New Roman" pitchFamily="18" charset="0"/>
                <a:cs typeface="Times New Roman" pitchFamily="18" charset="0"/>
              </a:rPr>
              <a:t> لموضوع الحداثة ؟ و هل يمكن لهذه الإضافة و المشروع أن يصمد أمام هجمات ما بعد الحداثة ؟</a:t>
            </a:r>
          </a:p>
          <a:p>
            <a:pPr marL="533400" indent="-533400" algn="just" rtl="1" eaLnBrk="0" hangingPunct="0">
              <a:buClr>
                <a:srgbClr val="336600"/>
              </a:buClr>
              <a:defRPr/>
            </a:pPr>
            <a:endParaRPr lang="en-US" sz="2400" b="1" dirty="0">
              <a:latin typeface="Times New Roman" pitchFamily="18" charset="0"/>
              <a:cs typeface="Times New Roman" pitchFamily="18" charset="0"/>
            </a:endParaRPr>
          </a:p>
        </p:txBody>
      </p:sp>
      <p:sp>
        <p:nvSpPr>
          <p:cNvPr id="5" name="TextBox 4">
            <a:extLst>
              <a:ext uri="{FF2B5EF4-FFF2-40B4-BE49-F238E27FC236}">
                <a16:creationId xmlns:a16="http://schemas.microsoft.com/office/drawing/2014/main" xmlns="" id="{FFCBD0B9-01C5-4B15-AA26-913ECDA0E17A}"/>
              </a:ext>
            </a:extLst>
          </p:cNvPr>
          <p:cNvSpPr txBox="1"/>
          <p:nvPr/>
        </p:nvSpPr>
        <p:spPr>
          <a:xfrm rot="20576468">
            <a:off x="6811979" y="5061961"/>
            <a:ext cx="2342931" cy="276999"/>
          </a:xfrm>
          <a:prstGeom prst="rect">
            <a:avLst/>
          </a:prstGeom>
          <a:noFill/>
        </p:spPr>
        <p:txBody>
          <a:bodyPr wrap="square" rtlCol="0">
            <a:spAutoFit/>
          </a:bodyPr>
          <a:lstStyle/>
          <a:p>
            <a:pPr algn="ctr"/>
            <a:r>
              <a:rPr lang="en-US" sz="600" b="1" dirty="0">
                <a:solidFill>
                  <a:srgbClr val="BEA642"/>
                </a:solidFill>
              </a:rPr>
              <a:t>RESEARCH</a:t>
            </a:r>
          </a:p>
          <a:p>
            <a:pPr algn="ctr"/>
            <a:r>
              <a:rPr lang="en-US" sz="600" b="1" dirty="0">
                <a:solidFill>
                  <a:srgbClr val="BEA642"/>
                </a:solidFill>
              </a:rPr>
              <a:t>METHODOLOGY</a:t>
            </a:r>
          </a:p>
        </p:txBody>
      </p:sp>
      <p:sp>
        <p:nvSpPr>
          <p:cNvPr id="6" name="Rectangle 3">
            <a:extLst>
              <a:ext uri="{FF2B5EF4-FFF2-40B4-BE49-F238E27FC236}">
                <a16:creationId xmlns:a16="http://schemas.microsoft.com/office/drawing/2014/main" xmlns="" id="{B7E85709-8E64-4CF2-9A8E-E51F98CBE496}"/>
              </a:ext>
            </a:extLst>
          </p:cNvPr>
          <p:cNvSpPr txBox="1">
            <a:spLocks noChangeArrowheads="1"/>
          </p:cNvSpPr>
          <p:nvPr/>
        </p:nvSpPr>
        <p:spPr bwMode="auto">
          <a:xfrm>
            <a:off x="571499" y="2743200"/>
            <a:ext cx="8380809" cy="2328863"/>
          </a:xfrm>
          <a:prstGeom prst="rect">
            <a:avLst/>
          </a:prstGeom>
          <a:noFill/>
          <a:ln w="9525">
            <a:noFill/>
            <a:miter lim="800000"/>
            <a:headEnd/>
            <a:tailEnd/>
          </a:ln>
        </p:spPr>
        <p:txBody>
          <a:bodyPr/>
          <a:lstStyle/>
          <a:p>
            <a:pPr marL="533400" indent="-533400" algn="just" rtl="1" eaLnBrk="0" hangingPunct="0">
              <a:buClr>
                <a:srgbClr val="336600"/>
              </a:buClr>
              <a:defRPr/>
            </a:pPr>
            <a:r>
              <a:rPr lang="ar-SA" sz="2400" b="1" dirty="0">
                <a:latin typeface="Times New Roman" pitchFamily="18" charset="0"/>
                <a:cs typeface="Times New Roman" pitchFamily="18" charset="0"/>
              </a:rPr>
              <a:t>      </a:t>
            </a:r>
          </a:p>
          <a:p>
            <a:pPr marL="533400" indent="-533400" algn="just" rtl="1" eaLnBrk="0" hangingPunct="0">
              <a:buClr>
                <a:srgbClr val="336600"/>
              </a:buClr>
              <a:defRPr/>
            </a:pPr>
            <a:r>
              <a:rPr lang="ar-SA" sz="2400" b="1" dirty="0">
                <a:latin typeface="Times New Roman" pitchFamily="18" charset="0"/>
                <a:cs typeface="Times New Roman" pitchFamily="18" charset="0"/>
              </a:rPr>
              <a:t>      </a:t>
            </a:r>
            <a:endParaRPr lang="en-US" sz="2400" b="1" dirty="0">
              <a:latin typeface="Times New Roman" pitchFamily="18" charset="0"/>
              <a:cs typeface="Times New Roman" pitchFamily="18" charset="0"/>
            </a:endParaRPr>
          </a:p>
        </p:txBody>
      </p:sp>
    </p:spTree>
    <p:extLst>
      <p:ext uri="{BB962C8B-B14F-4D97-AF65-F5344CB8AC3E}">
        <p14:creationId xmlns:p14="http://schemas.microsoft.com/office/powerpoint/2010/main" xmlns="" val="179599220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37" fill="hold" grpId="0" nodeType="clickEffect">
                                  <p:stCondLst>
                                    <p:cond delay="0"/>
                                  </p:stCondLst>
                                  <p:childTnLst>
                                    <p:set>
                                      <p:cBhvr>
                                        <p:cTn id="6" dur="1" fill="hold">
                                          <p:stCondLst>
                                            <p:cond delay="0"/>
                                          </p:stCondLst>
                                        </p:cTn>
                                        <p:tgtEl>
                                          <p:spTgt spid="11268"/>
                                        </p:tgtEl>
                                        <p:attrNameLst>
                                          <p:attrName>style.visibility</p:attrName>
                                        </p:attrNameLst>
                                      </p:cBhvr>
                                      <p:to>
                                        <p:strVal val="visible"/>
                                      </p:to>
                                    </p:set>
                                    <p:animEffect transition="in" filter="barn(outVertical)">
                                      <p:cBhvr>
                                        <p:cTn id="7" dur="500"/>
                                        <p:tgtEl>
                                          <p:spTgt spid="11268"/>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37"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outVertical)">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8" grpId="0"/>
      <p:bldP spid="6"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re 1">
            <a:extLst>
              <a:ext uri="{FF2B5EF4-FFF2-40B4-BE49-F238E27FC236}">
                <a16:creationId xmlns:a16="http://schemas.microsoft.com/office/drawing/2014/main" xmlns="" id="{747B6B9C-83B7-4265-912F-37B36D08578B}"/>
              </a:ext>
            </a:extLst>
          </p:cNvPr>
          <p:cNvSpPr>
            <a:spLocks noGrp="1"/>
          </p:cNvSpPr>
          <p:nvPr>
            <p:ph type="title"/>
          </p:nvPr>
        </p:nvSpPr>
        <p:spPr>
          <a:xfrm>
            <a:off x="1628775" y="188913"/>
            <a:ext cx="6472238" cy="1143000"/>
          </a:xfrm>
        </p:spPr>
        <p:txBody>
          <a:bodyPr/>
          <a:lstStyle/>
          <a:p>
            <a:pPr algn="ctr" eaLnBrk="1" hangingPunct="1"/>
            <a:r>
              <a:rPr lang="ar-SA" altLang="en-US" sz="4000" b="1" dirty="0"/>
              <a:t>  </a:t>
            </a:r>
            <a:r>
              <a:rPr lang="ar-DZ" altLang="en-US" sz="4000" b="1" dirty="0" smtClean="0"/>
              <a:t>عدد صفحات المذكرة </a:t>
            </a:r>
            <a:endParaRPr lang="fr-CA" altLang="en-US" sz="4000" b="1" dirty="0">
              <a:latin typeface="Times New Roman" panose="02020603050405020304" pitchFamily="18" charset="0"/>
              <a:cs typeface="Times New Roman" panose="02020603050405020304" pitchFamily="18" charset="0"/>
            </a:endParaRPr>
          </a:p>
        </p:txBody>
      </p:sp>
      <p:sp>
        <p:nvSpPr>
          <p:cNvPr id="12" name="TextBox 11">
            <a:extLst>
              <a:ext uri="{FF2B5EF4-FFF2-40B4-BE49-F238E27FC236}">
                <a16:creationId xmlns:a16="http://schemas.microsoft.com/office/drawing/2014/main" xmlns="" id="{F6709F6C-2141-462F-89A0-F1B245A1F557}"/>
              </a:ext>
            </a:extLst>
          </p:cNvPr>
          <p:cNvSpPr txBox="1"/>
          <p:nvPr/>
        </p:nvSpPr>
        <p:spPr>
          <a:xfrm rot="20576468">
            <a:off x="6811979" y="5061961"/>
            <a:ext cx="2342931" cy="276999"/>
          </a:xfrm>
          <a:prstGeom prst="rect">
            <a:avLst/>
          </a:prstGeom>
          <a:noFill/>
        </p:spPr>
        <p:txBody>
          <a:bodyPr wrap="square" rtlCol="0">
            <a:spAutoFit/>
          </a:bodyPr>
          <a:lstStyle/>
          <a:p>
            <a:pPr algn="ctr"/>
            <a:r>
              <a:rPr lang="en-US" sz="600" b="1" dirty="0">
                <a:solidFill>
                  <a:srgbClr val="BEA642"/>
                </a:solidFill>
              </a:rPr>
              <a:t>RESEARCH</a:t>
            </a:r>
          </a:p>
          <a:p>
            <a:pPr algn="ctr"/>
            <a:r>
              <a:rPr lang="en-US" sz="600" b="1" dirty="0">
                <a:solidFill>
                  <a:srgbClr val="BEA642"/>
                </a:solidFill>
              </a:rPr>
              <a:t>METHODOLOGY</a:t>
            </a:r>
          </a:p>
        </p:txBody>
      </p:sp>
      <p:sp>
        <p:nvSpPr>
          <p:cNvPr id="23" name="Rectangle 22"/>
          <p:cNvSpPr/>
          <p:nvPr/>
        </p:nvSpPr>
        <p:spPr>
          <a:xfrm>
            <a:off x="3714744" y="1428736"/>
            <a:ext cx="1785950" cy="5715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solidFill>
                  <a:schemeClr val="tx1"/>
                </a:solidFill>
              </a:rPr>
              <a:t>المذكرة  112ص</a:t>
            </a:r>
            <a:endParaRPr lang="fr-FR" dirty="0">
              <a:solidFill>
                <a:schemeClr val="tx1"/>
              </a:solidFill>
            </a:endParaRPr>
          </a:p>
        </p:txBody>
      </p:sp>
      <p:cxnSp>
        <p:nvCxnSpPr>
          <p:cNvPr id="24" name="Connecteur droit avec flèche 23"/>
          <p:cNvCxnSpPr/>
          <p:nvPr/>
        </p:nvCxnSpPr>
        <p:spPr>
          <a:xfrm>
            <a:off x="5572132" y="1714488"/>
            <a:ext cx="500066" cy="35719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5" name="Connecteur droit avec flèche 24"/>
          <p:cNvCxnSpPr>
            <a:stCxn id="23" idx="1"/>
          </p:cNvCxnSpPr>
          <p:nvPr/>
        </p:nvCxnSpPr>
        <p:spPr>
          <a:xfrm rot="10800000" flipV="1">
            <a:off x="3143240" y="1714488"/>
            <a:ext cx="571504" cy="285752"/>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26" name="Rectangle 25"/>
          <p:cNvSpPr/>
          <p:nvPr/>
        </p:nvSpPr>
        <p:spPr>
          <a:xfrm>
            <a:off x="6072198" y="1714488"/>
            <a:ext cx="785818" cy="571504"/>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ar-DZ" dirty="0" smtClean="0"/>
              <a:t>مقدمة 3ص </a:t>
            </a:r>
            <a:endParaRPr lang="fr-FR" dirty="0"/>
          </a:p>
        </p:txBody>
      </p:sp>
      <p:sp>
        <p:nvSpPr>
          <p:cNvPr id="27" name="Rectangle 26"/>
          <p:cNvSpPr/>
          <p:nvPr/>
        </p:nvSpPr>
        <p:spPr>
          <a:xfrm>
            <a:off x="2428860" y="1714488"/>
            <a:ext cx="714380" cy="500066"/>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ar-DZ" dirty="0" smtClean="0"/>
              <a:t>خاتمة 3ص</a:t>
            </a:r>
            <a:endParaRPr lang="fr-FR" dirty="0"/>
          </a:p>
        </p:txBody>
      </p:sp>
      <p:sp>
        <p:nvSpPr>
          <p:cNvPr id="28" name="Rectangle 27"/>
          <p:cNvSpPr/>
          <p:nvPr/>
        </p:nvSpPr>
        <p:spPr>
          <a:xfrm>
            <a:off x="1500166" y="1714488"/>
            <a:ext cx="771524" cy="500066"/>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ar-DZ" dirty="0" smtClean="0"/>
              <a:t>الملاحق 2ص</a:t>
            </a:r>
            <a:endParaRPr lang="fr-FR" dirty="0"/>
          </a:p>
        </p:txBody>
      </p:sp>
      <p:sp>
        <p:nvSpPr>
          <p:cNvPr id="29" name="Rectangle 28"/>
          <p:cNvSpPr/>
          <p:nvPr/>
        </p:nvSpPr>
        <p:spPr>
          <a:xfrm>
            <a:off x="428596" y="1714488"/>
            <a:ext cx="857256" cy="500066"/>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ar-DZ" sz="1400" dirty="0" smtClean="0"/>
              <a:t>البيليوغرافيا2ص</a:t>
            </a:r>
            <a:endParaRPr lang="fr-FR" sz="1400" dirty="0"/>
          </a:p>
        </p:txBody>
      </p:sp>
      <p:cxnSp>
        <p:nvCxnSpPr>
          <p:cNvPr id="30" name="Connecteur droit avec flèche 29"/>
          <p:cNvCxnSpPr/>
          <p:nvPr/>
        </p:nvCxnSpPr>
        <p:spPr>
          <a:xfrm>
            <a:off x="4071934" y="1857364"/>
            <a:ext cx="2857520" cy="71438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1" name="Connecteur droit avec flèche 30"/>
          <p:cNvCxnSpPr/>
          <p:nvPr/>
        </p:nvCxnSpPr>
        <p:spPr>
          <a:xfrm rot="10800000" flipV="1">
            <a:off x="2500298" y="2000240"/>
            <a:ext cx="2464612" cy="57150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2" name="Connecteur droit avec flèche 31"/>
          <p:cNvCxnSpPr/>
          <p:nvPr/>
        </p:nvCxnSpPr>
        <p:spPr>
          <a:xfrm rot="5400000">
            <a:off x="4286645" y="2214157"/>
            <a:ext cx="714380" cy="7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3" name="Ellipse 32"/>
          <p:cNvSpPr/>
          <p:nvPr/>
        </p:nvSpPr>
        <p:spPr>
          <a:xfrm>
            <a:off x="6901448" y="2214554"/>
            <a:ext cx="914400" cy="107157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1400" dirty="0" smtClean="0"/>
              <a:t>الفصل   - 32ص01</a:t>
            </a:r>
            <a:endParaRPr lang="fr-FR" sz="1400" dirty="0"/>
          </a:p>
        </p:txBody>
      </p:sp>
      <p:sp>
        <p:nvSpPr>
          <p:cNvPr id="34" name="Ellipse 33"/>
          <p:cNvSpPr/>
          <p:nvPr/>
        </p:nvSpPr>
        <p:spPr>
          <a:xfrm>
            <a:off x="4143372" y="2357430"/>
            <a:ext cx="914400" cy="92869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1400" dirty="0" smtClean="0"/>
              <a:t>الفصل  -</a:t>
            </a:r>
            <a:r>
              <a:rPr lang="ar-DZ" sz="1200" dirty="0" smtClean="0"/>
              <a:t>32ص02</a:t>
            </a:r>
            <a:endParaRPr lang="fr-FR" sz="1200" dirty="0"/>
          </a:p>
        </p:txBody>
      </p:sp>
      <p:sp>
        <p:nvSpPr>
          <p:cNvPr id="35" name="Ellipse 34"/>
          <p:cNvSpPr/>
          <p:nvPr/>
        </p:nvSpPr>
        <p:spPr>
          <a:xfrm>
            <a:off x="1500166" y="2357430"/>
            <a:ext cx="914400" cy="107157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1400" dirty="0" smtClean="0"/>
              <a:t>الفصل  - 32ص03</a:t>
            </a:r>
            <a:endParaRPr lang="fr-FR" sz="1400" dirty="0"/>
          </a:p>
        </p:txBody>
      </p:sp>
      <p:sp>
        <p:nvSpPr>
          <p:cNvPr id="36" name="Rectangle à coins arrondis 35"/>
          <p:cNvSpPr/>
          <p:nvPr/>
        </p:nvSpPr>
        <p:spPr>
          <a:xfrm>
            <a:off x="8001024" y="2571744"/>
            <a:ext cx="642942" cy="64294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1400" dirty="0" smtClean="0"/>
              <a:t>مقدمة 1ص</a:t>
            </a:r>
            <a:endParaRPr lang="fr-FR" sz="1400" dirty="0"/>
          </a:p>
        </p:txBody>
      </p:sp>
      <p:sp>
        <p:nvSpPr>
          <p:cNvPr id="37" name="Rectangle à coins arrondis 36"/>
          <p:cNvSpPr/>
          <p:nvPr/>
        </p:nvSpPr>
        <p:spPr>
          <a:xfrm>
            <a:off x="6143636" y="2643182"/>
            <a:ext cx="642942" cy="64294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1400" dirty="0" smtClean="0"/>
              <a:t>خاتمة 1ص</a:t>
            </a:r>
            <a:endParaRPr lang="fr-FR" sz="1400" dirty="0"/>
          </a:p>
        </p:txBody>
      </p:sp>
      <p:sp>
        <p:nvSpPr>
          <p:cNvPr id="38" name="Rectangle à coins arrondis 37"/>
          <p:cNvSpPr/>
          <p:nvPr/>
        </p:nvSpPr>
        <p:spPr>
          <a:xfrm>
            <a:off x="5143504" y="2571744"/>
            <a:ext cx="714380" cy="78581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t>مقدمة 1ص</a:t>
            </a:r>
            <a:endParaRPr lang="fr-FR" dirty="0"/>
          </a:p>
        </p:txBody>
      </p:sp>
      <p:sp>
        <p:nvSpPr>
          <p:cNvPr id="39" name="Rectangle à coins arrondis 38"/>
          <p:cNvSpPr/>
          <p:nvPr/>
        </p:nvSpPr>
        <p:spPr>
          <a:xfrm>
            <a:off x="3357554" y="2643182"/>
            <a:ext cx="714380" cy="7143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t>خاتمة 1ص</a:t>
            </a:r>
            <a:endParaRPr lang="fr-FR" dirty="0"/>
          </a:p>
        </p:txBody>
      </p:sp>
      <p:sp>
        <p:nvSpPr>
          <p:cNvPr id="40" name="Rectangle à coins arrondis 39"/>
          <p:cNvSpPr/>
          <p:nvPr/>
        </p:nvSpPr>
        <p:spPr>
          <a:xfrm>
            <a:off x="2500298" y="2643182"/>
            <a:ext cx="714380" cy="78581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t>مقدمة 1ص</a:t>
            </a:r>
            <a:endParaRPr lang="fr-FR" dirty="0"/>
          </a:p>
        </p:txBody>
      </p:sp>
      <p:sp>
        <p:nvSpPr>
          <p:cNvPr id="41" name="Rectangle à coins arrondis 40"/>
          <p:cNvSpPr/>
          <p:nvPr/>
        </p:nvSpPr>
        <p:spPr>
          <a:xfrm>
            <a:off x="500034" y="2714620"/>
            <a:ext cx="785818" cy="7143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t>خاتمة 1ص</a:t>
            </a:r>
            <a:endParaRPr lang="fr-FR" dirty="0"/>
          </a:p>
        </p:txBody>
      </p:sp>
      <p:cxnSp>
        <p:nvCxnSpPr>
          <p:cNvPr id="42" name="Connecteur droit avec flèche 41"/>
          <p:cNvCxnSpPr/>
          <p:nvPr/>
        </p:nvCxnSpPr>
        <p:spPr>
          <a:xfrm rot="16200000" flipH="1">
            <a:off x="7500958" y="3143248"/>
            <a:ext cx="642942" cy="64294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3" name="Connecteur droit avec flèche 42"/>
          <p:cNvCxnSpPr/>
          <p:nvPr/>
        </p:nvCxnSpPr>
        <p:spPr>
          <a:xfrm rot="16200000" flipH="1">
            <a:off x="7143768" y="3429000"/>
            <a:ext cx="714380" cy="14287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4" name="Connecteur droit avec flèche 43"/>
          <p:cNvCxnSpPr/>
          <p:nvPr/>
        </p:nvCxnSpPr>
        <p:spPr>
          <a:xfrm rot="5400000">
            <a:off x="6822297" y="3250405"/>
            <a:ext cx="714380" cy="50006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5" name="Ellipse 44"/>
          <p:cNvSpPr/>
          <p:nvPr/>
        </p:nvSpPr>
        <p:spPr>
          <a:xfrm>
            <a:off x="7215206" y="3714752"/>
            <a:ext cx="1000132" cy="92869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1200" dirty="0" smtClean="0"/>
              <a:t>المبحث  -10ص02</a:t>
            </a:r>
            <a:endParaRPr lang="fr-FR" sz="1200" dirty="0"/>
          </a:p>
        </p:txBody>
      </p:sp>
      <p:sp>
        <p:nvSpPr>
          <p:cNvPr id="46" name="Ellipse 45"/>
          <p:cNvSpPr/>
          <p:nvPr/>
        </p:nvSpPr>
        <p:spPr>
          <a:xfrm>
            <a:off x="6215074" y="3643314"/>
            <a:ext cx="928694" cy="92869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1200" dirty="0" smtClean="0"/>
              <a:t>المبحث 3 -10ص</a:t>
            </a:r>
            <a:endParaRPr lang="fr-FR" sz="1400" dirty="0"/>
          </a:p>
        </p:txBody>
      </p:sp>
      <p:cxnSp>
        <p:nvCxnSpPr>
          <p:cNvPr id="47" name="Connecteur droit avec flèche 46"/>
          <p:cNvCxnSpPr>
            <a:stCxn id="34" idx="4"/>
          </p:cNvCxnSpPr>
          <p:nvPr/>
        </p:nvCxnSpPr>
        <p:spPr>
          <a:xfrm rot="16200000" flipH="1">
            <a:off x="4735735" y="3150961"/>
            <a:ext cx="344044" cy="61437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9" name="Connecteur droit avec flèche 48"/>
          <p:cNvCxnSpPr/>
          <p:nvPr/>
        </p:nvCxnSpPr>
        <p:spPr>
          <a:xfrm rot="16200000" flipH="1">
            <a:off x="4214810" y="3643314"/>
            <a:ext cx="785818" cy="714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0" name="Connecteur droit avec flèche 49"/>
          <p:cNvCxnSpPr/>
          <p:nvPr/>
        </p:nvCxnSpPr>
        <p:spPr>
          <a:xfrm rot="5400000">
            <a:off x="3857620" y="3214686"/>
            <a:ext cx="642942" cy="64294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1" name="Ellipse 50"/>
          <p:cNvSpPr/>
          <p:nvPr/>
        </p:nvSpPr>
        <p:spPr>
          <a:xfrm>
            <a:off x="5286380" y="3786190"/>
            <a:ext cx="785818" cy="7623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1200" dirty="0" smtClean="0"/>
              <a:t>المبحث 1 -10ص</a:t>
            </a:r>
            <a:endParaRPr lang="fr-FR" sz="1200" dirty="0"/>
          </a:p>
        </p:txBody>
      </p:sp>
      <p:sp>
        <p:nvSpPr>
          <p:cNvPr id="52" name="Ellipse 51"/>
          <p:cNvSpPr/>
          <p:nvPr/>
        </p:nvSpPr>
        <p:spPr>
          <a:xfrm>
            <a:off x="4143372" y="3786190"/>
            <a:ext cx="785818" cy="8429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1200" dirty="0" smtClean="0"/>
              <a:t>المبحث 2- 10ص</a:t>
            </a:r>
            <a:endParaRPr lang="fr-FR" dirty="0"/>
          </a:p>
        </p:txBody>
      </p:sp>
      <p:sp>
        <p:nvSpPr>
          <p:cNvPr id="53" name="Ellipse 52"/>
          <p:cNvSpPr/>
          <p:nvPr/>
        </p:nvSpPr>
        <p:spPr>
          <a:xfrm>
            <a:off x="3071802" y="3786190"/>
            <a:ext cx="857256" cy="78581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1200" dirty="0" smtClean="0"/>
              <a:t>المبحث3 -10ص</a:t>
            </a:r>
            <a:endParaRPr lang="fr-FR" sz="1200" dirty="0"/>
          </a:p>
        </p:txBody>
      </p:sp>
      <p:cxnSp>
        <p:nvCxnSpPr>
          <p:cNvPr id="54" name="Connecteur droit avec flèche 53"/>
          <p:cNvCxnSpPr/>
          <p:nvPr/>
        </p:nvCxnSpPr>
        <p:spPr>
          <a:xfrm rot="16200000" flipH="1">
            <a:off x="1857356" y="3071810"/>
            <a:ext cx="500066" cy="50006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5" name="Connecteur droit avec flèche 54"/>
          <p:cNvCxnSpPr/>
          <p:nvPr/>
        </p:nvCxnSpPr>
        <p:spPr>
          <a:xfrm rot="16200000" flipH="1">
            <a:off x="1490165" y="3296125"/>
            <a:ext cx="804106" cy="697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6" name="Connecteur droit avec flèche 55"/>
          <p:cNvCxnSpPr/>
          <p:nvPr/>
        </p:nvCxnSpPr>
        <p:spPr>
          <a:xfrm rot="10800000" flipV="1">
            <a:off x="1142976" y="3071810"/>
            <a:ext cx="714380" cy="57150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7" name="Ellipse 56"/>
          <p:cNvSpPr/>
          <p:nvPr/>
        </p:nvSpPr>
        <p:spPr>
          <a:xfrm>
            <a:off x="2214546" y="3714752"/>
            <a:ext cx="766398" cy="7143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1200" dirty="0" smtClean="0"/>
              <a:t>المبحث 1- 10ص</a:t>
            </a:r>
            <a:endParaRPr lang="fr-FR" sz="1400" dirty="0"/>
          </a:p>
        </p:txBody>
      </p:sp>
      <p:sp>
        <p:nvSpPr>
          <p:cNvPr id="58" name="Ellipse 57"/>
          <p:cNvSpPr/>
          <p:nvPr/>
        </p:nvSpPr>
        <p:spPr>
          <a:xfrm>
            <a:off x="1285852" y="3714752"/>
            <a:ext cx="842962" cy="78581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1200" dirty="0" smtClean="0"/>
              <a:t>المبحث2-10ص</a:t>
            </a:r>
            <a:endParaRPr lang="fr-FR" sz="1400" dirty="0"/>
          </a:p>
        </p:txBody>
      </p:sp>
      <p:sp>
        <p:nvSpPr>
          <p:cNvPr id="59" name="Ellipse 58"/>
          <p:cNvSpPr/>
          <p:nvPr/>
        </p:nvSpPr>
        <p:spPr>
          <a:xfrm>
            <a:off x="285720" y="3643314"/>
            <a:ext cx="842962" cy="7143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1200" dirty="0" smtClean="0"/>
              <a:t>المبحث 3-10ص</a:t>
            </a:r>
            <a:endParaRPr lang="fr-FR" sz="1200" dirty="0"/>
          </a:p>
        </p:txBody>
      </p:sp>
      <p:sp>
        <p:nvSpPr>
          <p:cNvPr id="79" name="Ellipse 78"/>
          <p:cNvSpPr/>
          <p:nvPr/>
        </p:nvSpPr>
        <p:spPr>
          <a:xfrm>
            <a:off x="8072462" y="3286124"/>
            <a:ext cx="1071538"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1400" dirty="0" smtClean="0"/>
              <a:t>المبحث01- 10ص</a:t>
            </a:r>
            <a:endParaRPr lang="fr-FR" sz="1400" dirty="0"/>
          </a:p>
        </p:txBody>
      </p:sp>
    </p:spTree>
    <p:extLst>
      <p:ext uri="{BB962C8B-B14F-4D97-AF65-F5344CB8AC3E}">
        <p14:creationId xmlns:p14="http://schemas.microsoft.com/office/powerpoint/2010/main" xmlns="" val="101189196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re 1">
            <a:extLst>
              <a:ext uri="{FF2B5EF4-FFF2-40B4-BE49-F238E27FC236}">
                <a16:creationId xmlns:a16="http://schemas.microsoft.com/office/drawing/2014/main" xmlns="" id="{8B5713A9-A0D9-417B-9A45-CD45D0AF11AD}"/>
              </a:ext>
            </a:extLst>
          </p:cNvPr>
          <p:cNvSpPr>
            <a:spLocks noGrp="1"/>
          </p:cNvSpPr>
          <p:nvPr>
            <p:ph type="title"/>
          </p:nvPr>
        </p:nvSpPr>
        <p:spPr>
          <a:xfrm>
            <a:off x="1628775" y="188913"/>
            <a:ext cx="6472238" cy="1143000"/>
          </a:xfrm>
        </p:spPr>
        <p:txBody>
          <a:bodyPr/>
          <a:lstStyle/>
          <a:p>
            <a:pPr algn="ctr" eaLnBrk="1" hangingPunct="1"/>
            <a:r>
              <a:rPr lang="ar-DZ" altLang="en-US" sz="4000" b="1" dirty="0" smtClean="0">
                <a:latin typeface="Times New Roman" panose="02020603050405020304" pitchFamily="18" charset="0"/>
                <a:cs typeface="Times New Roman" panose="02020603050405020304" pitchFamily="18" charset="0"/>
              </a:rPr>
              <a:t>تنبيه </a:t>
            </a:r>
            <a:endParaRPr lang="fr-CA" altLang="en-US" sz="4000" b="1" dirty="0">
              <a:latin typeface="Times New Roman" panose="02020603050405020304" pitchFamily="18" charset="0"/>
              <a:cs typeface="Times New Roman" panose="02020603050405020304" pitchFamily="18" charset="0"/>
            </a:endParaRPr>
          </a:p>
        </p:txBody>
      </p:sp>
      <p:sp>
        <p:nvSpPr>
          <p:cNvPr id="15" name="TextBox 14">
            <a:extLst>
              <a:ext uri="{FF2B5EF4-FFF2-40B4-BE49-F238E27FC236}">
                <a16:creationId xmlns:a16="http://schemas.microsoft.com/office/drawing/2014/main" xmlns="" id="{004702B9-ABD7-4E72-B6D2-4E2D9DCE7D3E}"/>
              </a:ext>
            </a:extLst>
          </p:cNvPr>
          <p:cNvSpPr txBox="1"/>
          <p:nvPr/>
        </p:nvSpPr>
        <p:spPr>
          <a:xfrm rot="20576468">
            <a:off x="6811979" y="5061961"/>
            <a:ext cx="2342931" cy="276999"/>
          </a:xfrm>
          <a:prstGeom prst="rect">
            <a:avLst/>
          </a:prstGeom>
          <a:noFill/>
        </p:spPr>
        <p:txBody>
          <a:bodyPr wrap="square" rtlCol="0">
            <a:spAutoFit/>
          </a:bodyPr>
          <a:lstStyle/>
          <a:p>
            <a:pPr algn="ctr"/>
            <a:r>
              <a:rPr lang="en-US" sz="600" b="1" dirty="0">
                <a:solidFill>
                  <a:srgbClr val="BEA642"/>
                </a:solidFill>
              </a:rPr>
              <a:t>RESEARCH</a:t>
            </a:r>
          </a:p>
          <a:p>
            <a:pPr algn="ctr"/>
            <a:r>
              <a:rPr lang="en-US" sz="600" b="1" dirty="0">
                <a:solidFill>
                  <a:srgbClr val="BEA642"/>
                </a:solidFill>
              </a:rPr>
              <a:t>METHODOLOGY</a:t>
            </a:r>
          </a:p>
        </p:txBody>
      </p:sp>
      <p:sp>
        <p:nvSpPr>
          <p:cNvPr id="17" name="Cadre 16"/>
          <p:cNvSpPr/>
          <p:nvPr/>
        </p:nvSpPr>
        <p:spPr>
          <a:xfrm>
            <a:off x="2000232" y="2071678"/>
            <a:ext cx="5072098" cy="1785950"/>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r>
              <a:rPr lang="ar-DZ" dirty="0" smtClean="0">
                <a:solidFill>
                  <a:srgbClr val="44C404"/>
                </a:solidFill>
              </a:rPr>
              <a:t>يجب أن يعرف الباحث أنه حر في حجم البحث فالأمر يبقى نسبي </a:t>
            </a:r>
            <a:r>
              <a:rPr lang="ar-DZ" dirty="0" err="1" smtClean="0">
                <a:solidFill>
                  <a:srgbClr val="44C404"/>
                </a:solidFill>
              </a:rPr>
              <a:t>و</a:t>
            </a:r>
            <a:r>
              <a:rPr lang="ar-DZ" dirty="0" smtClean="0">
                <a:solidFill>
                  <a:srgbClr val="44C404"/>
                </a:solidFill>
              </a:rPr>
              <a:t> تقريبي على أن لا يبالغ في حجم الفصول على حساب الأخرى .</a:t>
            </a:r>
            <a:endParaRPr lang="fr-FR" dirty="0">
              <a:solidFill>
                <a:srgbClr val="44C404"/>
              </a:solidFill>
            </a:endParaRPr>
          </a:p>
        </p:txBody>
      </p:sp>
    </p:spTree>
    <p:extLst>
      <p:ext uri="{BB962C8B-B14F-4D97-AF65-F5344CB8AC3E}">
        <p14:creationId xmlns:p14="http://schemas.microsoft.com/office/powerpoint/2010/main" xmlns="" val="11533836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F9AD2090-D871-47FC-A537-5B8EE38E8B15}"/>
              </a:ext>
            </a:extLst>
          </p:cNvPr>
          <p:cNvSpPr txBox="1"/>
          <p:nvPr/>
        </p:nvSpPr>
        <p:spPr>
          <a:xfrm rot="20576468">
            <a:off x="6811979" y="5061961"/>
            <a:ext cx="2342931" cy="276999"/>
          </a:xfrm>
          <a:prstGeom prst="rect">
            <a:avLst/>
          </a:prstGeom>
          <a:noFill/>
        </p:spPr>
        <p:txBody>
          <a:bodyPr wrap="square" rtlCol="0">
            <a:spAutoFit/>
          </a:bodyPr>
          <a:lstStyle/>
          <a:p>
            <a:pPr algn="ctr"/>
            <a:r>
              <a:rPr lang="en-US" sz="600" b="1" dirty="0">
                <a:solidFill>
                  <a:srgbClr val="BEA642"/>
                </a:solidFill>
              </a:rPr>
              <a:t>RESEARCH</a:t>
            </a:r>
          </a:p>
          <a:p>
            <a:pPr algn="ctr"/>
            <a:r>
              <a:rPr lang="en-US" sz="600" b="1" dirty="0">
                <a:solidFill>
                  <a:srgbClr val="BEA642"/>
                </a:solidFill>
              </a:rPr>
              <a:t>METHODOLOGY</a:t>
            </a:r>
          </a:p>
        </p:txBody>
      </p:sp>
      <p:sp>
        <p:nvSpPr>
          <p:cNvPr id="5" name="Rectangle 4">
            <a:extLst>
              <a:ext uri="{FF2B5EF4-FFF2-40B4-BE49-F238E27FC236}">
                <a16:creationId xmlns:a16="http://schemas.microsoft.com/office/drawing/2014/main" xmlns="" id="{1B7BF1BE-B55C-418A-B0C5-DEDD35B98660}"/>
              </a:ext>
            </a:extLst>
          </p:cNvPr>
          <p:cNvSpPr/>
          <p:nvPr/>
        </p:nvSpPr>
        <p:spPr>
          <a:xfrm>
            <a:off x="1066800" y="2133600"/>
            <a:ext cx="6781800" cy="1569660"/>
          </a:xfrm>
          <a:prstGeom prst="rect">
            <a:avLst/>
          </a:prstGeom>
        </p:spPr>
        <p:txBody>
          <a:bodyPr wrap="square">
            <a:spAutoFit/>
          </a:bodyPr>
          <a:lstStyle/>
          <a:p>
            <a:pPr algn="just" rtl="1"/>
            <a:r>
              <a:rPr lang="ar-DZ" sz="3200" b="1" dirty="0" smtClean="0">
                <a:latin typeface="Times New Roman" panose="02020603050405020304" pitchFamily="18" charset="0"/>
                <a:cs typeface="Times New Roman" panose="02020603050405020304" pitchFamily="18" charset="0"/>
              </a:rPr>
              <a:t>يهدف العمل إلى رسم الملامح الكبرى للمذكرة( الأطروحة) ثم يضيف إليها بعض النصائح </a:t>
            </a:r>
            <a:r>
              <a:rPr lang="ar-DZ" sz="3200" b="1" dirty="0" err="1" smtClean="0">
                <a:latin typeface="Times New Roman" panose="02020603050405020304" pitchFamily="18" charset="0"/>
                <a:cs typeface="Times New Roman" panose="02020603050405020304" pitchFamily="18" charset="0"/>
              </a:rPr>
              <a:t>و</a:t>
            </a:r>
            <a:r>
              <a:rPr lang="ar-DZ" sz="3200" b="1" dirty="0" smtClean="0">
                <a:latin typeface="Times New Roman" panose="02020603050405020304" pitchFamily="18" charset="0"/>
                <a:cs typeface="Times New Roman" panose="02020603050405020304" pitchFamily="18" charset="0"/>
              </a:rPr>
              <a:t> التوجيهات </a:t>
            </a:r>
            <a:r>
              <a:rPr lang="ar-SA" sz="3200" b="1" dirty="0" smtClean="0">
                <a:latin typeface="Times New Roman" panose="02020603050405020304" pitchFamily="18" charset="0"/>
                <a:cs typeface="Times New Roman" panose="02020603050405020304" pitchFamily="18" charset="0"/>
              </a:rPr>
              <a:t>.</a:t>
            </a:r>
            <a:endParaRPr lang="en-GB" sz="3200" b="1" dirty="0">
              <a:latin typeface="Times New Roman" panose="02020603050405020304" pitchFamily="18" charset="0"/>
              <a:cs typeface="Times New Roman" panose="02020603050405020304" pitchFamily="18" charset="0"/>
            </a:endParaRPr>
          </a:p>
        </p:txBody>
      </p:sp>
      <p:sp>
        <p:nvSpPr>
          <p:cNvPr id="6" name="Rectangle 2">
            <a:extLst>
              <a:ext uri="{FF2B5EF4-FFF2-40B4-BE49-F238E27FC236}">
                <a16:creationId xmlns:a16="http://schemas.microsoft.com/office/drawing/2014/main" xmlns="" id="{E84AED92-0290-4085-A5C2-E9B94CC2B918}"/>
              </a:ext>
            </a:extLst>
          </p:cNvPr>
          <p:cNvSpPr txBox="1">
            <a:spLocks noChangeArrowheads="1"/>
          </p:cNvSpPr>
          <p:nvPr/>
        </p:nvSpPr>
        <p:spPr bwMode="auto">
          <a:xfrm>
            <a:off x="304800" y="228600"/>
            <a:ext cx="86106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sz="4400" b="1">
                <a:solidFill>
                  <a:srgbClr val="CC0000"/>
                </a:solidFill>
                <a:latin typeface="+mj-lt"/>
                <a:ea typeface="+mj-ea"/>
                <a:cs typeface="+mj-cs"/>
              </a:defRPr>
            </a:lvl1pPr>
            <a:lvl2pPr algn="l" rtl="0" eaLnBrk="1" fontAlgn="base" hangingPunct="1">
              <a:spcBef>
                <a:spcPct val="0"/>
              </a:spcBef>
              <a:spcAft>
                <a:spcPct val="0"/>
              </a:spcAft>
              <a:defRPr sz="4400" b="1">
                <a:solidFill>
                  <a:srgbClr val="CC0000"/>
                </a:solidFill>
                <a:latin typeface="Arial" charset="0"/>
              </a:defRPr>
            </a:lvl2pPr>
            <a:lvl3pPr algn="l" rtl="0" eaLnBrk="1" fontAlgn="base" hangingPunct="1">
              <a:spcBef>
                <a:spcPct val="0"/>
              </a:spcBef>
              <a:spcAft>
                <a:spcPct val="0"/>
              </a:spcAft>
              <a:defRPr sz="4400" b="1">
                <a:solidFill>
                  <a:srgbClr val="CC0000"/>
                </a:solidFill>
                <a:latin typeface="Arial" charset="0"/>
              </a:defRPr>
            </a:lvl3pPr>
            <a:lvl4pPr algn="l" rtl="0" eaLnBrk="1" fontAlgn="base" hangingPunct="1">
              <a:spcBef>
                <a:spcPct val="0"/>
              </a:spcBef>
              <a:spcAft>
                <a:spcPct val="0"/>
              </a:spcAft>
              <a:defRPr sz="4400" b="1">
                <a:solidFill>
                  <a:srgbClr val="CC0000"/>
                </a:solidFill>
                <a:latin typeface="Arial" charset="0"/>
              </a:defRPr>
            </a:lvl4pPr>
            <a:lvl5pPr algn="l" rtl="0" eaLnBrk="1" fontAlgn="base" hangingPunct="1">
              <a:spcBef>
                <a:spcPct val="0"/>
              </a:spcBef>
              <a:spcAft>
                <a:spcPct val="0"/>
              </a:spcAft>
              <a:defRPr sz="4400" b="1">
                <a:solidFill>
                  <a:srgbClr val="CC0000"/>
                </a:solidFill>
                <a:latin typeface="Arial" charset="0"/>
              </a:defRPr>
            </a:lvl5pPr>
            <a:lvl6pPr marL="457200" algn="l" rtl="0" eaLnBrk="1" fontAlgn="base" hangingPunct="1">
              <a:spcBef>
                <a:spcPct val="0"/>
              </a:spcBef>
              <a:spcAft>
                <a:spcPct val="0"/>
              </a:spcAft>
              <a:defRPr sz="4400" b="1">
                <a:solidFill>
                  <a:srgbClr val="CC0000"/>
                </a:solidFill>
                <a:latin typeface="Arial" charset="0"/>
              </a:defRPr>
            </a:lvl6pPr>
            <a:lvl7pPr marL="914400" algn="l" rtl="0" eaLnBrk="1" fontAlgn="base" hangingPunct="1">
              <a:spcBef>
                <a:spcPct val="0"/>
              </a:spcBef>
              <a:spcAft>
                <a:spcPct val="0"/>
              </a:spcAft>
              <a:defRPr sz="4400" b="1">
                <a:solidFill>
                  <a:srgbClr val="CC0000"/>
                </a:solidFill>
                <a:latin typeface="Arial" charset="0"/>
              </a:defRPr>
            </a:lvl7pPr>
            <a:lvl8pPr marL="1371600" algn="l" rtl="0" eaLnBrk="1" fontAlgn="base" hangingPunct="1">
              <a:spcBef>
                <a:spcPct val="0"/>
              </a:spcBef>
              <a:spcAft>
                <a:spcPct val="0"/>
              </a:spcAft>
              <a:defRPr sz="4400" b="1">
                <a:solidFill>
                  <a:srgbClr val="CC0000"/>
                </a:solidFill>
                <a:latin typeface="Arial" charset="0"/>
              </a:defRPr>
            </a:lvl8pPr>
            <a:lvl9pPr marL="1828800" algn="l" rtl="0" eaLnBrk="1" fontAlgn="base" hangingPunct="1">
              <a:spcBef>
                <a:spcPct val="0"/>
              </a:spcBef>
              <a:spcAft>
                <a:spcPct val="0"/>
              </a:spcAft>
              <a:defRPr sz="4400" b="1">
                <a:solidFill>
                  <a:srgbClr val="CC0000"/>
                </a:solidFill>
                <a:latin typeface="Arial" charset="0"/>
              </a:defRPr>
            </a:lvl9pPr>
          </a:lstStyle>
          <a:p>
            <a:pPr algn="ctr">
              <a:defRPr/>
            </a:pPr>
            <a:r>
              <a:rPr lang="ar-DZ" kern="0" dirty="0" smtClean="0"/>
              <a:t>تمهيد </a:t>
            </a:r>
            <a:endParaRPr lang="en-US" kern="0" dirty="0"/>
          </a:p>
        </p:txBody>
      </p:sp>
    </p:spTree>
    <p:extLst>
      <p:ext uri="{BB962C8B-B14F-4D97-AF65-F5344CB8AC3E}">
        <p14:creationId xmlns:p14="http://schemas.microsoft.com/office/powerpoint/2010/main" xmlns="" val="1182852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out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re 1">
            <a:extLst>
              <a:ext uri="{FF2B5EF4-FFF2-40B4-BE49-F238E27FC236}">
                <a16:creationId xmlns:a16="http://schemas.microsoft.com/office/drawing/2014/main" xmlns="" id="{4FCD8D58-ECF8-4C74-AE01-8B20A8F6A298}"/>
              </a:ext>
            </a:extLst>
          </p:cNvPr>
          <p:cNvSpPr>
            <a:spLocks noGrp="1"/>
          </p:cNvSpPr>
          <p:nvPr>
            <p:ph type="title"/>
          </p:nvPr>
        </p:nvSpPr>
        <p:spPr>
          <a:xfrm>
            <a:off x="1420973" y="134269"/>
            <a:ext cx="6472238" cy="1143000"/>
          </a:xfrm>
        </p:spPr>
        <p:txBody>
          <a:bodyPr/>
          <a:lstStyle/>
          <a:p>
            <a:pPr algn="ctr" eaLnBrk="1" hangingPunct="1"/>
            <a:r>
              <a:rPr lang="ar-DZ" altLang="en-US" sz="3200" dirty="0" smtClean="0">
                <a:latin typeface="Times New Roman" panose="02020603050405020304" pitchFamily="18" charset="0"/>
                <a:cs typeface="Times New Roman" panose="02020603050405020304" pitchFamily="18" charset="0"/>
              </a:rPr>
              <a:t>التقسيم الزمني لانجاز المذكرة </a:t>
            </a:r>
            <a:endParaRPr lang="fr-CA" altLang="en-US" sz="3200" b="1" dirty="0">
              <a:latin typeface="Times New Roman" panose="02020603050405020304" pitchFamily="18" charset="0"/>
              <a:cs typeface="Times New Roman" panose="02020603050405020304" pitchFamily="18" charset="0"/>
            </a:endParaRPr>
          </a:p>
        </p:txBody>
      </p:sp>
      <p:sp>
        <p:nvSpPr>
          <p:cNvPr id="19" name="TextBox 18">
            <a:extLst>
              <a:ext uri="{FF2B5EF4-FFF2-40B4-BE49-F238E27FC236}">
                <a16:creationId xmlns:a16="http://schemas.microsoft.com/office/drawing/2014/main" xmlns="" id="{9F1C6E8D-9852-49D5-A068-27B1D23E89BA}"/>
              </a:ext>
            </a:extLst>
          </p:cNvPr>
          <p:cNvSpPr txBox="1"/>
          <p:nvPr/>
        </p:nvSpPr>
        <p:spPr>
          <a:xfrm rot="20576468">
            <a:off x="6811979" y="5061961"/>
            <a:ext cx="2342931" cy="276999"/>
          </a:xfrm>
          <a:prstGeom prst="rect">
            <a:avLst/>
          </a:prstGeom>
          <a:noFill/>
        </p:spPr>
        <p:txBody>
          <a:bodyPr wrap="square" rtlCol="0">
            <a:spAutoFit/>
          </a:bodyPr>
          <a:lstStyle/>
          <a:p>
            <a:pPr algn="ctr"/>
            <a:r>
              <a:rPr lang="en-US" sz="600" b="1" dirty="0">
                <a:solidFill>
                  <a:srgbClr val="BEA642"/>
                </a:solidFill>
              </a:rPr>
              <a:t>RESEARCH</a:t>
            </a:r>
          </a:p>
          <a:p>
            <a:pPr algn="ctr"/>
            <a:r>
              <a:rPr lang="en-US" sz="600" b="1" dirty="0">
                <a:solidFill>
                  <a:srgbClr val="BEA642"/>
                </a:solidFill>
              </a:rPr>
              <a:t>METHODOLOGY</a:t>
            </a:r>
          </a:p>
        </p:txBody>
      </p:sp>
      <p:sp>
        <p:nvSpPr>
          <p:cNvPr id="20" name="Rectangle 19"/>
          <p:cNvSpPr/>
          <p:nvPr/>
        </p:nvSpPr>
        <p:spPr>
          <a:xfrm>
            <a:off x="7072330" y="1571612"/>
            <a:ext cx="1271590" cy="1143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t>الفصل01 – شهرين </a:t>
            </a:r>
            <a:endParaRPr lang="fr-FR" dirty="0"/>
          </a:p>
        </p:txBody>
      </p:sp>
      <p:sp>
        <p:nvSpPr>
          <p:cNvPr id="21" name="Rectangle 20"/>
          <p:cNvSpPr/>
          <p:nvPr/>
        </p:nvSpPr>
        <p:spPr>
          <a:xfrm>
            <a:off x="3857620" y="1500174"/>
            <a:ext cx="1285884" cy="121444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t>الفص02- شهرين </a:t>
            </a:r>
            <a:endParaRPr lang="fr-FR" dirty="0"/>
          </a:p>
        </p:txBody>
      </p:sp>
      <p:sp>
        <p:nvSpPr>
          <p:cNvPr id="22" name="Rectangle 21"/>
          <p:cNvSpPr/>
          <p:nvPr/>
        </p:nvSpPr>
        <p:spPr>
          <a:xfrm>
            <a:off x="928662" y="1428736"/>
            <a:ext cx="1214446" cy="121444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t>الفصل 03- شهرين</a:t>
            </a:r>
            <a:endParaRPr lang="fr-FR" dirty="0"/>
          </a:p>
        </p:txBody>
      </p:sp>
      <p:sp>
        <p:nvSpPr>
          <p:cNvPr id="31" name="Rectangle 30"/>
          <p:cNvSpPr/>
          <p:nvPr/>
        </p:nvSpPr>
        <p:spPr>
          <a:xfrm>
            <a:off x="8358214" y="3357562"/>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t>المبحث1 -15 يوما</a:t>
            </a:r>
            <a:endParaRPr lang="fr-FR" dirty="0"/>
          </a:p>
        </p:txBody>
      </p:sp>
      <p:sp>
        <p:nvSpPr>
          <p:cNvPr id="32" name="Rectangle 31"/>
          <p:cNvSpPr/>
          <p:nvPr/>
        </p:nvSpPr>
        <p:spPr>
          <a:xfrm>
            <a:off x="7358082" y="3357562"/>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t>المبحث 2 -15 يوما</a:t>
            </a:r>
            <a:endParaRPr lang="fr-FR" dirty="0"/>
          </a:p>
        </p:txBody>
      </p:sp>
      <p:sp>
        <p:nvSpPr>
          <p:cNvPr id="33" name="Rectangle 32"/>
          <p:cNvSpPr/>
          <p:nvPr/>
        </p:nvSpPr>
        <p:spPr>
          <a:xfrm>
            <a:off x="6357950" y="3357562"/>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t>المبحث 3-15يوما</a:t>
            </a:r>
            <a:endParaRPr lang="fr-FR" dirty="0"/>
          </a:p>
        </p:txBody>
      </p:sp>
      <p:sp>
        <p:nvSpPr>
          <p:cNvPr id="34" name="Rectangle 33"/>
          <p:cNvSpPr/>
          <p:nvPr/>
        </p:nvSpPr>
        <p:spPr>
          <a:xfrm>
            <a:off x="5214942" y="3357562"/>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t>المبحث1 -15 يوما</a:t>
            </a:r>
            <a:endParaRPr lang="fr-FR" dirty="0"/>
          </a:p>
        </p:txBody>
      </p:sp>
      <p:sp>
        <p:nvSpPr>
          <p:cNvPr id="35" name="Rectangle 34"/>
          <p:cNvSpPr/>
          <p:nvPr/>
        </p:nvSpPr>
        <p:spPr>
          <a:xfrm>
            <a:off x="4214810" y="3357562"/>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t>المبحث 2 -15 يوما</a:t>
            </a:r>
            <a:endParaRPr lang="fr-FR" dirty="0"/>
          </a:p>
        </p:txBody>
      </p:sp>
      <p:sp>
        <p:nvSpPr>
          <p:cNvPr id="36" name="Rectangle 35"/>
          <p:cNvSpPr/>
          <p:nvPr/>
        </p:nvSpPr>
        <p:spPr>
          <a:xfrm>
            <a:off x="3214678" y="3357562"/>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t>المبحث 3-15يوما</a:t>
            </a:r>
            <a:endParaRPr lang="fr-FR" dirty="0"/>
          </a:p>
        </p:txBody>
      </p:sp>
      <p:sp>
        <p:nvSpPr>
          <p:cNvPr id="37" name="Rectangle 36"/>
          <p:cNvSpPr/>
          <p:nvPr/>
        </p:nvSpPr>
        <p:spPr>
          <a:xfrm>
            <a:off x="1142976" y="3357562"/>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t>المبحث 2 -15 يوما</a:t>
            </a:r>
            <a:endParaRPr lang="fr-FR" dirty="0"/>
          </a:p>
        </p:txBody>
      </p:sp>
      <p:sp>
        <p:nvSpPr>
          <p:cNvPr id="38" name="Rectangle 37"/>
          <p:cNvSpPr/>
          <p:nvPr/>
        </p:nvSpPr>
        <p:spPr>
          <a:xfrm>
            <a:off x="2143108" y="3357562"/>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t>المبحث1 -15 يوما</a:t>
            </a:r>
            <a:endParaRPr lang="fr-FR" dirty="0"/>
          </a:p>
        </p:txBody>
      </p:sp>
      <p:sp>
        <p:nvSpPr>
          <p:cNvPr id="39" name="Rectangle 38"/>
          <p:cNvSpPr/>
          <p:nvPr/>
        </p:nvSpPr>
        <p:spPr>
          <a:xfrm>
            <a:off x="142844" y="3357562"/>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t>المبحث 3-15يوما</a:t>
            </a:r>
            <a:endParaRPr lang="fr-FR" dirty="0"/>
          </a:p>
        </p:txBody>
      </p:sp>
      <p:cxnSp>
        <p:nvCxnSpPr>
          <p:cNvPr id="41" name="Connecteur droit avec flèche 40"/>
          <p:cNvCxnSpPr/>
          <p:nvPr/>
        </p:nvCxnSpPr>
        <p:spPr>
          <a:xfrm rot="16200000" flipH="1">
            <a:off x="7858148" y="2714620"/>
            <a:ext cx="500066" cy="50006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4" name="Connecteur droit avec flèche 43"/>
          <p:cNvCxnSpPr/>
          <p:nvPr/>
        </p:nvCxnSpPr>
        <p:spPr>
          <a:xfrm rot="5400000">
            <a:off x="7608115" y="2964653"/>
            <a:ext cx="428628" cy="714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9" name="Connecteur droit avec flèche 48"/>
          <p:cNvCxnSpPr/>
          <p:nvPr/>
        </p:nvCxnSpPr>
        <p:spPr>
          <a:xfrm rot="10800000" flipV="1">
            <a:off x="7143768" y="2786058"/>
            <a:ext cx="785818" cy="42862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3" name="Connecteur droit avec flèche 52"/>
          <p:cNvCxnSpPr/>
          <p:nvPr/>
        </p:nvCxnSpPr>
        <p:spPr>
          <a:xfrm rot="16200000" flipH="1">
            <a:off x="4786314" y="2786058"/>
            <a:ext cx="357190" cy="35719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5" name="Connecteur droit avec flèche 54"/>
          <p:cNvCxnSpPr/>
          <p:nvPr/>
        </p:nvCxnSpPr>
        <p:spPr>
          <a:xfrm rot="5400000">
            <a:off x="4464843" y="2964653"/>
            <a:ext cx="571504" cy="714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7" name="Connecteur droit avec flèche 56"/>
          <p:cNvCxnSpPr/>
          <p:nvPr/>
        </p:nvCxnSpPr>
        <p:spPr>
          <a:xfrm rot="10800000" flipV="1">
            <a:off x="3929058" y="2714620"/>
            <a:ext cx="928694" cy="42862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3" name="Connecteur droit avec flèche 62"/>
          <p:cNvCxnSpPr/>
          <p:nvPr/>
        </p:nvCxnSpPr>
        <p:spPr>
          <a:xfrm>
            <a:off x="1785918" y="2714620"/>
            <a:ext cx="571504" cy="50006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5" name="Connecteur droit avec flèche 64"/>
          <p:cNvCxnSpPr/>
          <p:nvPr/>
        </p:nvCxnSpPr>
        <p:spPr>
          <a:xfrm rot="5400000">
            <a:off x="1571604" y="2928934"/>
            <a:ext cx="428628"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7" name="Connecteur droit avec flèche 66"/>
          <p:cNvCxnSpPr/>
          <p:nvPr/>
        </p:nvCxnSpPr>
        <p:spPr>
          <a:xfrm rot="10800000" flipV="1">
            <a:off x="928662" y="2643182"/>
            <a:ext cx="928694" cy="50006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74" name="Ellipse 73"/>
          <p:cNvSpPr/>
          <p:nvPr/>
        </p:nvSpPr>
        <p:spPr>
          <a:xfrm>
            <a:off x="6000760" y="1857364"/>
            <a:ext cx="1000132" cy="107157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1400" dirty="0" smtClean="0"/>
              <a:t>15يوما للتصويبات </a:t>
            </a:r>
            <a:endParaRPr lang="fr-FR" sz="1400" dirty="0"/>
          </a:p>
        </p:txBody>
      </p:sp>
      <p:sp>
        <p:nvSpPr>
          <p:cNvPr id="75" name="Ellipse 74"/>
          <p:cNvSpPr/>
          <p:nvPr/>
        </p:nvSpPr>
        <p:spPr>
          <a:xfrm>
            <a:off x="2857488" y="1785926"/>
            <a:ext cx="985838" cy="10572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t>15يوما للتصويبات </a:t>
            </a:r>
            <a:endParaRPr lang="fr-FR" dirty="0"/>
          </a:p>
        </p:txBody>
      </p:sp>
      <p:sp>
        <p:nvSpPr>
          <p:cNvPr id="76" name="Ellipse 75"/>
          <p:cNvSpPr/>
          <p:nvPr/>
        </p:nvSpPr>
        <p:spPr>
          <a:xfrm>
            <a:off x="0" y="1643050"/>
            <a:ext cx="914400" cy="114300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t>15يوما للتصويبات </a:t>
            </a:r>
            <a:endParaRPr lang="fr-FR" dirty="0"/>
          </a:p>
        </p:txBody>
      </p:sp>
    </p:spTree>
    <p:extLst>
      <p:ext uri="{BB962C8B-B14F-4D97-AF65-F5344CB8AC3E}">
        <p14:creationId xmlns:p14="http://schemas.microsoft.com/office/powerpoint/2010/main" xmlns="" val="179491364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re 1">
            <a:extLst>
              <a:ext uri="{FF2B5EF4-FFF2-40B4-BE49-F238E27FC236}">
                <a16:creationId xmlns:a16="http://schemas.microsoft.com/office/drawing/2014/main" xmlns="" id="{81BA3554-0EF3-463E-B814-486ED61E6B55}"/>
              </a:ext>
            </a:extLst>
          </p:cNvPr>
          <p:cNvSpPr>
            <a:spLocks noGrp="1"/>
          </p:cNvSpPr>
          <p:nvPr>
            <p:ph type="title"/>
          </p:nvPr>
        </p:nvSpPr>
        <p:spPr>
          <a:xfrm>
            <a:off x="1628775" y="188913"/>
            <a:ext cx="6472238" cy="1143000"/>
          </a:xfrm>
        </p:spPr>
        <p:txBody>
          <a:bodyPr/>
          <a:lstStyle/>
          <a:p>
            <a:pPr algn="ctr" eaLnBrk="1" hangingPunct="1"/>
            <a:r>
              <a:rPr lang="ar-DZ" altLang="en-US" sz="4000" b="1" dirty="0" smtClean="0"/>
              <a:t>مقترح تقني لحل مشاكل نفسية </a:t>
            </a:r>
            <a:endParaRPr lang="fr-CA" altLang="en-US" sz="4000" b="1" dirty="0">
              <a:latin typeface="Times New Roman" panose="02020603050405020304" pitchFamily="18" charset="0"/>
              <a:cs typeface="Times New Roman" panose="02020603050405020304" pitchFamily="18" charset="0"/>
            </a:endParaRPr>
          </a:p>
        </p:txBody>
      </p:sp>
      <p:sp>
        <p:nvSpPr>
          <p:cNvPr id="31" name="Oval 30">
            <a:extLst>
              <a:ext uri="{FF2B5EF4-FFF2-40B4-BE49-F238E27FC236}">
                <a16:creationId xmlns:a16="http://schemas.microsoft.com/office/drawing/2014/main" xmlns="" id="{30E39F10-874A-402A-8227-C5C05C0F1E88}"/>
              </a:ext>
            </a:extLst>
          </p:cNvPr>
          <p:cNvSpPr/>
          <p:nvPr/>
        </p:nvSpPr>
        <p:spPr>
          <a:xfrm>
            <a:off x="5214942" y="1357298"/>
            <a:ext cx="2592288" cy="1224136"/>
          </a:xfrm>
          <a:prstGeom prst="ellipse">
            <a:avLst/>
          </a:prstGeom>
          <a:solidFill>
            <a:srgbClr val="3FC0D1"/>
          </a:solidFill>
          <a:ln>
            <a:noFill/>
          </a:ln>
          <a:effectLst/>
          <a:scene3d>
            <a:camera prst="orthographicFront">
              <a:rot lat="0" lon="0" rev="0"/>
            </a:camera>
            <a:lightRig rig="contrasting" dir="t">
              <a:rot lat="0" lon="0" rev="7800000"/>
            </a:lightRig>
          </a:scene3d>
          <a:sp3d>
            <a:bevelT w="139700" h="139700"/>
          </a:sp3d>
        </p:spPr>
        <p:style>
          <a:lnRef idx="0">
            <a:schemeClr val="accent1"/>
          </a:lnRef>
          <a:fillRef idx="3">
            <a:schemeClr val="accent1"/>
          </a:fillRef>
          <a:effectRef idx="3">
            <a:schemeClr val="accent1"/>
          </a:effectRef>
          <a:fontRef idx="minor">
            <a:schemeClr val="lt1"/>
          </a:fontRef>
        </p:style>
        <p:txBody>
          <a:bodyPr anchor="ctr"/>
          <a:lstStyle/>
          <a:p>
            <a:pPr algn="ctr">
              <a:defRPr/>
            </a:pPr>
            <a:r>
              <a:rPr lang="ar-DZ" sz="2800" b="1" dirty="0" smtClean="0">
                <a:solidFill>
                  <a:schemeClr val="tx1"/>
                </a:solidFill>
              </a:rPr>
              <a:t>طريقة البطاقات القراءة </a:t>
            </a:r>
            <a:endParaRPr lang="en-GB" sz="2800" b="1" dirty="0">
              <a:solidFill>
                <a:schemeClr val="tx1"/>
              </a:solidFill>
            </a:endParaRPr>
          </a:p>
        </p:txBody>
      </p:sp>
      <p:sp>
        <p:nvSpPr>
          <p:cNvPr id="8" name="TextBox 7">
            <a:extLst>
              <a:ext uri="{FF2B5EF4-FFF2-40B4-BE49-F238E27FC236}">
                <a16:creationId xmlns:a16="http://schemas.microsoft.com/office/drawing/2014/main" xmlns="" id="{06A585AD-11CE-40DE-B347-A1805F753F7B}"/>
              </a:ext>
            </a:extLst>
          </p:cNvPr>
          <p:cNvSpPr txBox="1"/>
          <p:nvPr/>
        </p:nvSpPr>
        <p:spPr>
          <a:xfrm rot="20576468">
            <a:off x="6811979" y="5061961"/>
            <a:ext cx="2342931" cy="276999"/>
          </a:xfrm>
          <a:prstGeom prst="rect">
            <a:avLst/>
          </a:prstGeom>
          <a:noFill/>
        </p:spPr>
        <p:txBody>
          <a:bodyPr wrap="square" rtlCol="0">
            <a:spAutoFit/>
          </a:bodyPr>
          <a:lstStyle/>
          <a:p>
            <a:pPr algn="ctr"/>
            <a:r>
              <a:rPr lang="en-US" sz="600" b="1" dirty="0">
                <a:solidFill>
                  <a:srgbClr val="BEA642"/>
                </a:solidFill>
              </a:rPr>
              <a:t>RESEARCH</a:t>
            </a:r>
          </a:p>
          <a:p>
            <a:pPr algn="ctr"/>
            <a:r>
              <a:rPr lang="en-US" sz="600" b="1" dirty="0">
                <a:solidFill>
                  <a:srgbClr val="BEA642"/>
                </a:solidFill>
              </a:rPr>
              <a:t>METHODOLOGY</a:t>
            </a:r>
          </a:p>
        </p:txBody>
      </p:sp>
      <p:graphicFrame>
        <p:nvGraphicFramePr>
          <p:cNvPr id="12" name="Tableau 11"/>
          <p:cNvGraphicFramePr>
            <a:graphicFrameLocks noGrp="1"/>
          </p:cNvGraphicFramePr>
          <p:nvPr/>
        </p:nvGraphicFramePr>
        <p:xfrm>
          <a:off x="357158" y="2643182"/>
          <a:ext cx="8143932" cy="3071834"/>
        </p:xfrm>
        <a:graphic>
          <a:graphicData uri="http://schemas.openxmlformats.org/drawingml/2006/table">
            <a:tbl>
              <a:tblPr firstRow="1" bandRow="1">
                <a:tableStyleId>{5C22544A-7EE6-4342-B048-85BDC9FD1C3A}</a:tableStyleId>
              </a:tblPr>
              <a:tblGrid>
                <a:gridCol w="8143932"/>
              </a:tblGrid>
              <a:tr h="3071834">
                <a:tc>
                  <a:txBody>
                    <a:bodyPr/>
                    <a:lstStyle/>
                    <a:p>
                      <a:pPr algn="r"/>
                      <a:r>
                        <a:rPr lang="ar-DZ" dirty="0" smtClean="0">
                          <a:solidFill>
                            <a:schemeClr val="tx1"/>
                          </a:solidFill>
                        </a:rPr>
                        <a:t>يحب  تصفح الكتب المعنية </a:t>
                      </a:r>
                      <a:r>
                        <a:rPr lang="ar-DZ" dirty="0" err="1" smtClean="0">
                          <a:solidFill>
                            <a:schemeClr val="tx1"/>
                          </a:solidFill>
                        </a:rPr>
                        <a:t>و</a:t>
                      </a:r>
                      <a:r>
                        <a:rPr lang="ar-DZ" dirty="0" smtClean="0">
                          <a:solidFill>
                            <a:schemeClr val="tx1"/>
                          </a:solidFill>
                        </a:rPr>
                        <a:t> النظر إلى فهارسها مع جمع المقالات </a:t>
                      </a:r>
                      <a:r>
                        <a:rPr lang="ar-DZ" dirty="0" err="1" smtClean="0">
                          <a:solidFill>
                            <a:schemeClr val="tx1"/>
                          </a:solidFill>
                        </a:rPr>
                        <a:t>و</a:t>
                      </a:r>
                      <a:r>
                        <a:rPr lang="ar-DZ" dirty="0" smtClean="0">
                          <a:solidFill>
                            <a:schemeClr val="tx1"/>
                          </a:solidFill>
                        </a:rPr>
                        <a:t> تدوين  كل عنصر من الكتاب أو المقال في بطاقات قراءة،ومن ثم وضع بطاقات</a:t>
                      </a:r>
                      <a:r>
                        <a:rPr lang="ar-DZ" baseline="0" dirty="0" smtClean="0">
                          <a:solidFill>
                            <a:schemeClr val="tx1"/>
                          </a:solidFill>
                        </a:rPr>
                        <a:t> القراءة في خانة الفصل التي أحتاجها ،فهذه العملية للتصنيف </a:t>
                      </a:r>
                      <a:r>
                        <a:rPr lang="ar-DZ" baseline="0" dirty="0" err="1" smtClean="0">
                          <a:solidFill>
                            <a:schemeClr val="tx1"/>
                          </a:solidFill>
                        </a:rPr>
                        <a:t>و</a:t>
                      </a:r>
                      <a:r>
                        <a:rPr lang="ar-DZ" baseline="0" dirty="0" smtClean="0">
                          <a:solidFill>
                            <a:schemeClr val="tx1"/>
                          </a:solidFill>
                        </a:rPr>
                        <a:t> الترتيب.</a:t>
                      </a:r>
                    </a:p>
                    <a:p>
                      <a:pPr algn="r"/>
                      <a:r>
                        <a:rPr lang="ar-DZ" baseline="0" dirty="0" smtClean="0">
                          <a:solidFill>
                            <a:schemeClr val="tx1"/>
                          </a:solidFill>
                        </a:rPr>
                        <a:t>أقوم بتصفح الكتب </a:t>
                      </a:r>
                      <a:r>
                        <a:rPr lang="ar-DZ" baseline="0" dirty="0" err="1" smtClean="0">
                          <a:solidFill>
                            <a:schemeClr val="tx1"/>
                          </a:solidFill>
                        </a:rPr>
                        <a:t>و</a:t>
                      </a:r>
                      <a:r>
                        <a:rPr lang="ar-DZ" baseline="0" dirty="0" smtClean="0">
                          <a:solidFill>
                            <a:schemeClr val="tx1"/>
                          </a:solidFill>
                        </a:rPr>
                        <a:t> المقالات ،وأجعل لها بطاقات قراءة تحوي عنوان الكتاب </a:t>
                      </a:r>
                      <a:r>
                        <a:rPr lang="ar-DZ" baseline="0" dirty="0" err="1" smtClean="0">
                          <a:solidFill>
                            <a:schemeClr val="tx1"/>
                          </a:solidFill>
                        </a:rPr>
                        <a:t>و</a:t>
                      </a:r>
                      <a:r>
                        <a:rPr lang="ar-DZ" baseline="0" dirty="0" smtClean="0">
                          <a:solidFill>
                            <a:schemeClr val="tx1"/>
                          </a:solidFill>
                        </a:rPr>
                        <a:t> الصفحات ،ثم أقوم بوضع البطاقة داخل الفصل أو المبحث الذي سأحتاجه.</a:t>
                      </a:r>
                    </a:p>
                    <a:p>
                      <a:pPr algn="r"/>
                      <a:r>
                        <a:rPr lang="ar-DZ" baseline="0" dirty="0" smtClean="0">
                          <a:solidFill>
                            <a:srgbClr val="FF0000"/>
                          </a:solidFill>
                        </a:rPr>
                        <a:t>التخلص من الضغوط النفسية :</a:t>
                      </a:r>
                    </a:p>
                    <a:p>
                      <a:pPr algn="r"/>
                      <a:r>
                        <a:rPr lang="ar-DZ" baseline="0" dirty="0" smtClean="0">
                          <a:solidFill>
                            <a:schemeClr val="tx1"/>
                          </a:solidFill>
                        </a:rPr>
                        <a:t>اكبر ما يعاني منه الطالب هو الانقطاع عن البحث اليومي المتواصل لذلك نقترح يتمثل في اعتياد الباحث على النظر في أوراقه حتى وان لم تكن له الرغبة في العمل فنطلب منه النظر فقط و تقليبها كل يوم ، حتى </a:t>
                      </a:r>
                      <a:r>
                        <a:rPr lang="ar-DZ" baseline="0" dirty="0" err="1" smtClean="0">
                          <a:solidFill>
                            <a:schemeClr val="tx1"/>
                          </a:solidFill>
                        </a:rPr>
                        <a:t>و</a:t>
                      </a:r>
                      <a:r>
                        <a:rPr lang="ar-DZ" baseline="0" dirty="0" smtClean="0">
                          <a:solidFill>
                            <a:schemeClr val="tx1"/>
                          </a:solidFill>
                        </a:rPr>
                        <a:t> لو كان متعبا </a:t>
                      </a:r>
                      <a:r>
                        <a:rPr lang="ar-DZ" baseline="0" dirty="0" err="1" smtClean="0">
                          <a:solidFill>
                            <a:schemeClr val="tx1"/>
                          </a:solidFill>
                        </a:rPr>
                        <a:t>و</a:t>
                      </a:r>
                      <a:r>
                        <a:rPr lang="ar-DZ" baseline="0" dirty="0" smtClean="0">
                          <a:solidFill>
                            <a:schemeClr val="tx1"/>
                          </a:solidFill>
                        </a:rPr>
                        <a:t> لا يرغب في البحث مطلقا ...لعله بتكرار هذه العملية يتغير مزاجه </a:t>
                      </a:r>
                      <a:r>
                        <a:rPr lang="ar-DZ" baseline="0" dirty="0" err="1" smtClean="0">
                          <a:solidFill>
                            <a:schemeClr val="tx1"/>
                          </a:solidFill>
                        </a:rPr>
                        <a:t>و</a:t>
                      </a:r>
                      <a:r>
                        <a:rPr lang="ar-DZ" baseline="0" dirty="0" smtClean="0">
                          <a:solidFill>
                            <a:schemeClr val="tx1"/>
                          </a:solidFill>
                        </a:rPr>
                        <a:t> يقبل على العمل فالاستمرارية </a:t>
                      </a:r>
                      <a:r>
                        <a:rPr lang="ar-DZ" baseline="0" dirty="0" err="1" smtClean="0">
                          <a:solidFill>
                            <a:schemeClr val="tx1"/>
                          </a:solidFill>
                        </a:rPr>
                        <a:t>و</a:t>
                      </a:r>
                      <a:r>
                        <a:rPr lang="ar-DZ" baseline="0" dirty="0" smtClean="0">
                          <a:solidFill>
                            <a:schemeClr val="tx1"/>
                          </a:solidFill>
                        </a:rPr>
                        <a:t> الربط بالوثائق قد يدفع للعمل مجددا ...</a:t>
                      </a:r>
                      <a:endParaRPr lang="fr-FR" dirty="0">
                        <a:solidFill>
                          <a:schemeClr val="tx1"/>
                        </a:solidFill>
                      </a:endParaRPr>
                    </a:p>
                  </a:txBody>
                  <a:tcPr/>
                </a:tc>
              </a:tr>
            </a:tbl>
          </a:graphicData>
        </a:graphic>
      </p:graphicFrame>
    </p:spTree>
    <p:extLst>
      <p:ext uri="{BB962C8B-B14F-4D97-AF65-F5344CB8AC3E}">
        <p14:creationId xmlns:p14="http://schemas.microsoft.com/office/powerpoint/2010/main" xmlns="" val="350966462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32" fill="hold" nodeType="click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circle(out)">
                                      <p:cBhvr>
                                        <p:cTn id="7" dur="20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6">
            <a:extLst>
              <a:ext uri="{FF2B5EF4-FFF2-40B4-BE49-F238E27FC236}">
                <a16:creationId xmlns:a16="http://schemas.microsoft.com/office/drawing/2014/main" xmlns="" id="{4D6FD438-265D-429A-94C7-35C5D9ED0DFB}"/>
              </a:ext>
            </a:extLst>
          </p:cNvPr>
          <p:cNvSpPr>
            <a:spLocks noGrp="1" noChangeArrowheads="1"/>
          </p:cNvSpPr>
          <p:nvPr>
            <p:ph type="title"/>
          </p:nvPr>
        </p:nvSpPr>
        <p:spPr>
          <a:xfrm>
            <a:off x="620712" y="323131"/>
            <a:ext cx="7696200" cy="1219200"/>
          </a:xfr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algn="ctr"/>
            <a:r>
              <a:rPr lang="ar-DZ" sz="4000" dirty="0" smtClean="0"/>
              <a:t>الملاحق </a:t>
            </a:r>
            <a:r>
              <a:rPr lang="en-US" sz="4000" dirty="0"/>
              <a:t/>
            </a:r>
            <a:br>
              <a:rPr lang="en-US" sz="4000" dirty="0"/>
            </a:br>
            <a:endParaRPr lang="ar-SA" sz="4000" dirty="0"/>
          </a:p>
        </p:txBody>
      </p:sp>
      <p:sp>
        <p:nvSpPr>
          <p:cNvPr id="23" name="TextBox 22">
            <a:extLst>
              <a:ext uri="{FF2B5EF4-FFF2-40B4-BE49-F238E27FC236}">
                <a16:creationId xmlns:a16="http://schemas.microsoft.com/office/drawing/2014/main" xmlns="" id="{05EC1F47-4BF2-482D-82B8-8C008170A25D}"/>
              </a:ext>
            </a:extLst>
          </p:cNvPr>
          <p:cNvSpPr txBox="1"/>
          <p:nvPr/>
        </p:nvSpPr>
        <p:spPr>
          <a:xfrm rot="20576468">
            <a:off x="6811979" y="5061961"/>
            <a:ext cx="2342931" cy="276999"/>
          </a:xfrm>
          <a:prstGeom prst="rect">
            <a:avLst/>
          </a:prstGeom>
          <a:noFill/>
        </p:spPr>
        <p:txBody>
          <a:bodyPr wrap="square" rtlCol="0">
            <a:spAutoFit/>
          </a:bodyPr>
          <a:lstStyle/>
          <a:p>
            <a:pPr algn="ctr"/>
            <a:r>
              <a:rPr lang="en-US" sz="600" b="1" dirty="0">
                <a:solidFill>
                  <a:srgbClr val="BEA642"/>
                </a:solidFill>
              </a:rPr>
              <a:t>RESEARCH</a:t>
            </a:r>
          </a:p>
          <a:p>
            <a:pPr algn="ctr"/>
            <a:r>
              <a:rPr lang="en-US" sz="600" b="1" dirty="0">
                <a:solidFill>
                  <a:srgbClr val="BEA642"/>
                </a:solidFill>
              </a:rPr>
              <a:t>METHODOLOGY</a:t>
            </a:r>
          </a:p>
        </p:txBody>
      </p:sp>
      <p:graphicFrame>
        <p:nvGraphicFramePr>
          <p:cNvPr id="25" name="Table 24">
            <a:extLst>
              <a:ext uri="{FF2B5EF4-FFF2-40B4-BE49-F238E27FC236}">
                <a16:creationId xmlns:a16="http://schemas.microsoft.com/office/drawing/2014/main" xmlns="" id="{BCFBC0CA-5A3A-4DAB-9DCD-084B755EC0D8}"/>
              </a:ext>
            </a:extLst>
          </p:cNvPr>
          <p:cNvGraphicFramePr>
            <a:graphicFrameLocks noGrp="1"/>
          </p:cNvGraphicFramePr>
          <p:nvPr>
            <p:extLst>
              <p:ext uri="{D42A27DB-BD31-4B8C-83A1-F6EECF244321}">
                <p14:modId xmlns:p14="http://schemas.microsoft.com/office/powerpoint/2010/main" xmlns="" val="2344833976"/>
              </p:ext>
            </p:extLst>
          </p:nvPr>
        </p:nvGraphicFramePr>
        <p:xfrm>
          <a:off x="94398" y="1479120"/>
          <a:ext cx="6611202" cy="4897435"/>
        </p:xfrm>
        <a:graphic>
          <a:graphicData uri="http://schemas.openxmlformats.org/drawingml/2006/table">
            <a:tbl>
              <a:tblPr firstRow="1" bandRow="1">
                <a:tableStyleId>{5C22544A-7EE6-4342-B048-85BDC9FD1C3A}</a:tableStyleId>
              </a:tblPr>
              <a:tblGrid>
                <a:gridCol w="2801202">
                  <a:extLst>
                    <a:ext uri="{9D8B030D-6E8A-4147-A177-3AD203B41FA5}">
                      <a16:colId xmlns:a16="http://schemas.microsoft.com/office/drawing/2014/main" xmlns="" val="20000"/>
                    </a:ext>
                  </a:extLst>
                </a:gridCol>
                <a:gridCol w="3810000">
                  <a:extLst>
                    <a:ext uri="{9D8B030D-6E8A-4147-A177-3AD203B41FA5}">
                      <a16:colId xmlns:a16="http://schemas.microsoft.com/office/drawing/2014/main" xmlns="" val="20001"/>
                    </a:ext>
                  </a:extLst>
                </a:gridCol>
              </a:tblGrid>
              <a:tr h="674286">
                <a:tc>
                  <a:txBody>
                    <a:bodyPr/>
                    <a:lstStyle/>
                    <a:p>
                      <a:pPr algn="ctr"/>
                      <a:r>
                        <a:rPr lang="ar-DZ" sz="3200" dirty="0" smtClean="0">
                          <a:solidFill>
                            <a:schemeClr val="bg1"/>
                          </a:solidFill>
                          <a:latin typeface="Times New Roman" pitchFamily="18" charset="0"/>
                          <a:cs typeface="Times New Roman" pitchFamily="18" charset="0"/>
                        </a:rPr>
                        <a:t>الصفحة</a:t>
                      </a:r>
                      <a:endParaRPr lang="en-US" sz="3200" dirty="0">
                        <a:solidFill>
                          <a:schemeClr val="bg1"/>
                        </a:solidFill>
                        <a:latin typeface="Times New Roman" pitchFamily="18" charset="0"/>
                        <a:cs typeface="Times New Roman" pitchFamily="18" charset="0"/>
                      </a:endParaRPr>
                    </a:p>
                  </a:txBody>
                  <a:tcPr marL="91439" marR="91439" marT="45728" marB="45728">
                    <a:lnB w="12700" cap="flat" cmpd="sng" algn="ctr">
                      <a:solidFill>
                        <a:schemeClr val="tx1"/>
                      </a:solidFill>
                      <a:prstDash val="solid"/>
                      <a:round/>
                      <a:headEnd type="none" w="med" len="med"/>
                      <a:tailEnd type="none" w="med" len="med"/>
                    </a:lnB>
                    <a:solidFill>
                      <a:srgbClr val="3FC0D1"/>
                    </a:solidFill>
                  </a:tcPr>
                </a:tc>
                <a:tc>
                  <a:txBody>
                    <a:bodyPr/>
                    <a:lstStyle/>
                    <a:p>
                      <a:pPr algn="ctr"/>
                      <a:r>
                        <a:rPr lang="ar-DZ" sz="3200" dirty="0" smtClean="0">
                          <a:solidFill>
                            <a:schemeClr val="bg1"/>
                          </a:solidFill>
                          <a:latin typeface="Times New Roman" pitchFamily="18" charset="0"/>
                          <a:cs typeface="Times New Roman" pitchFamily="18" charset="0"/>
                        </a:rPr>
                        <a:t>عربية / فرنسية</a:t>
                      </a:r>
                      <a:endParaRPr lang="en-US" sz="3200" dirty="0">
                        <a:solidFill>
                          <a:schemeClr val="bg1"/>
                        </a:solidFill>
                        <a:latin typeface="Times New Roman" pitchFamily="18" charset="0"/>
                        <a:cs typeface="Times New Roman" pitchFamily="18" charset="0"/>
                      </a:endParaRPr>
                    </a:p>
                  </a:txBody>
                  <a:tcPr marL="91439" marR="91439" marT="45728" marB="45728">
                    <a:lnB w="12700" cap="flat" cmpd="sng" algn="ctr">
                      <a:solidFill>
                        <a:schemeClr val="tx1"/>
                      </a:solidFill>
                      <a:prstDash val="solid"/>
                      <a:round/>
                      <a:headEnd type="none" w="med" len="med"/>
                      <a:tailEnd type="none" w="med" len="med"/>
                    </a:lnB>
                    <a:solidFill>
                      <a:srgbClr val="3FC0D1"/>
                    </a:solidFill>
                  </a:tcPr>
                </a:tc>
                <a:extLst>
                  <a:ext uri="{0D108BD9-81ED-4DB2-BD59-A6C34878D82A}">
                    <a16:rowId xmlns:a16="http://schemas.microsoft.com/office/drawing/2014/main" xmlns="" val="10000"/>
                  </a:ext>
                </a:extLst>
              </a:tr>
              <a:tr h="603307">
                <a:tc>
                  <a:txBody>
                    <a:bodyPr/>
                    <a:lstStyle/>
                    <a:p>
                      <a:pPr algn="ctr"/>
                      <a:endParaRPr lang="en-US" sz="2400" dirty="0">
                        <a:latin typeface="Times New Roman" pitchFamily="18" charset="0"/>
                        <a:cs typeface="Times New Roman" pitchFamily="18" charset="0"/>
                      </a:endParaRPr>
                    </a:p>
                  </a:txBody>
                  <a:tcPr marL="91439" marR="91439" marT="45728" marB="4572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1"/>
                      <a:endParaRPr lang="en-US" sz="2800" dirty="0">
                        <a:latin typeface="Times New Roman" pitchFamily="18" charset="0"/>
                        <a:cs typeface="Times New Roman" pitchFamily="18" charset="0"/>
                      </a:endParaRPr>
                    </a:p>
                  </a:txBody>
                  <a:tcPr marL="91439" marR="91439" marT="45728" marB="4572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1"/>
                  </a:ext>
                </a:extLst>
              </a:tr>
              <a:tr h="603307">
                <a:tc>
                  <a:txBody>
                    <a:bodyPr/>
                    <a:lstStyle/>
                    <a:p>
                      <a:pPr algn="ctr"/>
                      <a:endParaRPr lang="en-US" sz="2400" dirty="0">
                        <a:latin typeface="Times New Roman" pitchFamily="18" charset="0"/>
                        <a:cs typeface="Times New Roman" pitchFamily="18" charset="0"/>
                      </a:endParaRPr>
                    </a:p>
                  </a:txBody>
                  <a:tcPr marL="91439" marR="91439" marT="45728" marB="4572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1"/>
                      <a:r>
                        <a:rPr lang="ar-DZ" sz="1600" b="1" dirty="0" err="1" smtClean="0">
                          <a:latin typeface="Times New Roman" pitchFamily="18" charset="0"/>
                          <a:cs typeface="Times New Roman" pitchFamily="18" charset="0"/>
                        </a:rPr>
                        <a:t>أوستين</a:t>
                      </a:r>
                      <a:r>
                        <a:rPr lang="ar-DZ" sz="1600" b="1" baseline="0" dirty="0" smtClean="0">
                          <a:latin typeface="Times New Roman" pitchFamily="18" charset="0"/>
                          <a:cs typeface="Times New Roman" pitchFamily="18" charset="0"/>
                        </a:rPr>
                        <a:t> جون</a:t>
                      </a:r>
                      <a:r>
                        <a:rPr lang="fr-FR" sz="1600" b="1" baseline="0" dirty="0" smtClean="0">
                          <a:latin typeface="Times New Roman" pitchFamily="18" charset="0"/>
                          <a:cs typeface="Times New Roman" pitchFamily="18" charset="0"/>
                        </a:rPr>
                        <a:t> Austin </a:t>
                      </a:r>
                      <a:r>
                        <a:rPr lang="fr-FR" sz="1600" b="1" baseline="0" dirty="0" err="1" smtClean="0">
                          <a:latin typeface="Times New Roman" pitchFamily="18" charset="0"/>
                          <a:cs typeface="Times New Roman" pitchFamily="18" charset="0"/>
                        </a:rPr>
                        <a:t>Jhon</a:t>
                      </a:r>
                      <a:r>
                        <a:rPr lang="fr-FR" sz="1600" b="1" baseline="0" dirty="0" smtClean="0">
                          <a:latin typeface="Times New Roman" pitchFamily="18" charset="0"/>
                          <a:cs typeface="Times New Roman" pitchFamily="18" charset="0"/>
                        </a:rPr>
                        <a:t> </a:t>
                      </a:r>
                      <a:endParaRPr lang="en-US" sz="1600" b="1" dirty="0">
                        <a:latin typeface="Times New Roman" pitchFamily="18" charset="0"/>
                        <a:cs typeface="Times New Roman" pitchFamily="18" charset="0"/>
                      </a:endParaRPr>
                    </a:p>
                  </a:txBody>
                  <a:tcPr marL="91439" marR="91439" marT="45728" marB="4572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2"/>
                  </a:ext>
                </a:extLst>
              </a:tr>
              <a:tr h="603307">
                <a:tc>
                  <a:txBody>
                    <a:bodyPr/>
                    <a:lstStyle/>
                    <a:p>
                      <a:pPr algn="ctr"/>
                      <a:r>
                        <a:rPr lang="en-US" sz="2400" dirty="0" smtClean="0">
                          <a:latin typeface="Times New Roman" pitchFamily="18" charset="0"/>
                          <a:cs typeface="Times New Roman" pitchFamily="18" charset="0"/>
                        </a:rPr>
                        <a:t>55-90</a:t>
                      </a:r>
                      <a:endParaRPr lang="en-US" sz="2400" dirty="0">
                        <a:latin typeface="Times New Roman" pitchFamily="18" charset="0"/>
                        <a:cs typeface="Times New Roman" pitchFamily="18" charset="0"/>
                      </a:endParaRPr>
                    </a:p>
                  </a:txBody>
                  <a:tcPr marL="91439" marR="91439" marT="45728" marB="4572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1"/>
                      <a:r>
                        <a:rPr lang="ar-DZ" sz="1600" b="1" dirty="0" err="1" smtClean="0">
                          <a:latin typeface="Times New Roman" pitchFamily="18" charset="0"/>
                          <a:cs typeface="Times New Roman" pitchFamily="18" charset="0"/>
                        </a:rPr>
                        <a:t>بلوخ</a:t>
                      </a:r>
                      <a:r>
                        <a:rPr lang="ar-DZ" sz="1600" b="1" baseline="0" dirty="0" smtClean="0">
                          <a:latin typeface="Times New Roman" pitchFamily="18" charset="0"/>
                          <a:cs typeface="Times New Roman" pitchFamily="18" charset="0"/>
                        </a:rPr>
                        <a:t> أرنست </a:t>
                      </a:r>
                      <a:r>
                        <a:rPr lang="fr-FR" sz="1600" b="1" baseline="0" dirty="0" smtClean="0">
                          <a:latin typeface="Times New Roman" pitchFamily="18" charset="0"/>
                          <a:cs typeface="Times New Roman" pitchFamily="18" charset="0"/>
                        </a:rPr>
                        <a:t>Bloch </a:t>
                      </a:r>
                      <a:r>
                        <a:rPr lang="fr-FR" sz="1600" b="1" baseline="0" dirty="0" err="1" smtClean="0">
                          <a:latin typeface="Times New Roman" pitchFamily="18" charset="0"/>
                          <a:cs typeface="Times New Roman" pitchFamily="18" charset="0"/>
                        </a:rPr>
                        <a:t>Arnest</a:t>
                      </a:r>
                      <a:endParaRPr lang="en-US" sz="1600" b="1" dirty="0">
                        <a:latin typeface="Times New Roman" pitchFamily="18" charset="0"/>
                        <a:cs typeface="Times New Roman" pitchFamily="18" charset="0"/>
                      </a:endParaRPr>
                    </a:p>
                  </a:txBody>
                  <a:tcPr marL="91439" marR="91439" marT="45728" marB="4572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3"/>
                  </a:ext>
                </a:extLst>
              </a:tr>
              <a:tr h="603307">
                <a:tc>
                  <a:txBody>
                    <a:bodyPr/>
                    <a:lstStyle/>
                    <a:p>
                      <a:pPr algn="ctr"/>
                      <a:r>
                        <a:rPr lang="en-US" sz="2400" dirty="0" smtClean="0">
                          <a:latin typeface="Times New Roman" pitchFamily="18" charset="0"/>
                          <a:cs typeface="Times New Roman" pitchFamily="18" charset="0"/>
                        </a:rPr>
                        <a:t>15-12</a:t>
                      </a:r>
                      <a:endParaRPr lang="en-US" sz="2400" dirty="0">
                        <a:latin typeface="Times New Roman" pitchFamily="18" charset="0"/>
                        <a:cs typeface="Times New Roman" pitchFamily="18" charset="0"/>
                      </a:endParaRPr>
                    </a:p>
                  </a:txBody>
                  <a:tcPr marL="91439" marR="91439" marT="45728" marB="4572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1"/>
                      <a:r>
                        <a:rPr lang="ar-DZ" sz="1600" b="1" dirty="0" smtClean="0">
                          <a:latin typeface="Times New Roman" pitchFamily="18" charset="0"/>
                          <a:cs typeface="Times New Roman" pitchFamily="18" charset="0"/>
                        </a:rPr>
                        <a:t>جيل</a:t>
                      </a:r>
                      <a:r>
                        <a:rPr lang="ar-DZ" sz="1600" b="1" baseline="0" dirty="0" smtClean="0">
                          <a:latin typeface="Times New Roman" pitchFamily="18" charset="0"/>
                          <a:cs typeface="Times New Roman" pitchFamily="18" charset="0"/>
                        </a:rPr>
                        <a:t> </a:t>
                      </a:r>
                      <a:r>
                        <a:rPr lang="ar-DZ" sz="1600" b="1" baseline="0" dirty="0" err="1" smtClean="0">
                          <a:latin typeface="Times New Roman" pitchFamily="18" charset="0"/>
                          <a:cs typeface="Times New Roman" pitchFamily="18" charset="0"/>
                        </a:rPr>
                        <a:t>دولوز</a:t>
                      </a:r>
                      <a:r>
                        <a:rPr lang="fr-FR" sz="1600" b="1" baseline="0" dirty="0" smtClean="0">
                          <a:latin typeface="Times New Roman" pitchFamily="18" charset="0"/>
                          <a:cs typeface="Times New Roman" pitchFamily="18" charset="0"/>
                        </a:rPr>
                        <a:t>Deleuze Gilles</a:t>
                      </a:r>
                      <a:endParaRPr lang="en-US" sz="1600" b="1" dirty="0">
                        <a:latin typeface="Times New Roman" pitchFamily="18" charset="0"/>
                        <a:cs typeface="Times New Roman" pitchFamily="18" charset="0"/>
                      </a:endParaRPr>
                    </a:p>
                  </a:txBody>
                  <a:tcPr marL="91439" marR="91439" marT="45728" marB="4572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4"/>
                  </a:ext>
                </a:extLst>
              </a:tr>
              <a:tr h="603307">
                <a:tc>
                  <a:txBody>
                    <a:bodyPr/>
                    <a:lstStyle/>
                    <a:p>
                      <a:pPr algn="ctr"/>
                      <a:endParaRPr lang="en-US" sz="2400" dirty="0">
                        <a:latin typeface="Times New Roman" pitchFamily="18" charset="0"/>
                        <a:cs typeface="Times New Roman" pitchFamily="18" charset="0"/>
                      </a:endParaRPr>
                    </a:p>
                  </a:txBody>
                  <a:tcPr marL="91439" marR="91439" marT="45728" marB="4572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1"/>
                      <a:r>
                        <a:rPr lang="ar-SA" sz="2800" b="1" dirty="0">
                          <a:latin typeface="Times New Roman" pitchFamily="18" charset="0"/>
                          <a:cs typeface="Times New Roman" pitchFamily="18" charset="0"/>
                        </a:rPr>
                        <a:t>	</a:t>
                      </a:r>
                      <a:endParaRPr lang="en-US" sz="2800" dirty="0">
                        <a:latin typeface="Times New Roman" pitchFamily="18" charset="0"/>
                        <a:cs typeface="Times New Roman" pitchFamily="18" charset="0"/>
                      </a:endParaRPr>
                    </a:p>
                  </a:txBody>
                  <a:tcPr marL="91439" marR="91439" marT="45728" marB="4572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5"/>
                  </a:ext>
                </a:extLst>
              </a:tr>
              <a:tr h="603307">
                <a:tc>
                  <a:txBody>
                    <a:bodyPr/>
                    <a:lstStyle/>
                    <a:p>
                      <a:pPr algn="ctr"/>
                      <a:endParaRPr lang="en-US" sz="2400" dirty="0">
                        <a:latin typeface="Times New Roman" pitchFamily="18" charset="0"/>
                        <a:cs typeface="Times New Roman" pitchFamily="18" charset="0"/>
                      </a:endParaRPr>
                    </a:p>
                  </a:txBody>
                  <a:tcPr marL="91439" marR="91439" marT="45728" marB="4572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1"/>
                      <a:endParaRPr lang="en-US" sz="2800" dirty="0">
                        <a:latin typeface="Times New Roman" pitchFamily="18" charset="0"/>
                        <a:cs typeface="Times New Roman" pitchFamily="18" charset="0"/>
                      </a:endParaRPr>
                    </a:p>
                  </a:txBody>
                  <a:tcPr marL="91439" marR="91439" marT="45728" marB="4572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6"/>
                  </a:ext>
                </a:extLst>
              </a:tr>
              <a:tr h="603307">
                <a:tc>
                  <a:txBody>
                    <a:bodyPr/>
                    <a:lstStyle/>
                    <a:p>
                      <a:pPr algn="ctr"/>
                      <a:endParaRPr lang="en-US" sz="2400" dirty="0">
                        <a:latin typeface="Times New Roman" pitchFamily="18" charset="0"/>
                        <a:cs typeface="Times New Roman" pitchFamily="18" charset="0"/>
                      </a:endParaRPr>
                    </a:p>
                  </a:txBody>
                  <a:tcPr marL="91439" marR="91439" marT="45728" marB="4572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1"/>
                      <a:endParaRPr lang="en-US" sz="2800" dirty="0">
                        <a:latin typeface="Times New Roman" pitchFamily="18" charset="0"/>
                        <a:cs typeface="Times New Roman" pitchFamily="18" charset="0"/>
                      </a:endParaRPr>
                    </a:p>
                  </a:txBody>
                  <a:tcPr marL="91439" marR="91439" marT="45728" marB="4572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7"/>
                  </a:ext>
                </a:extLst>
              </a:tr>
            </a:tbl>
          </a:graphicData>
        </a:graphic>
      </p:graphicFrame>
      <p:sp>
        <p:nvSpPr>
          <p:cNvPr id="26" name="مربع نص 8">
            <a:extLst>
              <a:ext uri="{FF2B5EF4-FFF2-40B4-BE49-F238E27FC236}">
                <a16:creationId xmlns:a16="http://schemas.microsoft.com/office/drawing/2014/main" xmlns="" id="{1968C0C7-2934-44CD-B447-4D3A2DD32725}"/>
              </a:ext>
            </a:extLst>
          </p:cNvPr>
          <p:cNvSpPr txBox="1">
            <a:spLocks noChangeArrowheads="1"/>
          </p:cNvSpPr>
          <p:nvPr/>
        </p:nvSpPr>
        <p:spPr bwMode="auto">
          <a:xfrm>
            <a:off x="3900487" y="2205038"/>
            <a:ext cx="1785938" cy="5847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rtl="1" eaLnBrk="1" hangingPunct="1"/>
            <a:r>
              <a:rPr lang="ar-DZ" altLang="en-US" sz="1600" b="1" dirty="0" err="1" smtClean="0">
                <a:latin typeface="Times New Roman" panose="02020603050405020304" pitchFamily="18" charset="0"/>
                <a:cs typeface="Times New Roman" panose="02020603050405020304" pitchFamily="18" charset="0"/>
              </a:rPr>
              <a:t>ارندت</a:t>
            </a:r>
            <a:r>
              <a:rPr lang="ar-DZ" altLang="en-US" sz="1600" b="1" dirty="0" smtClean="0">
                <a:latin typeface="Times New Roman" panose="02020603050405020304" pitchFamily="18" charset="0"/>
                <a:cs typeface="Times New Roman" panose="02020603050405020304" pitchFamily="18" charset="0"/>
              </a:rPr>
              <a:t> حنا </a:t>
            </a:r>
            <a:r>
              <a:rPr lang="fr-FR" altLang="en-US" sz="1600" b="1" dirty="0" err="1" smtClean="0">
                <a:latin typeface="Times New Roman" panose="02020603050405020304" pitchFamily="18" charset="0"/>
                <a:cs typeface="Times New Roman" panose="02020603050405020304" pitchFamily="18" charset="0"/>
              </a:rPr>
              <a:t>Arandt</a:t>
            </a:r>
            <a:r>
              <a:rPr lang="fr-FR" altLang="en-US" sz="1600" b="1" dirty="0" smtClean="0">
                <a:latin typeface="Times New Roman" panose="02020603050405020304" pitchFamily="18" charset="0"/>
                <a:cs typeface="Times New Roman" panose="02020603050405020304" pitchFamily="18" charset="0"/>
              </a:rPr>
              <a:t> </a:t>
            </a:r>
            <a:r>
              <a:rPr lang="fr-FR" altLang="en-US" sz="1600" b="1" dirty="0" err="1" smtClean="0">
                <a:latin typeface="Times New Roman" panose="02020603050405020304" pitchFamily="18" charset="0"/>
                <a:cs typeface="Times New Roman" panose="02020603050405020304" pitchFamily="18" charset="0"/>
              </a:rPr>
              <a:t>hannah</a:t>
            </a:r>
            <a:endParaRPr lang="en-US" altLang="en-US" sz="1600" dirty="0">
              <a:latin typeface="Times New Roman" panose="02020603050405020304" pitchFamily="18" charset="0"/>
              <a:cs typeface="Times New Roman" panose="02020603050405020304" pitchFamily="18" charset="0"/>
            </a:endParaRPr>
          </a:p>
        </p:txBody>
      </p:sp>
      <p:sp>
        <p:nvSpPr>
          <p:cNvPr id="27" name="مربع نص 9">
            <a:extLst>
              <a:ext uri="{FF2B5EF4-FFF2-40B4-BE49-F238E27FC236}">
                <a16:creationId xmlns:a16="http://schemas.microsoft.com/office/drawing/2014/main" xmlns="" id="{0BAA6583-11C0-40D4-A927-D00B6B474909}"/>
              </a:ext>
            </a:extLst>
          </p:cNvPr>
          <p:cNvSpPr txBox="1">
            <a:spLocks noChangeArrowheads="1"/>
          </p:cNvSpPr>
          <p:nvPr/>
        </p:nvSpPr>
        <p:spPr bwMode="auto">
          <a:xfrm>
            <a:off x="376237" y="2205038"/>
            <a:ext cx="2357438" cy="4619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2400" dirty="0" smtClean="0">
                <a:latin typeface="Times New Roman" panose="02020603050405020304" pitchFamily="18" charset="0"/>
                <a:cs typeface="Times New Roman" panose="02020603050405020304" pitchFamily="18" charset="0"/>
              </a:rPr>
              <a:t>60-62-70</a:t>
            </a:r>
            <a:endParaRPr lang="en-US" altLang="en-US" sz="2400" dirty="0">
              <a:latin typeface="Times New Roman" panose="02020603050405020304" pitchFamily="18" charset="0"/>
              <a:cs typeface="Times New Roman" panose="02020603050405020304" pitchFamily="18" charset="0"/>
            </a:endParaRPr>
          </a:p>
        </p:txBody>
      </p:sp>
      <p:sp>
        <p:nvSpPr>
          <p:cNvPr id="29" name="مربع نص 11">
            <a:extLst>
              <a:ext uri="{FF2B5EF4-FFF2-40B4-BE49-F238E27FC236}">
                <a16:creationId xmlns:a16="http://schemas.microsoft.com/office/drawing/2014/main" xmlns="" id="{141B93A4-EEB5-45D7-BC9C-927909D57885}"/>
              </a:ext>
            </a:extLst>
          </p:cNvPr>
          <p:cNvSpPr txBox="1">
            <a:spLocks noChangeArrowheads="1"/>
          </p:cNvSpPr>
          <p:nvPr/>
        </p:nvSpPr>
        <p:spPr bwMode="auto">
          <a:xfrm>
            <a:off x="376237" y="2776538"/>
            <a:ext cx="2357438" cy="4619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2400" dirty="0" smtClean="0">
                <a:latin typeface="Times New Roman" panose="02020603050405020304" pitchFamily="18" charset="0"/>
                <a:cs typeface="Times New Roman" panose="02020603050405020304" pitchFamily="18" charset="0"/>
              </a:rPr>
              <a:t>42-50</a:t>
            </a:r>
            <a:endParaRPr lang="en-US" altLang="en-US" sz="2400" dirty="0">
              <a:latin typeface="Times New Roman" panose="02020603050405020304" pitchFamily="18" charset="0"/>
              <a:cs typeface="Times New Roman" panose="02020603050405020304" pitchFamily="18" charset="0"/>
            </a:endParaRPr>
          </a:p>
        </p:txBody>
      </p:sp>
      <p:sp>
        <p:nvSpPr>
          <p:cNvPr id="2" name="TextBox 1">
            <a:extLst>
              <a:ext uri="{FF2B5EF4-FFF2-40B4-BE49-F238E27FC236}">
                <a16:creationId xmlns:a16="http://schemas.microsoft.com/office/drawing/2014/main" xmlns="" id="{8C76634A-AD75-4D65-913A-D22A91228119}"/>
              </a:ext>
            </a:extLst>
          </p:cNvPr>
          <p:cNvSpPr txBox="1"/>
          <p:nvPr/>
        </p:nvSpPr>
        <p:spPr>
          <a:xfrm>
            <a:off x="7067550" y="1389817"/>
            <a:ext cx="1826490" cy="1938992"/>
          </a:xfrm>
          <a:prstGeom prst="rect">
            <a:avLst/>
          </a:prstGeom>
          <a:noFill/>
        </p:spPr>
        <p:txBody>
          <a:bodyPr wrap="square" rtlCol="0">
            <a:spAutoFit/>
          </a:bodyPr>
          <a:lstStyle/>
          <a:p>
            <a:pPr algn="ctr"/>
            <a:r>
              <a:rPr lang="ar-DZ" sz="2400" b="1" dirty="0" smtClean="0">
                <a:solidFill>
                  <a:srgbClr val="FF0000"/>
                </a:solidFill>
              </a:rPr>
              <a:t>نموذج :</a:t>
            </a:r>
            <a:endParaRPr lang="ar-SA" sz="2400" b="1" dirty="0">
              <a:solidFill>
                <a:srgbClr val="FF0000"/>
              </a:solidFill>
            </a:endParaRPr>
          </a:p>
          <a:p>
            <a:pPr algn="ctr"/>
            <a:r>
              <a:rPr lang="ar-DZ" sz="2400" b="1" dirty="0" smtClean="0">
                <a:solidFill>
                  <a:srgbClr val="1198B3"/>
                </a:solidFill>
              </a:rPr>
              <a:t>ثبت </a:t>
            </a:r>
            <a:r>
              <a:rPr lang="ar-DZ" sz="2400" b="1" dirty="0" err="1" smtClean="0">
                <a:solidFill>
                  <a:srgbClr val="1198B3"/>
                </a:solidFill>
              </a:rPr>
              <a:t>الاعلام</a:t>
            </a:r>
            <a:r>
              <a:rPr lang="ar-DZ" sz="2400" b="1" dirty="0" smtClean="0">
                <a:solidFill>
                  <a:srgbClr val="1198B3"/>
                </a:solidFill>
              </a:rPr>
              <a:t> فرنسي / عربي ويكمن </a:t>
            </a:r>
            <a:r>
              <a:rPr lang="ar-DZ" sz="2400" b="1" dirty="0" err="1" smtClean="0">
                <a:solidFill>
                  <a:srgbClr val="1198B3"/>
                </a:solidFill>
              </a:rPr>
              <a:t>ان</a:t>
            </a:r>
            <a:r>
              <a:rPr lang="ar-DZ" sz="2400" b="1" dirty="0" smtClean="0">
                <a:solidFill>
                  <a:srgbClr val="1198B3"/>
                </a:solidFill>
              </a:rPr>
              <a:t> يحوي </a:t>
            </a:r>
            <a:r>
              <a:rPr lang="ar-DZ" sz="2400" b="1" dirty="0" err="1" smtClean="0">
                <a:solidFill>
                  <a:srgbClr val="1198B3"/>
                </a:solidFill>
              </a:rPr>
              <a:t>اكثر</a:t>
            </a:r>
            <a:r>
              <a:rPr lang="ar-DZ" sz="2400" b="1" dirty="0" smtClean="0">
                <a:solidFill>
                  <a:srgbClr val="1198B3"/>
                </a:solidFill>
              </a:rPr>
              <a:t> من لغتين </a:t>
            </a:r>
            <a:r>
              <a:rPr lang="ar-SA" sz="2400" b="1" dirty="0" smtClean="0">
                <a:solidFill>
                  <a:srgbClr val="1198B3"/>
                </a:solidFill>
              </a:rPr>
              <a:t>.</a:t>
            </a:r>
            <a:endParaRPr lang="en-GB" sz="2400" b="1" dirty="0">
              <a:solidFill>
                <a:srgbClr val="1198B3"/>
              </a:solidFill>
            </a:endParaRPr>
          </a:p>
        </p:txBody>
      </p:sp>
    </p:spTree>
    <p:extLst>
      <p:ext uri="{BB962C8B-B14F-4D97-AF65-F5344CB8AC3E}">
        <p14:creationId xmlns:p14="http://schemas.microsoft.com/office/powerpoint/2010/main" xmlns="" val="944009682"/>
      </p:ext>
    </p:extLst>
  </p:cSld>
  <p:clrMapOvr>
    <a:masterClrMapping/>
  </p:clrMapOvr>
  <p:transition>
    <p:cu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14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55" presetClass="entr" presetSubtype="0" fill="hold" nodeType="clickEffect">
                                  <p:stCondLst>
                                    <p:cond delay="0"/>
                                  </p:stCondLst>
                                  <p:childTnLst>
                                    <p:set>
                                      <p:cBhvr>
                                        <p:cTn id="10" dur="1" fill="hold">
                                          <p:stCondLst>
                                            <p:cond delay="0"/>
                                          </p:stCondLst>
                                        </p:cTn>
                                        <p:tgtEl>
                                          <p:spTgt spid="25"/>
                                        </p:tgtEl>
                                        <p:attrNameLst>
                                          <p:attrName>style.visibility</p:attrName>
                                        </p:attrNameLst>
                                      </p:cBhvr>
                                      <p:to>
                                        <p:strVal val="visible"/>
                                      </p:to>
                                    </p:set>
                                    <p:anim calcmode="lin" valueType="num">
                                      <p:cBhvr>
                                        <p:cTn id="11" dur="1000" fill="hold"/>
                                        <p:tgtEl>
                                          <p:spTgt spid="25"/>
                                        </p:tgtEl>
                                        <p:attrNameLst>
                                          <p:attrName>ppt_w</p:attrName>
                                        </p:attrNameLst>
                                      </p:cBhvr>
                                      <p:tavLst>
                                        <p:tav tm="0">
                                          <p:val>
                                            <p:strVal val="#ppt_w*0.70"/>
                                          </p:val>
                                        </p:tav>
                                        <p:tav tm="100000">
                                          <p:val>
                                            <p:strVal val="#ppt_w"/>
                                          </p:val>
                                        </p:tav>
                                      </p:tavLst>
                                    </p:anim>
                                    <p:anim calcmode="lin" valueType="num">
                                      <p:cBhvr>
                                        <p:cTn id="12" dur="1000" fill="hold"/>
                                        <p:tgtEl>
                                          <p:spTgt spid="25"/>
                                        </p:tgtEl>
                                        <p:attrNameLst>
                                          <p:attrName>ppt_h</p:attrName>
                                        </p:attrNameLst>
                                      </p:cBhvr>
                                      <p:tavLst>
                                        <p:tav tm="0">
                                          <p:val>
                                            <p:strVal val="#ppt_h"/>
                                          </p:val>
                                        </p:tav>
                                        <p:tav tm="100000">
                                          <p:val>
                                            <p:strVal val="#ppt_h"/>
                                          </p:val>
                                        </p:tav>
                                      </p:tavLst>
                                    </p:anim>
                                    <p:animEffect transition="in" filter="fade">
                                      <p:cBhvr>
                                        <p:cTn id="13" dur="1000"/>
                                        <p:tgtEl>
                                          <p:spTgt spid="25"/>
                                        </p:tgtEl>
                                      </p:cBhvr>
                                    </p:animEffect>
                                  </p:childTnLst>
                                </p:cTn>
                              </p:par>
                            </p:childTnLst>
                          </p:cTn>
                        </p:par>
                      </p:childTnLst>
                    </p:cTn>
                  </p:par>
                  <p:par>
                    <p:cTn id="14" fill="hold">
                      <p:stCondLst>
                        <p:cond delay="indefinite"/>
                      </p:stCondLst>
                      <p:childTnLst>
                        <p:par>
                          <p:cTn id="15" fill="hold">
                            <p:stCondLst>
                              <p:cond delay="0"/>
                            </p:stCondLst>
                            <p:childTnLst>
                              <p:par>
                                <p:cTn id="16" presetID="55" presetClass="entr" presetSubtype="0" fill="hold" grpId="0" nodeType="clickEffect">
                                  <p:stCondLst>
                                    <p:cond delay="0"/>
                                  </p:stCondLst>
                                  <p:childTnLst>
                                    <p:set>
                                      <p:cBhvr>
                                        <p:cTn id="17" dur="1" fill="hold">
                                          <p:stCondLst>
                                            <p:cond delay="0"/>
                                          </p:stCondLst>
                                        </p:cTn>
                                        <p:tgtEl>
                                          <p:spTgt spid="26"/>
                                        </p:tgtEl>
                                        <p:attrNameLst>
                                          <p:attrName>style.visibility</p:attrName>
                                        </p:attrNameLst>
                                      </p:cBhvr>
                                      <p:to>
                                        <p:strVal val="visible"/>
                                      </p:to>
                                    </p:set>
                                    <p:anim calcmode="lin" valueType="num">
                                      <p:cBhvr>
                                        <p:cTn id="18" dur="1000" fill="hold"/>
                                        <p:tgtEl>
                                          <p:spTgt spid="26"/>
                                        </p:tgtEl>
                                        <p:attrNameLst>
                                          <p:attrName>ppt_w</p:attrName>
                                        </p:attrNameLst>
                                      </p:cBhvr>
                                      <p:tavLst>
                                        <p:tav tm="0">
                                          <p:val>
                                            <p:strVal val="#ppt_w*0.70"/>
                                          </p:val>
                                        </p:tav>
                                        <p:tav tm="100000">
                                          <p:val>
                                            <p:strVal val="#ppt_w"/>
                                          </p:val>
                                        </p:tav>
                                      </p:tavLst>
                                    </p:anim>
                                    <p:anim calcmode="lin" valueType="num">
                                      <p:cBhvr>
                                        <p:cTn id="19" dur="1000" fill="hold"/>
                                        <p:tgtEl>
                                          <p:spTgt spid="26"/>
                                        </p:tgtEl>
                                        <p:attrNameLst>
                                          <p:attrName>ppt_h</p:attrName>
                                        </p:attrNameLst>
                                      </p:cBhvr>
                                      <p:tavLst>
                                        <p:tav tm="0">
                                          <p:val>
                                            <p:strVal val="#ppt_h"/>
                                          </p:val>
                                        </p:tav>
                                        <p:tav tm="100000">
                                          <p:val>
                                            <p:strVal val="#ppt_h"/>
                                          </p:val>
                                        </p:tav>
                                      </p:tavLst>
                                    </p:anim>
                                    <p:animEffect transition="in" filter="fade">
                                      <p:cBhvr>
                                        <p:cTn id="20" dur="1000"/>
                                        <p:tgtEl>
                                          <p:spTgt spid="26"/>
                                        </p:tgtEl>
                                      </p:cBhvr>
                                    </p:animEffect>
                                  </p:childTnLst>
                                </p:cTn>
                              </p:par>
                              <p:par>
                                <p:cTn id="21" presetID="55" presetClass="entr" presetSubtype="0" fill="hold" grpId="0" nodeType="withEffect">
                                  <p:stCondLst>
                                    <p:cond delay="0"/>
                                  </p:stCondLst>
                                  <p:childTnLst>
                                    <p:set>
                                      <p:cBhvr>
                                        <p:cTn id="22" dur="1" fill="hold">
                                          <p:stCondLst>
                                            <p:cond delay="0"/>
                                          </p:stCondLst>
                                        </p:cTn>
                                        <p:tgtEl>
                                          <p:spTgt spid="27"/>
                                        </p:tgtEl>
                                        <p:attrNameLst>
                                          <p:attrName>style.visibility</p:attrName>
                                        </p:attrNameLst>
                                      </p:cBhvr>
                                      <p:to>
                                        <p:strVal val="visible"/>
                                      </p:to>
                                    </p:set>
                                    <p:anim calcmode="lin" valueType="num">
                                      <p:cBhvr>
                                        <p:cTn id="23" dur="1000" fill="hold"/>
                                        <p:tgtEl>
                                          <p:spTgt spid="27"/>
                                        </p:tgtEl>
                                        <p:attrNameLst>
                                          <p:attrName>ppt_w</p:attrName>
                                        </p:attrNameLst>
                                      </p:cBhvr>
                                      <p:tavLst>
                                        <p:tav tm="0">
                                          <p:val>
                                            <p:strVal val="#ppt_w*0.70"/>
                                          </p:val>
                                        </p:tav>
                                        <p:tav tm="100000">
                                          <p:val>
                                            <p:strVal val="#ppt_w"/>
                                          </p:val>
                                        </p:tav>
                                      </p:tavLst>
                                    </p:anim>
                                    <p:anim calcmode="lin" valueType="num">
                                      <p:cBhvr>
                                        <p:cTn id="24" dur="1000" fill="hold"/>
                                        <p:tgtEl>
                                          <p:spTgt spid="27"/>
                                        </p:tgtEl>
                                        <p:attrNameLst>
                                          <p:attrName>ppt_h</p:attrName>
                                        </p:attrNameLst>
                                      </p:cBhvr>
                                      <p:tavLst>
                                        <p:tav tm="0">
                                          <p:val>
                                            <p:strVal val="#ppt_h"/>
                                          </p:val>
                                        </p:tav>
                                        <p:tav tm="100000">
                                          <p:val>
                                            <p:strVal val="#ppt_h"/>
                                          </p:val>
                                        </p:tav>
                                      </p:tavLst>
                                    </p:anim>
                                    <p:animEffect transition="in" filter="fade">
                                      <p:cBhvr>
                                        <p:cTn id="25" dur="1000"/>
                                        <p:tgtEl>
                                          <p:spTgt spid="27"/>
                                        </p:tgtEl>
                                      </p:cBhvr>
                                    </p:animEffect>
                                  </p:childTnLst>
                                </p:cTn>
                              </p:par>
                              <p:par>
                                <p:cTn id="26" presetID="55" presetClass="entr" presetSubtype="0" fill="hold" grpId="0" nodeType="withEffect">
                                  <p:stCondLst>
                                    <p:cond delay="0"/>
                                  </p:stCondLst>
                                  <p:childTnLst>
                                    <p:set>
                                      <p:cBhvr>
                                        <p:cTn id="27" dur="1" fill="hold">
                                          <p:stCondLst>
                                            <p:cond delay="0"/>
                                          </p:stCondLst>
                                        </p:cTn>
                                        <p:tgtEl>
                                          <p:spTgt spid="29"/>
                                        </p:tgtEl>
                                        <p:attrNameLst>
                                          <p:attrName>style.visibility</p:attrName>
                                        </p:attrNameLst>
                                      </p:cBhvr>
                                      <p:to>
                                        <p:strVal val="visible"/>
                                      </p:to>
                                    </p:set>
                                    <p:anim calcmode="lin" valueType="num">
                                      <p:cBhvr>
                                        <p:cTn id="28" dur="1000" fill="hold"/>
                                        <p:tgtEl>
                                          <p:spTgt spid="29"/>
                                        </p:tgtEl>
                                        <p:attrNameLst>
                                          <p:attrName>ppt_w</p:attrName>
                                        </p:attrNameLst>
                                      </p:cBhvr>
                                      <p:tavLst>
                                        <p:tav tm="0">
                                          <p:val>
                                            <p:strVal val="#ppt_w*0.70"/>
                                          </p:val>
                                        </p:tav>
                                        <p:tav tm="100000">
                                          <p:val>
                                            <p:strVal val="#ppt_w"/>
                                          </p:val>
                                        </p:tav>
                                      </p:tavLst>
                                    </p:anim>
                                    <p:anim calcmode="lin" valueType="num">
                                      <p:cBhvr>
                                        <p:cTn id="29" dur="1000" fill="hold"/>
                                        <p:tgtEl>
                                          <p:spTgt spid="29"/>
                                        </p:tgtEl>
                                        <p:attrNameLst>
                                          <p:attrName>ppt_h</p:attrName>
                                        </p:attrNameLst>
                                      </p:cBhvr>
                                      <p:tavLst>
                                        <p:tav tm="0">
                                          <p:val>
                                            <p:strVal val="#ppt_h"/>
                                          </p:val>
                                        </p:tav>
                                        <p:tav tm="100000">
                                          <p:val>
                                            <p:strVal val="#ppt_h"/>
                                          </p:val>
                                        </p:tav>
                                      </p:tavLst>
                                    </p:anim>
                                    <p:animEffect transition="in" filter="fade">
                                      <p:cBhvr>
                                        <p:cTn id="30" dur="1000"/>
                                        <p:tgtEl>
                                          <p:spTgt spid="29"/>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37" fill="hold" grpId="0" nodeType="clickEffect">
                                  <p:stCondLst>
                                    <p:cond delay="0"/>
                                  </p:stCondLst>
                                  <p:childTnLst>
                                    <p:set>
                                      <p:cBhvr>
                                        <p:cTn id="34" dur="1" fill="hold">
                                          <p:stCondLst>
                                            <p:cond delay="0"/>
                                          </p:stCondLst>
                                        </p:cTn>
                                        <p:tgtEl>
                                          <p:spTgt spid="2"/>
                                        </p:tgtEl>
                                        <p:attrNameLst>
                                          <p:attrName>style.visibility</p:attrName>
                                        </p:attrNameLst>
                                      </p:cBhvr>
                                      <p:to>
                                        <p:strVal val="visible"/>
                                      </p:to>
                                    </p:set>
                                    <p:animEffect transition="in" filter="barn(outVertical)">
                                      <p:cBhvr>
                                        <p:cTn id="35"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P spid="26" grpId="0"/>
      <p:bldP spid="27" grpId="0"/>
      <p:bldP spid="29" grpId="0"/>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6">
            <a:extLst>
              <a:ext uri="{FF2B5EF4-FFF2-40B4-BE49-F238E27FC236}">
                <a16:creationId xmlns:a16="http://schemas.microsoft.com/office/drawing/2014/main" xmlns="" id="{4D6FD438-265D-429A-94C7-35C5D9ED0DFB}"/>
              </a:ext>
            </a:extLst>
          </p:cNvPr>
          <p:cNvSpPr>
            <a:spLocks noGrp="1" noChangeArrowheads="1"/>
          </p:cNvSpPr>
          <p:nvPr>
            <p:ph type="title"/>
          </p:nvPr>
        </p:nvSpPr>
        <p:spPr>
          <a:xfrm>
            <a:off x="620712" y="323131"/>
            <a:ext cx="7696200" cy="1219200"/>
          </a:xfr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algn="ctr"/>
            <a:r>
              <a:rPr lang="ar-DZ" sz="4000" dirty="0" smtClean="0"/>
              <a:t>تقنيات تفصيلية </a:t>
            </a:r>
            <a:endParaRPr lang="ar-SA" sz="4000" dirty="0"/>
          </a:p>
        </p:txBody>
      </p:sp>
      <p:sp>
        <p:nvSpPr>
          <p:cNvPr id="23" name="TextBox 22">
            <a:extLst>
              <a:ext uri="{FF2B5EF4-FFF2-40B4-BE49-F238E27FC236}">
                <a16:creationId xmlns:a16="http://schemas.microsoft.com/office/drawing/2014/main" xmlns="" id="{05EC1F47-4BF2-482D-82B8-8C008170A25D}"/>
              </a:ext>
            </a:extLst>
          </p:cNvPr>
          <p:cNvSpPr txBox="1"/>
          <p:nvPr/>
        </p:nvSpPr>
        <p:spPr>
          <a:xfrm rot="20576468">
            <a:off x="6811979" y="5061961"/>
            <a:ext cx="2342931" cy="276999"/>
          </a:xfrm>
          <a:prstGeom prst="rect">
            <a:avLst/>
          </a:prstGeom>
          <a:noFill/>
        </p:spPr>
        <p:txBody>
          <a:bodyPr wrap="square" rtlCol="0">
            <a:spAutoFit/>
          </a:bodyPr>
          <a:lstStyle/>
          <a:p>
            <a:pPr algn="ctr"/>
            <a:r>
              <a:rPr lang="en-US" sz="600" b="1" dirty="0">
                <a:solidFill>
                  <a:srgbClr val="BEA642"/>
                </a:solidFill>
              </a:rPr>
              <a:t>RESEARCH</a:t>
            </a:r>
          </a:p>
          <a:p>
            <a:pPr algn="ctr"/>
            <a:r>
              <a:rPr lang="en-US" sz="600" b="1" dirty="0">
                <a:solidFill>
                  <a:srgbClr val="BEA642"/>
                </a:solidFill>
              </a:rPr>
              <a:t>METHODOLOGY</a:t>
            </a:r>
          </a:p>
        </p:txBody>
      </p:sp>
      <p:sp>
        <p:nvSpPr>
          <p:cNvPr id="25" name="Rectangle 3">
            <a:extLst>
              <a:ext uri="{FF2B5EF4-FFF2-40B4-BE49-F238E27FC236}">
                <a16:creationId xmlns:a16="http://schemas.microsoft.com/office/drawing/2014/main" xmlns="" id="{2B2A1564-64BD-4613-8B28-39B668E1981D}"/>
              </a:ext>
            </a:extLst>
          </p:cNvPr>
          <p:cNvSpPr txBox="1">
            <a:spLocks noChangeArrowheads="1"/>
          </p:cNvSpPr>
          <p:nvPr/>
        </p:nvSpPr>
        <p:spPr bwMode="auto">
          <a:xfrm>
            <a:off x="344090" y="1118610"/>
            <a:ext cx="8799909" cy="1853190"/>
          </a:xfrm>
          <a:prstGeom prst="rect">
            <a:avLst/>
          </a:prstGeom>
          <a:noFill/>
          <a:ln w="9525">
            <a:noFill/>
            <a:miter lim="800000"/>
            <a:headEnd/>
            <a:tailEnd/>
          </a:ln>
        </p:spPr>
        <p:txBody>
          <a:bodyPr/>
          <a:lstStyle/>
          <a:p>
            <a:pPr marL="533400" indent="-533400" algn="just" rtl="1" eaLnBrk="0" hangingPunct="0">
              <a:buClr>
                <a:srgbClr val="336600"/>
              </a:buClr>
              <a:defRPr/>
            </a:pPr>
            <a:r>
              <a:rPr lang="ar-SA" sz="2400" b="1" dirty="0">
                <a:latin typeface="Times New Roman" pitchFamily="18" charset="0"/>
                <a:cs typeface="Times New Roman" pitchFamily="18" charset="0"/>
              </a:rPr>
              <a:t>      </a:t>
            </a:r>
          </a:p>
          <a:p>
            <a:pPr marL="533400" indent="-533400" algn="just" rtl="1" eaLnBrk="0" hangingPunct="0">
              <a:buClr>
                <a:srgbClr val="336600"/>
              </a:buClr>
              <a:defRPr/>
            </a:pPr>
            <a:r>
              <a:rPr lang="ar-DZ" sz="2400" b="1" dirty="0" smtClean="0">
                <a:latin typeface="Times New Roman" pitchFamily="18" charset="0"/>
                <a:cs typeface="Times New Roman" pitchFamily="18" charset="0"/>
              </a:rPr>
              <a:t>يهدف العنوان إلى رسم الخطوط الجزئية </a:t>
            </a:r>
            <a:r>
              <a:rPr lang="ar-DZ" sz="2400" b="1" dirty="0" err="1" smtClean="0">
                <a:latin typeface="Times New Roman" pitchFamily="18" charset="0"/>
                <a:cs typeface="Times New Roman" pitchFamily="18" charset="0"/>
              </a:rPr>
              <a:t>و</a:t>
            </a:r>
            <a:r>
              <a:rPr lang="ar-DZ" sz="2400" b="1" dirty="0" smtClean="0">
                <a:latin typeface="Times New Roman" pitchFamily="18" charset="0"/>
                <a:cs typeface="Times New Roman" pitchFamily="18" charset="0"/>
              </a:rPr>
              <a:t> تفاصيل المذكرة ثم نضيف بعض النصائح </a:t>
            </a:r>
            <a:r>
              <a:rPr lang="ar-DZ" sz="2400" b="1" dirty="0" err="1" smtClean="0">
                <a:latin typeface="Times New Roman" pitchFamily="18" charset="0"/>
                <a:cs typeface="Times New Roman" pitchFamily="18" charset="0"/>
              </a:rPr>
              <a:t>و</a:t>
            </a:r>
            <a:r>
              <a:rPr lang="ar-DZ" sz="2400" b="1" dirty="0" smtClean="0">
                <a:latin typeface="Times New Roman" pitchFamily="18" charset="0"/>
                <a:cs typeface="Times New Roman" pitchFamily="18" charset="0"/>
              </a:rPr>
              <a:t> التوجيهات :</a:t>
            </a:r>
          </a:p>
          <a:p>
            <a:pPr marL="533400" indent="-533400" algn="just" rtl="1" eaLnBrk="0" hangingPunct="0">
              <a:buClr>
                <a:srgbClr val="336600"/>
              </a:buClr>
              <a:defRPr/>
            </a:pPr>
            <a:r>
              <a:rPr lang="ar-DZ" sz="2400" b="1" dirty="0" smtClean="0">
                <a:latin typeface="Times New Roman" pitchFamily="18" charset="0"/>
                <a:cs typeface="Times New Roman" pitchFamily="18" charset="0"/>
              </a:rPr>
              <a:t>المراحل التي يمر </a:t>
            </a:r>
            <a:r>
              <a:rPr lang="ar-DZ" sz="2400" b="1" dirty="0" err="1" smtClean="0">
                <a:latin typeface="Times New Roman" pitchFamily="18" charset="0"/>
                <a:cs typeface="Times New Roman" pitchFamily="18" charset="0"/>
              </a:rPr>
              <a:t>بها</a:t>
            </a:r>
            <a:r>
              <a:rPr lang="ar-DZ" sz="2400" b="1" dirty="0" smtClean="0">
                <a:latin typeface="Times New Roman" pitchFamily="18" charset="0"/>
                <a:cs typeface="Times New Roman" pitchFamily="18" charset="0"/>
              </a:rPr>
              <a:t> الطالب سنركز على مرحلتين :</a:t>
            </a:r>
          </a:p>
          <a:p>
            <a:pPr marL="533400" indent="-533400" algn="just" rtl="1" eaLnBrk="0" hangingPunct="0">
              <a:buClr>
                <a:srgbClr val="336600"/>
              </a:buClr>
              <a:defRPr/>
            </a:pPr>
            <a:r>
              <a:rPr lang="ar-DZ" sz="2400" b="1" dirty="0" smtClean="0">
                <a:latin typeface="Times New Roman" pitchFamily="18" charset="0"/>
                <a:cs typeface="Times New Roman" pitchFamily="18" charset="0"/>
              </a:rPr>
              <a:t>01 اختيار الموضوع : </a:t>
            </a:r>
          </a:p>
          <a:p>
            <a:pPr marL="533400" indent="-533400" algn="just" rtl="1" eaLnBrk="0" hangingPunct="0">
              <a:buClr>
                <a:srgbClr val="336600"/>
              </a:buClr>
              <a:defRPr/>
            </a:pPr>
            <a:r>
              <a:rPr lang="ar-DZ" sz="2400" b="1" dirty="0" smtClean="0">
                <a:latin typeface="Times New Roman" pitchFamily="18" charset="0"/>
                <a:cs typeface="Times New Roman" pitchFamily="18" charset="0"/>
              </a:rPr>
              <a:t>اختيار المشرف :يتعلق </a:t>
            </a:r>
            <a:r>
              <a:rPr lang="ar-DZ" sz="2400" b="1" dirty="0" err="1" smtClean="0">
                <a:latin typeface="Times New Roman" pitchFamily="18" charset="0"/>
                <a:cs typeface="Times New Roman" pitchFamily="18" charset="0"/>
              </a:rPr>
              <a:t>الامر</a:t>
            </a:r>
            <a:r>
              <a:rPr lang="ar-DZ" sz="2400" b="1" dirty="0" smtClean="0">
                <a:latin typeface="Times New Roman" pitchFamily="18" charset="0"/>
                <a:cs typeface="Times New Roman" pitchFamily="18" charset="0"/>
              </a:rPr>
              <a:t> باهتمامات كل أستاذ و ميوله البحثية .</a:t>
            </a:r>
          </a:p>
          <a:p>
            <a:pPr marL="533400" indent="-533400" algn="just" rtl="1" eaLnBrk="0" hangingPunct="0">
              <a:buClr>
                <a:srgbClr val="336600"/>
              </a:buClr>
              <a:defRPr/>
            </a:pPr>
            <a:r>
              <a:rPr lang="ar-DZ" sz="2400" b="1" dirty="0" smtClean="0">
                <a:latin typeface="Times New Roman" pitchFamily="18" charset="0"/>
                <a:cs typeface="Times New Roman" pitchFamily="18" charset="0"/>
              </a:rPr>
              <a:t>* </a:t>
            </a:r>
            <a:endParaRPr lang="en-US" sz="2400" b="1" dirty="0">
              <a:latin typeface="Times New Roman" pitchFamily="18" charset="0"/>
              <a:cs typeface="Times New Roman" pitchFamily="18" charset="0"/>
            </a:endParaRPr>
          </a:p>
        </p:txBody>
      </p:sp>
      <p:sp>
        <p:nvSpPr>
          <p:cNvPr id="26" name="Rectangle 3">
            <a:extLst>
              <a:ext uri="{FF2B5EF4-FFF2-40B4-BE49-F238E27FC236}">
                <a16:creationId xmlns:a16="http://schemas.microsoft.com/office/drawing/2014/main" xmlns="" id="{102E36F3-7C9E-4430-85A6-D0A7B2347D24}"/>
              </a:ext>
            </a:extLst>
          </p:cNvPr>
          <p:cNvSpPr txBox="1">
            <a:spLocks noChangeArrowheads="1"/>
          </p:cNvSpPr>
          <p:nvPr/>
        </p:nvSpPr>
        <p:spPr bwMode="auto">
          <a:xfrm>
            <a:off x="378727" y="2951888"/>
            <a:ext cx="8765272" cy="1853190"/>
          </a:xfrm>
          <a:prstGeom prst="rect">
            <a:avLst/>
          </a:prstGeom>
          <a:noFill/>
          <a:ln w="9525">
            <a:noFill/>
            <a:miter lim="800000"/>
            <a:headEnd/>
            <a:tailEnd/>
          </a:ln>
        </p:spPr>
        <p:txBody>
          <a:bodyPr/>
          <a:lstStyle/>
          <a:p>
            <a:pPr marL="533400" indent="-533400" algn="just" rtl="1" eaLnBrk="0" hangingPunct="0">
              <a:buClr>
                <a:srgbClr val="336600"/>
              </a:buClr>
              <a:defRPr/>
            </a:pPr>
            <a:r>
              <a:rPr lang="ar-DZ" sz="2400" b="1" dirty="0" smtClean="0">
                <a:latin typeface="Times New Roman" pitchFamily="18" charset="0"/>
                <a:cs typeface="Times New Roman" pitchFamily="18" charset="0"/>
              </a:rPr>
              <a:t>*  </a:t>
            </a:r>
            <a:r>
              <a:rPr lang="ar-SA" sz="2400" b="1" dirty="0" smtClean="0">
                <a:latin typeface="Times New Roman" pitchFamily="18" charset="0"/>
                <a:cs typeface="Times New Roman" pitchFamily="18" charset="0"/>
              </a:rPr>
              <a:t>      </a:t>
            </a:r>
            <a:endParaRPr lang="ar-SA" sz="2400" b="1" dirty="0">
              <a:latin typeface="Times New Roman" pitchFamily="18" charset="0"/>
              <a:cs typeface="Times New Roman" pitchFamily="18" charset="0"/>
            </a:endParaRPr>
          </a:p>
          <a:p>
            <a:pPr marL="533400" indent="-533400" algn="just" rtl="1" eaLnBrk="0" hangingPunct="0">
              <a:buClr>
                <a:srgbClr val="336600"/>
              </a:buClr>
              <a:defRPr/>
            </a:pPr>
            <a:r>
              <a:rPr lang="ar-SA" sz="2400" b="1" dirty="0">
                <a:latin typeface="Times New Roman" pitchFamily="18" charset="0"/>
                <a:cs typeface="Times New Roman" pitchFamily="18" charset="0"/>
              </a:rPr>
              <a:t>      </a:t>
            </a:r>
            <a:r>
              <a:rPr lang="ar-DZ" sz="2400" b="1" dirty="0" smtClean="0">
                <a:latin typeface="Times New Roman" pitchFamily="18" charset="0"/>
                <a:cs typeface="Times New Roman" pitchFamily="18" charset="0"/>
              </a:rPr>
              <a:t>تسجيل موضوع المذكرة :مسألة إدارية.</a:t>
            </a:r>
          </a:p>
          <a:p>
            <a:pPr marL="533400" indent="-533400" algn="just" rtl="1" eaLnBrk="0" hangingPunct="0">
              <a:buClr>
                <a:srgbClr val="336600"/>
              </a:buClr>
              <a:buFont typeface="Arial" pitchFamily="34" charset="0"/>
              <a:buChar char="•"/>
              <a:defRPr/>
            </a:pPr>
            <a:r>
              <a:rPr lang="ar-DZ" sz="2400" b="1" dirty="0" smtClean="0">
                <a:latin typeface="Times New Roman" pitchFamily="18" charset="0"/>
                <a:cs typeface="Times New Roman" pitchFamily="18" charset="0"/>
              </a:rPr>
              <a:t>البحث الفلسفي الأكاديمي وهي أهم مرحلة.</a:t>
            </a:r>
          </a:p>
          <a:p>
            <a:pPr marL="533400" indent="-533400" algn="ctr" rtl="1" eaLnBrk="0" hangingPunct="0">
              <a:buClr>
                <a:srgbClr val="336600"/>
              </a:buClr>
              <a:buFont typeface="Arial" pitchFamily="34" charset="0"/>
              <a:buChar char="•"/>
              <a:defRPr/>
            </a:pPr>
            <a:r>
              <a:rPr lang="ar-DZ" sz="2400" b="1" dirty="0" smtClean="0">
                <a:solidFill>
                  <a:srgbClr val="FF0000"/>
                </a:solidFill>
                <a:latin typeface="Times New Roman" pitchFamily="18" charset="0"/>
                <a:cs typeface="Times New Roman" pitchFamily="18" charset="0"/>
              </a:rPr>
              <a:t>قواعد اختيار الموضوع :</a:t>
            </a:r>
          </a:p>
          <a:p>
            <a:pPr marL="533400" indent="-533400" algn="ctr" rtl="1" eaLnBrk="0" hangingPunct="0">
              <a:buClr>
                <a:srgbClr val="336600"/>
              </a:buClr>
              <a:buFont typeface="Arial" pitchFamily="34" charset="0"/>
              <a:buChar char="•"/>
              <a:defRPr/>
            </a:pPr>
            <a:r>
              <a:rPr lang="ar-DZ" sz="2400" b="1" dirty="0" smtClean="0">
                <a:latin typeface="Times New Roman" pitchFamily="18" charset="0"/>
                <a:cs typeface="Times New Roman" pitchFamily="18" charset="0"/>
              </a:rPr>
              <a:t>أن يكون للموضوع علاقة بما درسه الطالب </a:t>
            </a:r>
            <a:r>
              <a:rPr lang="ar-DZ" sz="2400" b="1" dirty="0" err="1" smtClean="0">
                <a:latin typeface="Times New Roman" pitchFamily="18" charset="0"/>
                <a:cs typeface="Times New Roman" pitchFamily="18" charset="0"/>
              </a:rPr>
              <a:t>و</a:t>
            </a:r>
            <a:r>
              <a:rPr lang="ar-DZ" sz="2400" b="1" dirty="0" smtClean="0">
                <a:latin typeface="Times New Roman" pitchFamily="18" charset="0"/>
                <a:cs typeface="Times New Roman" pitchFamily="18" charset="0"/>
              </a:rPr>
              <a:t> تتويجا لهذا المسار.</a:t>
            </a:r>
          </a:p>
          <a:p>
            <a:pPr marL="533400" indent="-533400" algn="ctr" rtl="1" eaLnBrk="0" hangingPunct="0">
              <a:buClr>
                <a:srgbClr val="336600"/>
              </a:buClr>
              <a:buFont typeface="Arial" pitchFamily="34" charset="0"/>
              <a:buChar char="•"/>
              <a:defRPr/>
            </a:pPr>
            <a:r>
              <a:rPr lang="ar-DZ" sz="2400" b="1" dirty="0" smtClean="0">
                <a:latin typeface="Times New Roman" pitchFamily="18" charset="0"/>
                <a:cs typeface="Times New Roman" pitchFamily="18" charset="0"/>
              </a:rPr>
              <a:t>توفر الكتب حول هذا الموضوع .</a:t>
            </a:r>
          </a:p>
          <a:p>
            <a:pPr marL="533400" indent="-533400" algn="ctr" rtl="1" eaLnBrk="0" hangingPunct="0">
              <a:buClr>
                <a:srgbClr val="336600"/>
              </a:buClr>
              <a:buFont typeface="Arial" pitchFamily="34" charset="0"/>
              <a:buChar char="•"/>
              <a:defRPr/>
            </a:pPr>
            <a:r>
              <a:rPr lang="ar-DZ" sz="2400" b="1" dirty="0" err="1" smtClean="0">
                <a:latin typeface="Times New Roman" pitchFamily="18" charset="0"/>
                <a:cs typeface="Times New Roman" pitchFamily="18" charset="0"/>
              </a:rPr>
              <a:t>ان</a:t>
            </a:r>
            <a:r>
              <a:rPr lang="ar-DZ" sz="2400" b="1" dirty="0" smtClean="0">
                <a:latin typeface="Times New Roman" pitchFamily="18" charset="0"/>
                <a:cs typeface="Times New Roman" pitchFamily="18" charset="0"/>
              </a:rPr>
              <a:t> يتوافق مستوى الموضوع مع مستوى الطالب.</a:t>
            </a:r>
          </a:p>
          <a:p>
            <a:pPr marL="533400" indent="-533400" algn="ctr" rtl="1" eaLnBrk="0" hangingPunct="0">
              <a:buClr>
                <a:srgbClr val="336600"/>
              </a:buClr>
              <a:buFont typeface="Arial" pitchFamily="34" charset="0"/>
              <a:buChar char="•"/>
              <a:defRPr/>
            </a:pPr>
            <a:r>
              <a:rPr lang="ar-DZ" sz="2400" b="1" dirty="0" smtClean="0">
                <a:latin typeface="Times New Roman" pitchFamily="18" charset="0"/>
                <a:cs typeface="Times New Roman" pitchFamily="18" charset="0"/>
              </a:rPr>
              <a:t>البحث عن </a:t>
            </a:r>
            <a:r>
              <a:rPr lang="ar-DZ" sz="2400" b="1" dirty="0" err="1" smtClean="0">
                <a:latin typeface="Times New Roman" pitchFamily="18" charset="0"/>
                <a:cs typeface="Times New Roman" pitchFamily="18" charset="0"/>
              </a:rPr>
              <a:t>الاستاذ</a:t>
            </a:r>
            <a:r>
              <a:rPr lang="ar-DZ" sz="2400" b="1" dirty="0" smtClean="0">
                <a:latin typeface="Times New Roman" pitchFamily="18" charset="0"/>
                <a:cs typeface="Times New Roman" pitchFamily="18" charset="0"/>
              </a:rPr>
              <a:t> المناسب الذي له اهتمام واطلاع في الموضوع.</a:t>
            </a:r>
            <a:endParaRPr lang="en-US" sz="2400" b="1" dirty="0">
              <a:latin typeface="Times New Roman" pitchFamily="18" charset="0"/>
              <a:cs typeface="Times New Roman" pitchFamily="18" charset="0"/>
            </a:endParaRPr>
          </a:p>
        </p:txBody>
      </p:sp>
      <p:sp>
        <p:nvSpPr>
          <p:cNvPr id="27" name="Rectangle 3">
            <a:extLst>
              <a:ext uri="{FF2B5EF4-FFF2-40B4-BE49-F238E27FC236}">
                <a16:creationId xmlns:a16="http://schemas.microsoft.com/office/drawing/2014/main" xmlns="" id="{917CD445-0ACE-48E3-88B5-F0ACDA789659}"/>
              </a:ext>
            </a:extLst>
          </p:cNvPr>
          <p:cNvSpPr txBox="1">
            <a:spLocks noChangeArrowheads="1"/>
          </p:cNvSpPr>
          <p:nvPr/>
        </p:nvSpPr>
        <p:spPr bwMode="auto">
          <a:xfrm>
            <a:off x="309455" y="4242810"/>
            <a:ext cx="7158145" cy="1853190"/>
          </a:xfrm>
          <a:prstGeom prst="rect">
            <a:avLst/>
          </a:prstGeom>
          <a:noFill/>
          <a:ln w="9525">
            <a:noFill/>
            <a:miter lim="800000"/>
            <a:headEnd/>
            <a:tailEnd/>
          </a:ln>
        </p:spPr>
        <p:txBody>
          <a:bodyPr/>
          <a:lstStyle/>
          <a:p>
            <a:pPr marL="533400" indent="-533400" algn="just" rtl="1" eaLnBrk="0" hangingPunct="0">
              <a:buClr>
                <a:srgbClr val="336600"/>
              </a:buClr>
              <a:defRPr/>
            </a:pPr>
            <a:endParaRPr lang="en-US" sz="2400" b="1" dirty="0">
              <a:latin typeface="Times New Roman" pitchFamily="18" charset="0"/>
              <a:cs typeface="Times New Roman" pitchFamily="18" charset="0"/>
            </a:endParaRPr>
          </a:p>
        </p:txBody>
      </p:sp>
    </p:spTree>
    <p:extLst>
      <p:ext uri="{BB962C8B-B14F-4D97-AF65-F5344CB8AC3E}">
        <p14:creationId xmlns:p14="http://schemas.microsoft.com/office/powerpoint/2010/main" xmlns="" val="772272010"/>
      </p:ext>
    </p:extLst>
  </p:cSld>
  <p:clrMapOvr>
    <a:masterClrMapping/>
  </p:clrMapOvr>
  <p:transition>
    <p:cu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14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6" presetClass="entr" presetSubtype="37" fill="hold" grpId="0" nodeType="clickEffect">
                                  <p:stCondLst>
                                    <p:cond delay="0"/>
                                  </p:stCondLst>
                                  <p:childTnLst>
                                    <p:set>
                                      <p:cBhvr>
                                        <p:cTn id="10" dur="1" fill="hold">
                                          <p:stCondLst>
                                            <p:cond delay="0"/>
                                          </p:stCondLst>
                                        </p:cTn>
                                        <p:tgtEl>
                                          <p:spTgt spid="25"/>
                                        </p:tgtEl>
                                        <p:attrNameLst>
                                          <p:attrName>style.visibility</p:attrName>
                                        </p:attrNameLst>
                                      </p:cBhvr>
                                      <p:to>
                                        <p:strVal val="visible"/>
                                      </p:to>
                                    </p:set>
                                    <p:animEffect transition="in" filter="barn(outVertical)">
                                      <p:cBhvr>
                                        <p:cTn id="11" dur="500"/>
                                        <p:tgtEl>
                                          <p:spTgt spid="25"/>
                                        </p:tgtEl>
                                      </p:cBhvr>
                                    </p:animEffect>
                                  </p:childTnLst>
                                </p:cTn>
                              </p:par>
                            </p:childTnLst>
                          </p:cTn>
                        </p:par>
                      </p:childTnLst>
                    </p:cTn>
                  </p:par>
                  <p:par>
                    <p:cTn id="12" fill="hold">
                      <p:stCondLst>
                        <p:cond delay="indefinite"/>
                      </p:stCondLst>
                      <p:childTnLst>
                        <p:par>
                          <p:cTn id="13" fill="hold">
                            <p:stCondLst>
                              <p:cond delay="0"/>
                            </p:stCondLst>
                            <p:childTnLst>
                              <p:par>
                                <p:cTn id="14" presetID="16" presetClass="entr" presetSubtype="37" fill="hold" grpId="0" nodeType="clickEffect">
                                  <p:stCondLst>
                                    <p:cond delay="0"/>
                                  </p:stCondLst>
                                  <p:childTnLst>
                                    <p:set>
                                      <p:cBhvr>
                                        <p:cTn id="15" dur="1" fill="hold">
                                          <p:stCondLst>
                                            <p:cond delay="0"/>
                                          </p:stCondLst>
                                        </p:cTn>
                                        <p:tgtEl>
                                          <p:spTgt spid="26"/>
                                        </p:tgtEl>
                                        <p:attrNameLst>
                                          <p:attrName>style.visibility</p:attrName>
                                        </p:attrNameLst>
                                      </p:cBhvr>
                                      <p:to>
                                        <p:strVal val="visible"/>
                                      </p:to>
                                    </p:set>
                                    <p:animEffect transition="in" filter="barn(outVertical)">
                                      <p:cBhvr>
                                        <p:cTn id="16" dur="500"/>
                                        <p:tgtEl>
                                          <p:spTgt spid="26"/>
                                        </p:tgtEl>
                                      </p:cBhvr>
                                    </p:animEffect>
                                  </p:childTnLst>
                                </p:cTn>
                              </p:par>
                            </p:childTnLst>
                          </p:cTn>
                        </p:par>
                      </p:childTnLst>
                    </p:cTn>
                  </p:par>
                  <p:par>
                    <p:cTn id="17" fill="hold">
                      <p:stCondLst>
                        <p:cond delay="indefinite"/>
                      </p:stCondLst>
                      <p:childTnLst>
                        <p:par>
                          <p:cTn id="18" fill="hold">
                            <p:stCondLst>
                              <p:cond delay="0"/>
                            </p:stCondLst>
                            <p:childTnLst>
                              <p:par>
                                <p:cTn id="19" presetID="16" presetClass="entr" presetSubtype="37" fill="hold" grpId="0" nodeType="clickEffect" nodePh="1">
                                  <p:stCondLst>
                                    <p:cond delay="0"/>
                                  </p:stCondLst>
                                  <p:endCondLst>
                                    <p:cond evt="begin" delay="0">
                                      <p:tn val="19"/>
                                    </p:cond>
                                  </p:endCondLst>
                                  <p:childTnLst>
                                    <p:set>
                                      <p:cBhvr>
                                        <p:cTn id="20" dur="1" fill="hold">
                                          <p:stCondLst>
                                            <p:cond delay="0"/>
                                          </p:stCondLst>
                                        </p:cTn>
                                        <p:tgtEl>
                                          <p:spTgt spid="27"/>
                                        </p:tgtEl>
                                        <p:attrNameLst>
                                          <p:attrName>style.visibility</p:attrName>
                                        </p:attrNameLst>
                                      </p:cBhvr>
                                      <p:to>
                                        <p:strVal val="visible"/>
                                      </p:to>
                                    </p:set>
                                    <p:animEffect transition="in" filter="barn(outVertical)">
                                      <p:cBhvr>
                                        <p:cTn id="21"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P spid="25" grpId="0"/>
      <p:bldP spid="26" grpId="0"/>
      <p:bldP spid="27"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6">
            <a:extLst>
              <a:ext uri="{FF2B5EF4-FFF2-40B4-BE49-F238E27FC236}">
                <a16:creationId xmlns:a16="http://schemas.microsoft.com/office/drawing/2014/main" xmlns="" id="{4D6FD438-265D-429A-94C7-35C5D9ED0DFB}"/>
              </a:ext>
            </a:extLst>
          </p:cNvPr>
          <p:cNvSpPr>
            <a:spLocks noGrp="1" noChangeArrowheads="1"/>
          </p:cNvSpPr>
          <p:nvPr>
            <p:ph type="title"/>
          </p:nvPr>
        </p:nvSpPr>
        <p:spPr>
          <a:xfrm>
            <a:off x="620712" y="323131"/>
            <a:ext cx="7696200" cy="1219200"/>
          </a:xfr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algn="ctr"/>
            <a:r>
              <a:rPr lang="ar-DZ" sz="4000" dirty="0" smtClean="0"/>
              <a:t>ملاحظة </a:t>
            </a:r>
            <a:endParaRPr lang="ar-SA" sz="4000" dirty="0"/>
          </a:p>
        </p:txBody>
      </p:sp>
      <p:sp>
        <p:nvSpPr>
          <p:cNvPr id="23" name="TextBox 22">
            <a:extLst>
              <a:ext uri="{FF2B5EF4-FFF2-40B4-BE49-F238E27FC236}">
                <a16:creationId xmlns:a16="http://schemas.microsoft.com/office/drawing/2014/main" xmlns="" id="{05EC1F47-4BF2-482D-82B8-8C008170A25D}"/>
              </a:ext>
            </a:extLst>
          </p:cNvPr>
          <p:cNvSpPr txBox="1"/>
          <p:nvPr/>
        </p:nvSpPr>
        <p:spPr>
          <a:xfrm rot="20576468">
            <a:off x="6811979" y="5061961"/>
            <a:ext cx="2342931" cy="276999"/>
          </a:xfrm>
          <a:prstGeom prst="rect">
            <a:avLst/>
          </a:prstGeom>
          <a:noFill/>
        </p:spPr>
        <p:txBody>
          <a:bodyPr wrap="square" rtlCol="0">
            <a:spAutoFit/>
          </a:bodyPr>
          <a:lstStyle/>
          <a:p>
            <a:pPr algn="ctr"/>
            <a:r>
              <a:rPr lang="en-US" sz="600" b="1" dirty="0">
                <a:solidFill>
                  <a:srgbClr val="BEA642"/>
                </a:solidFill>
              </a:rPr>
              <a:t>RESEARCH</a:t>
            </a:r>
          </a:p>
          <a:p>
            <a:pPr algn="ctr"/>
            <a:r>
              <a:rPr lang="en-US" sz="600" b="1" dirty="0">
                <a:solidFill>
                  <a:srgbClr val="BEA642"/>
                </a:solidFill>
              </a:rPr>
              <a:t>METHODOLOGY</a:t>
            </a:r>
          </a:p>
        </p:txBody>
      </p:sp>
      <p:sp>
        <p:nvSpPr>
          <p:cNvPr id="26" name="Rectangle 3">
            <a:extLst>
              <a:ext uri="{FF2B5EF4-FFF2-40B4-BE49-F238E27FC236}">
                <a16:creationId xmlns:a16="http://schemas.microsoft.com/office/drawing/2014/main" xmlns="" id="{102E36F3-7C9E-4430-85A6-D0A7B2347D24}"/>
              </a:ext>
            </a:extLst>
          </p:cNvPr>
          <p:cNvSpPr txBox="1">
            <a:spLocks noChangeArrowheads="1"/>
          </p:cNvSpPr>
          <p:nvPr/>
        </p:nvSpPr>
        <p:spPr bwMode="auto">
          <a:xfrm>
            <a:off x="344092" y="1597170"/>
            <a:ext cx="8765272" cy="1853190"/>
          </a:xfrm>
          <a:prstGeom prst="rect">
            <a:avLst/>
          </a:prstGeom>
          <a:noFill/>
          <a:ln w="9525">
            <a:noFill/>
            <a:miter lim="800000"/>
            <a:headEnd/>
            <a:tailEnd/>
          </a:ln>
        </p:spPr>
        <p:txBody>
          <a:bodyPr/>
          <a:lstStyle/>
          <a:p>
            <a:pPr marL="533400" indent="-533400" algn="just" rtl="1" eaLnBrk="0" hangingPunct="0">
              <a:buClr>
                <a:srgbClr val="336600"/>
              </a:buClr>
              <a:defRPr/>
            </a:pPr>
            <a:r>
              <a:rPr lang="ar-SA" sz="2400" b="1" dirty="0">
                <a:latin typeface="Times New Roman" pitchFamily="18" charset="0"/>
                <a:cs typeface="Times New Roman" pitchFamily="18" charset="0"/>
              </a:rPr>
              <a:t>      </a:t>
            </a:r>
          </a:p>
          <a:p>
            <a:pPr marL="533400" indent="-533400" algn="just" rtl="1" eaLnBrk="0" hangingPunct="0">
              <a:buClr>
                <a:srgbClr val="336600"/>
              </a:buClr>
              <a:defRPr/>
            </a:pPr>
            <a:r>
              <a:rPr lang="ar-DZ" sz="2400" b="1" dirty="0" smtClean="0">
                <a:latin typeface="Times New Roman" pitchFamily="18" charset="0"/>
                <a:cs typeface="Times New Roman" pitchFamily="18" charset="0"/>
              </a:rPr>
              <a:t>ملاحظة : قبل </a:t>
            </a:r>
            <a:r>
              <a:rPr lang="ar-DZ" sz="2400" b="1" dirty="0" err="1" smtClean="0">
                <a:latin typeface="Times New Roman" pitchFamily="18" charset="0"/>
                <a:cs typeface="Times New Roman" pitchFamily="18" charset="0"/>
              </a:rPr>
              <a:t>ان</a:t>
            </a:r>
            <a:r>
              <a:rPr lang="ar-DZ" sz="2400" b="1" dirty="0" smtClean="0">
                <a:latin typeface="Times New Roman" pitchFamily="18" charset="0"/>
                <a:cs typeface="Times New Roman" pitchFamily="18" charset="0"/>
              </a:rPr>
              <a:t> يباشر الطالب في المذكرة عليه تقديم الموضوع </a:t>
            </a:r>
            <a:r>
              <a:rPr lang="ar-DZ" sz="2400" b="1" dirty="0" err="1" smtClean="0">
                <a:latin typeface="Times New Roman" pitchFamily="18" charset="0"/>
                <a:cs typeface="Times New Roman" pitchFamily="18" charset="0"/>
              </a:rPr>
              <a:t>و</a:t>
            </a:r>
            <a:r>
              <a:rPr lang="ar-DZ" sz="2400" b="1" dirty="0" smtClean="0">
                <a:latin typeface="Times New Roman" pitchFamily="18" charset="0"/>
                <a:cs typeface="Times New Roman" pitchFamily="18" charset="0"/>
              </a:rPr>
              <a:t> خطة العمل للأستاذ المشرف على النحو التالي :</a:t>
            </a:r>
          </a:p>
          <a:p>
            <a:pPr marL="533400" indent="-533400" algn="just" rtl="1" eaLnBrk="0" hangingPunct="0">
              <a:buClr>
                <a:srgbClr val="336600"/>
              </a:buClr>
              <a:buFont typeface="Arial" charset="0"/>
              <a:buChar char="•"/>
              <a:defRPr/>
            </a:pPr>
            <a:r>
              <a:rPr lang="ar-DZ" sz="2400" b="1" dirty="0" smtClean="0">
                <a:latin typeface="Times New Roman" pitchFamily="18" charset="0"/>
                <a:cs typeface="Times New Roman" pitchFamily="18" charset="0"/>
              </a:rPr>
              <a:t>أن تكون الخطة مختصرة وواحدة </a:t>
            </a:r>
            <a:r>
              <a:rPr lang="ar-DZ" sz="2400" b="1" dirty="0" err="1" smtClean="0">
                <a:latin typeface="Times New Roman" pitchFamily="18" charset="0"/>
                <a:cs typeface="Times New Roman" pitchFamily="18" charset="0"/>
              </a:rPr>
              <a:t>و</a:t>
            </a:r>
            <a:r>
              <a:rPr lang="ar-DZ" sz="2400" b="1" dirty="0" smtClean="0">
                <a:latin typeface="Times New Roman" pitchFamily="18" charset="0"/>
                <a:cs typeface="Times New Roman" pitchFamily="18" charset="0"/>
              </a:rPr>
              <a:t> محددة.</a:t>
            </a:r>
          </a:p>
          <a:p>
            <a:pPr marL="533400" indent="-533400" algn="just" rtl="1" eaLnBrk="0" hangingPunct="0">
              <a:buClr>
                <a:srgbClr val="336600"/>
              </a:buClr>
              <a:buFont typeface="Arial" charset="0"/>
              <a:buChar char="•"/>
              <a:defRPr/>
            </a:pPr>
            <a:r>
              <a:rPr lang="ar-DZ" sz="2400" b="1" dirty="0" smtClean="0">
                <a:latin typeface="Times New Roman" pitchFamily="18" charset="0"/>
                <a:cs typeface="Times New Roman" pitchFamily="18" charset="0"/>
              </a:rPr>
              <a:t>أن تعتمد على خلفية واسعة من الدراسات </a:t>
            </a:r>
            <a:r>
              <a:rPr lang="ar-DZ" sz="2400" b="1" dirty="0" err="1" smtClean="0">
                <a:latin typeface="Times New Roman" pitchFamily="18" charset="0"/>
                <a:cs typeface="Times New Roman" pitchFamily="18" charset="0"/>
              </a:rPr>
              <a:t>و</a:t>
            </a:r>
            <a:r>
              <a:rPr lang="ar-DZ" sz="2400" b="1" dirty="0" smtClean="0">
                <a:latin typeface="Times New Roman" pitchFamily="18" charset="0"/>
                <a:cs typeface="Times New Roman" pitchFamily="18" charset="0"/>
              </a:rPr>
              <a:t> البحوث.</a:t>
            </a:r>
          </a:p>
          <a:p>
            <a:pPr marL="533400" indent="-533400" algn="just" rtl="1" eaLnBrk="0" hangingPunct="0">
              <a:buClr>
                <a:srgbClr val="336600"/>
              </a:buClr>
              <a:buFont typeface="Arial" charset="0"/>
              <a:buChar char="•"/>
              <a:defRPr/>
            </a:pPr>
            <a:r>
              <a:rPr lang="ar-DZ" sz="2400" b="1" dirty="0" smtClean="0">
                <a:latin typeface="Times New Roman" pitchFamily="18" charset="0"/>
                <a:cs typeface="Times New Roman" pitchFamily="18" charset="0"/>
              </a:rPr>
              <a:t>أن تكون مترابطة </a:t>
            </a:r>
            <a:r>
              <a:rPr lang="ar-DZ" sz="2400" b="1" dirty="0" err="1" smtClean="0">
                <a:latin typeface="Times New Roman" pitchFamily="18" charset="0"/>
                <a:cs typeface="Times New Roman" pitchFamily="18" charset="0"/>
              </a:rPr>
              <a:t>الاجزاء</a:t>
            </a:r>
            <a:r>
              <a:rPr lang="ar-DZ" sz="2400" b="1" dirty="0" smtClean="0">
                <a:latin typeface="Times New Roman" pitchFamily="18" charset="0"/>
                <a:cs typeface="Times New Roman" pitchFamily="18" charset="0"/>
              </a:rPr>
              <a:t> و متكاملة .</a:t>
            </a:r>
            <a:endParaRPr lang="en-US" sz="2400" b="1" dirty="0">
              <a:latin typeface="Times New Roman" pitchFamily="18" charset="0"/>
              <a:cs typeface="Times New Roman" pitchFamily="18" charset="0"/>
            </a:endParaRPr>
          </a:p>
        </p:txBody>
      </p:sp>
      <p:sp>
        <p:nvSpPr>
          <p:cNvPr id="27" name="Rectangle 3">
            <a:extLst>
              <a:ext uri="{FF2B5EF4-FFF2-40B4-BE49-F238E27FC236}">
                <a16:creationId xmlns:a16="http://schemas.microsoft.com/office/drawing/2014/main" xmlns="" id="{917CD445-0ACE-48E3-88B5-F0ACDA789659}"/>
              </a:ext>
            </a:extLst>
          </p:cNvPr>
          <p:cNvSpPr txBox="1">
            <a:spLocks noChangeArrowheads="1"/>
          </p:cNvSpPr>
          <p:nvPr/>
        </p:nvSpPr>
        <p:spPr bwMode="auto">
          <a:xfrm>
            <a:off x="381000" y="3505200"/>
            <a:ext cx="7769335" cy="1853190"/>
          </a:xfrm>
          <a:prstGeom prst="rect">
            <a:avLst/>
          </a:prstGeom>
          <a:noFill/>
          <a:ln w="9525">
            <a:noFill/>
            <a:miter lim="800000"/>
            <a:headEnd/>
            <a:tailEnd/>
          </a:ln>
        </p:spPr>
        <p:txBody>
          <a:bodyPr/>
          <a:lstStyle/>
          <a:p>
            <a:pPr marL="533400" indent="-533400" algn="just" rtl="1" eaLnBrk="0" hangingPunct="0">
              <a:buClr>
                <a:srgbClr val="336600"/>
              </a:buClr>
              <a:defRPr/>
            </a:pPr>
            <a:r>
              <a:rPr lang="ar-SA" sz="2400" b="1" dirty="0">
                <a:latin typeface="Times New Roman" pitchFamily="18" charset="0"/>
                <a:cs typeface="Times New Roman" pitchFamily="18" charset="0"/>
              </a:rPr>
              <a:t>      </a:t>
            </a:r>
          </a:p>
          <a:p>
            <a:pPr marL="533400" indent="-533400" algn="just" rtl="1" eaLnBrk="0" hangingPunct="0">
              <a:buClr>
                <a:srgbClr val="336600"/>
              </a:buClr>
              <a:defRPr/>
            </a:pPr>
            <a:endParaRPr lang="en-US" sz="2400" b="1" dirty="0">
              <a:latin typeface="Times New Roman" pitchFamily="18" charset="0"/>
              <a:cs typeface="Times New Roman" pitchFamily="18" charset="0"/>
            </a:endParaRPr>
          </a:p>
        </p:txBody>
      </p:sp>
    </p:spTree>
    <p:extLst>
      <p:ext uri="{BB962C8B-B14F-4D97-AF65-F5344CB8AC3E}">
        <p14:creationId xmlns:p14="http://schemas.microsoft.com/office/powerpoint/2010/main" xmlns="" val="2490283334"/>
      </p:ext>
    </p:extLst>
  </p:cSld>
  <p:clrMapOvr>
    <a:masterClrMapping/>
  </p:clrMapOvr>
  <p:transition>
    <p:cu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14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6" presetClass="entr" presetSubtype="37" fill="hold" grpId="0" nodeType="clickEffect">
                                  <p:stCondLst>
                                    <p:cond delay="0"/>
                                  </p:stCondLst>
                                  <p:childTnLst>
                                    <p:set>
                                      <p:cBhvr>
                                        <p:cTn id="10" dur="1" fill="hold">
                                          <p:stCondLst>
                                            <p:cond delay="0"/>
                                          </p:stCondLst>
                                        </p:cTn>
                                        <p:tgtEl>
                                          <p:spTgt spid="26"/>
                                        </p:tgtEl>
                                        <p:attrNameLst>
                                          <p:attrName>style.visibility</p:attrName>
                                        </p:attrNameLst>
                                      </p:cBhvr>
                                      <p:to>
                                        <p:strVal val="visible"/>
                                      </p:to>
                                    </p:set>
                                    <p:animEffect transition="in" filter="barn(outVertical)">
                                      <p:cBhvr>
                                        <p:cTn id="11" dur="500"/>
                                        <p:tgtEl>
                                          <p:spTgt spid="26"/>
                                        </p:tgtEl>
                                      </p:cBhvr>
                                    </p:animEffect>
                                  </p:childTnLst>
                                </p:cTn>
                              </p:par>
                            </p:childTnLst>
                          </p:cTn>
                        </p:par>
                      </p:childTnLst>
                    </p:cTn>
                  </p:par>
                  <p:par>
                    <p:cTn id="12" fill="hold">
                      <p:stCondLst>
                        <p:cond delay="indefinite"/>
                      </p:stCondLst>
                      <p:childTnLst>
                        <p:par>
                          <p:cTn id="13" fill="hold">
                            <p:stCondLst>
                              <p:cond delay="0"/>
                            </p:stCondLst>
                            <p:childTnLst>
                              <p:par>
                                <p:cTn id="14" presetID="16" presetClass="entr" presetSubtype="37" fill="hold" grpId="0" nodeType="clickEffect">
                                  <p:stCondLst>
                                    <p:cond delay="0"/>
                                  </p:stCondLst>
                                  <p:childTnLst>
                                    <p:set>
                                      <p:cBhvr>
                                        <p:cTn id="15" dur="1" fill="hold">
                                          <p:stCondLst>
                                            <p:cond delay="0"/>
                                          </p:stCondLst>
                                        </p:cTn>
                                        <p:tgtEl>
                                          <p:spTgt spid="27"/>
                                        </p:tgtEl>
                                        <p:attrNameLst>
                                          <p:attrName>style.visibility</p:attrName>
                                        </p:attrNameLst>
                                      </p:cBhvr>
                                      <p:to>
                                        <p:strVal val="visible"/>
                                      </p:to>
                                    </p:set>
                                    <p:animEffect transition="in" filter="barn(outVertical)">
                                      <p:cBhvr>
                                        <p:cTn id="16"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P spid="26" grpId="0"/>
      <p:bldP spid="27"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6">
            <a:extLst>
              <a:ext uri="{FF2B5EF4-FFF2-40B4-BE49-F238E27FC236}">
                <a16:creationId xmlns:a16="http://schemas.microsoft.com/office/drawing/2014/main" xmlns="" id="{4D6FD438-265D-429A-94C7-35C5D9ED0DFB}"/>
              </a:ext>
            </a:extLst>
          </p:cNvPr>
          <p:cNvSpPr>
            <a:spLocks noGrp="1" noChangeArrowheads="1"/>
          </p:cNvSpPr>
          <p:nvPr>
            <p:ph type="title"/>
          </p:nvPr>
        </p:nvSpPr>
        <p:spPr>
          <a:xfrm>
            <a:off x="620712" y="323131"/>
            <a:ext cx="7696200" cy="1219200"/>
          </a:xfr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algn="ctr"/>
            <a:r>
              <a:rPr lang="ar-DZ" sz="4000" dirty="0" smtClean="0"/>
              <a:t>الملامح العامة لشكل المذكرة </a:t>
            </a:r>
            <a:endParaRPr lang="ar-SA" sz="4000" dirty="0"/>
          </a:p>
        </p:txBody>
      </p:sp>
      <p:sp>
        <p:nvSpPr>
          <p:cNvPr id="23" name="TextBox 22">
            <a:extLst>
              <a:ext uri="{FF2B5EF4-FFF2-40B4-BE49-F238E27FC236}">
                <a16:creationId xmlns:a16="http://schemas.microsoft.com/office/drawing/2014/main" xmlns="" id="{05EC1F47-4BF2-482D-82B8-8C008170A25D}"/>
              </a:ext>
            </a:extLst>
          </p:cNvPr>
          <p:cNvSpPr txBox="1"/>
          <p:nvPr/>
        </p:nvSpPr>
        <p:spPr>
          <a:xfrm rot="20576468">
            <a:off x="6811979" y="5061961"/>
            <a:ext cx="2342931" cy="276999"/>
          </a:xfrm>
          <a:prstGeom prst="rect">
            <a:avLst/>
          </a:prstGeom>
          <a:noFill/>
        </p:spPr>
        <p:txBody>
          <a:bodyPr wrap="square" rtlCol="0">
            <a:spAutoFit/>
          </a:bodyPr>
          <a:lstStyle/>
          <a:p>
            <a:pPr algn="ctr"/>
            <a:r>
              <a:rPr lang="en-US" sz="600" b="1" dirty="0">
                <a:solidFill>
                  <a:srgbClr val="BEA642"/>
                </a:solidFill>
              </a:rPr>
              <a:t>RESEARCH</a:t>
            </a:r>
          </a:p>
          <a:p>
            <a:pPr algn="ctr"/>
            <a:r>
              <a:rPr lang="en-US" sz="600" b="1" dirty="0">
                <a:solidFill>
                  <a:srgbClr val="BEA642"/>
                </a:solidFill>
              </a:rPr>
              <a:t>METHODOLOGY</a:t>
            </a:r>
          </a:p>
        </p:txBody>
      </p:sp>
      <p:sp>
        <p:nvSpPr>
          <p:cNvPr id="25" name="Rectangle 24"/>
          <p:cNvSpPr/>
          <p:nvPr/>
        </p:nvSpPr>
        <p:spPr>
          <a:xfrm>
            <a:off x="285720" y="1643050"/>
            <a:ext cx="8501122" cy="34290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r>
              <a:rPr lang="ar-DZ" sz="2000" b="1" dirty="0" smtClean="0">
                <a:solidFill>
                  <a:schemeClr val="tx1"/>
                </a:solidFill>
              </a:rPr>
              <a:t>01- عدد صفحات المذكرة تكون مابين 70 </a:t>
            </a:r>
            <a:r>
              <a:rPr lang="ar-DZ" sz="2000" b="1" dirty="0" err="1" smtClean="0">
                <a:solidFill>
                  <a:schemeClr val="tx1"/>
                </a:solidFill>
              </a:rPr>
              <a:t>و</a:t>
            </a:r>
            <a:r>
              <a:rPr lang="ar-DZ" sz="2000" b="1" dirty="0" smtClean="0">
                <a:solidFill>
                  <a:schemeClr val="tx1"/>
                </a:solidFill>
              </a:rPr>
              <a:t> 80 ممكن حتى 100ص </a:t>
            </a:r>
            <a:r>
              <a:rPr lang="ar-DZ" sz="2000" b="1" dirty="0" err="1" smtClean="0">
                <a:solidFill>
                  <a:schemeClr val="tx1"/>
                </a:solidFill>
              </a:rPr>
              <a:t>و</a:t>
            </a:r>
            <a:r>
              <a:rPr lang="ar-DZ" sz="2000" b="1" dirty="0" smtClean="0">
                <a:solidFill>
                  <a:schemeClr val="tx1"/>
                </a:solidFill>
              </a:rPr>
              <a:t> تتكون من ثلاثة فصول على </a:t>
            </a:r>
            <a:r>
              <a:rPr lang="ar-DZ" sz="2000" b="1" dirty="0" err="1" smtClean="0">
                <a:solidFill>
                  <a:schemeClr val="tx1"/>
                </a:solidFill>
              </a:rPr>
              <a:t>الاكثر</a:t>
            </a:r>
            <a:r>
              <a:rPr lang="ar-DZ" sz="2000" b="1" dirty="0" smtClean="0">
                <a:solidFill>
                  <a:schemeClr val="tx1"/>
                </a:solidFill>
              </a:rPr>
              <a:t> .</a:t>
            </a:r>
          </a:p>
          <a:p>
            <a:pPr algn="just" rtl="1"/>
            <a:r>
              <a:rPr lang="ar-DZ" sz="2000" b="1" dirty="0" smtClean="0">
                <a:solidFill>
                  <a:schemeClr val="tx1"/>
                </a:solidFill>
              </a:rPr>
              <a:t>02- عدد </a:t>
            </a:r>
            <a:r>
              <a:rPr lang="ar-DZ" sz="2000" b="1" dirty="0" err="1" smtClean="0">
                <a:solidFill>
                  <a:schemeClr val="tx1"/>
                </a:solidFill>
              </a:rPr>
              <a:t>الاسطر</a:t>
            </a:r>
            <a:r>
              <a:rPr lang="ar-DZ" sz="2000" b="1" dirty="0" smtClean="0">
                <a:solidFill>
                  <a:schemeClr val="tx1"/>
                </a:solidFill>
              </a:rPr>
              <a:t> في الصفحة بين 16 </a:t>
            </a:r>
            <a:r>
              <a:rPr lang="ar-DZ" sz="2000" b="1" dirty="0" err="1" smtClean="0">
                <a:solidFill>
                  <a:schemeClr val="tx1"/>
                </a:solidFill>
              </a:rPr>
              <a:t>و</a:t>
            </a:r>
            <a:r>
              <a:rPr lang="ar-DZ" sz="2000" b="1" dirty="0" smtClean="0">
                <a:solidFill>
                  <a:schemeClr val="tx1"/>
                </a:solidFill>
              </a:rPr>
              <a:t> 18 سطر ،الكتابة على شكل فقرات .بالعودة للسطر حين انتهاء الفكرة.</a:t>
            </a:r>
          </a:p>
          <a:p>
            <a:pPr algn="just" rtl="1"/>
            <a:r>
              <a:rPr lang="ar-DZ" sz="2000" b="1" dirty="0" smtClean="0">
                <a:solidFill>
                  <a:schemeClr val="tx1"/>
                </a:solidFill>
              </a:rPr>
              <a:t>03- بعد واجهة المذكرة يترتب </a:t>
            </a:r>
            <a:r>
              <a:rPr lang="ar-DZ" sz="2000" b="1" dirty="0" err="1" smtClean="0">
                <a:solidFill>
                  <a:schemeClr val="tx1"/>
                </a:solidFill>
              </a:rPr>
              <a:t>الاهداء</a:t>
            </a:r>
            <a:r>
              <a:rPr lang="ar-DZ" sz="2000" b="1" dirty="0" smtClean="0">
                <a:solidFill>
                  <a:schemeClr val="tx1"/>
                </a:solidFill>
              </a:rPr>
              <a:t> (قد يكون فلسفي)،كلمة شكر باختصار،فالمقدمة العامة </a:t>
            </a:r>
            <a:r>
              <a:rPr lang="ar-DZ" dirty="0" smtClean="0"/>
              <a:t>.</a:t>
            </a:r>
          </a:p>
          <a:p>
            <a:pPr algn="ctr"/>
            <a:endParaRPr lang="fr-FR" dirty="0"/>
          </a:p>
        </p:txBody>
      </p:sp>
    </p:spTree>
    <p:extLst>
      <p:ext uri="{BB962C8B-B14F-4D97-AF65-F5344CB8AC3E}">
        <p14:creationId xmlns:p14="http://schemas.microsoft.com/office/powerpoint/2010/main" xmlns="" val="4256917524"/>
      </p:ext>
    </p:extLst>
  </p:cSld>
  <p:clrMapOvr>
    <a:masterClrMapping/>
  </p:clrMapOvr>
  <p:transition>
    <p:cu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1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6">
            <a:extLst>
              <a:ext uri="{FF2B5EF4-FFF2-40B4-BE49-F238E27FC236}">
                <a16:creationId xmlns:a16="http://schemas.microsoft.com/office/drawing/2014/main" xmlns="" id="{4D6FD438-265D-429A-94C7-35C5D9ED0DFB}"/>
              </a:ext>
            </a:extLst>
          </p:cNvPr>
          <p:cNvSpPr>
            <a:spLocks noGrp="1" noChangeArrowheads="1"/>
          </p:cNvSpPr>
          <p:nvPr>
            <p:ph type="title"/>
          </p:nvPr>
        </p:nvSpPr>
        <p:spPr>
          <a:xfrm>
            <a:off x="620712" y="323131"/>
            <a:ext cx="7696200" cy="1219200"/>
          </a:xfr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algn="ctr"/>
            <a:r>
              <a:rPr lang="ar-DZ" sz="4000" dirty="0" smtClean="0"/>
              <a:t>الفواصل </a:t>
            </a:r>
            <a:endParaRPr lang="ar-SA" sz="4000" dirty="0"/>
          </a:p>
        </p:txBody>
      </p:sp>
      <p:sp>
        <p:nvSpPr>
          <p:cNvPr id="23" name="TextBox 22">
            <a:extLst>
              <a:ext uri="{FF2B5EF4-FFF2-40B4-BE49-F238E27FC236}">
                <a16:creationId xmlns:a16="http://schemas.microsoft.com/office/drawing/2014/main" xmlns="" id="{05EC1F47-4BF2-482D-82B8-8C008170A25D}"/>
              </a:ext>
            </a:extLst>
          </p:cNvPr>
          <p:cNvSpPr txBox="1"/>
          <p:nvPr/>
        </p:nvSpPr>
        <p:spPr>
          <a:xfrm rot="20576468">
            <a:off x="6811979" y="5061961"/>
            <a:ext cx="2342931" cy="276999"/>
          </a:xfrm>
          <a:prstGeom prst="rect">
            <a:avLst/>
          </a:prstGeom>
          <a:noFill/>
        </p:spPr>
        <p:txBody>
          <a:bodyPr wrap="square" rtlCol="0">
            <a:spAutoFit/>
          </a:bodyPr>
          <a:lstStyle/>
          <a:p>
            <a:pPr algn="ctr"/>
            <a:r>
              <a:rPr lang="en-US" sz="600" b="1" dirty="0">
                <a:solidFill>
                  <a:srgbClr val="BEA642"/>
                </a:solidFill>
              </a:rPr>
              <a:t>RESEARCH</a:t>
            </a:r>
          </a:p>
          <a:p>
            <a:pPr algn="ctr"/>
            <a:r>
              <a:rPr lang="en-US" sz="600" b="1" dirty="0">
                <a:solidFill>
                  <a:srgbClr val="BEA642"/>
                </a:solidFill>
              </a:rPr>
              <a:t>METHODOLOGY</a:t>
            </a:r>
          </a:p>
        </p:txBody>
      </p:sp>
      <p:sp>
        <p:nvSpPr>
          <p:cNvPr id="12" name="Rectangle 11"/>
          <p:cNvSpPr/>
          <p:nvPr/>
        </p:nvSpPr>
        <p:spPr>
          <a:xfrm>
            <a:off x="1928794" y="1357298"/>
            <a:ext cx="5500726" cy="421484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tx1"/>
                </a:solidFill>
              </a:rPr>
              <a:t>هناك سبع فواصل :</a:t>
            </a:r>
          </a:p>
          <a:p>
            <a:pPr algn="ctr"/>
            <a:r>
              <a:rPr lang="ar-DZ" sz="2400" b="1" dirty="0" smtClean="0">
                <a:solidFill>
                  <a:schemeClr val="tx1"/>
                </a:solidFill>
              </a:rPr>
              <a:t>01- مقدمة العامة .</a:t>
            </a:r>
          </a:p>
          <a:p>
            <a:pPr algn="ctr"/>
            <a:r>
              <a:rPr lang="ar-DZ" sz="2400" b="1" dirty="0" smtClean="0">
                <a:solidFill>
                  <a:schemeClr val="tx1"/>
                </a:solidFill>
              </a:rPr>
              <a:t>02- واجهة لكل فصل 1،2،3</a:t>
            </a:r>
          </a:p>
          <a:p>
            <a:pPr algn="ctr"/>
            <a:r>
              <a:rPr lang="ar-DZ" sz="2400" b="1" dirty="0" smtClean="0">
                <a:solidFill>
                  <a:schemeClr val="tx1"/>
                </a:solidFill>
              </a:rPr>
              <a:t>03 واجهة لكل مبحث 1،2،3 </a:t>
            </a:r>
          </a:p>
          <a:p>
            <a:pPr algn="ctr"/>
            <a:r>
              <a:rPr lang="ar-DZ" sz="2400" b="1" dirty="0" smtClean="0">
                <a:solidFill>
                  <a:schemeClr val="tx1"/>
                </a:solidFill>
              </a:rPr>
              <a:t>04- الخاتمة العامة</a:t>
            </a:r>
          </a:p>
          <a:p>
            <a:pPr algn="ctr"/>
            <a:r>
              <a:rPr lang="ar-DZ" sz="2400" b="1" dirty="0" smtClean="0">
                <a:solidFill>
                  <a:schemeClr val="tx1"/>
                </a:solidFill>
              </a:rPr>
              <a:t>05- واجهة الملاحق </a:t>
            </a:r>
          </a:p>
          <a:p>
            <a:pPr algn="ctr"/>
            <a:r>
              <a:rPr lang="ar-DZ" sz="2400" b="1" dirty="0" smtClean="0">
                <a:solidFill>
                  <a:schemeClr val="tx1"/>
                </a:solidFill>
              </a:rPr>
              <a:t>06- قائمة المصادر </a:t>
            </a:r>
            <a:r>
              <a:rPr lang="ar-DZ" sz="2400" b="1" dirty="0" err="1" smtClean="0">
                <a:solidFill>
                  <a:schemeClr val="tx1"/>
                </a:solidFill>
              </a:rPr>
              <a:t>و</a:t>
            </a:r>
            <a:r>
              <a:rPr lang="ar-DZ" sz="2400" b="1" dirty="0" smtClean="0">
                <a:solidFill>
                  <a:schemeClr val="tx1"/>
                </a:solidFill>
              </a:rPr>
              <a:t> المواجع </a:t>
            </a:r>
          </a:p>
          <a:p>
            <a:pPr algn="ctr"/>
            <a:r>
              <a:rPr lang="ar-DZ" sz="2400" b="1" dirty="0" smtClean="0">
                <a:solidFill>
                  <a:schemeClr val="tx1"/>
                </a:solidFill>
              </a:rPr>
              <a:t>07- تكرار واجهة المذكرة في بدايتها </a:t>
            </a:r>
          </a:p>
          <a:p>
            <a:pPr algn="ctr"/>
            <a:r>
              <a:rPr lang="ar-DZ" sz="2400" b="1" dirty="0" smtClean="0">
                <a:solidFill>
                  <a:srgbClr val="FF0000"/>
                </a:solidFill>
              </a:rPr>
              <a:t>ملاحظة: الفواصل تحسب </a:t>
            </a:r>
            <a:r>
              <a:rPr lang="ar-DZ" sz="2400" b="1" dirty="0" err="1" smtClean="0">
                <a:solidFill>
                  <a:srgbClr val="FF0000"/>
                </a:solidFill>
              </a:rPr>
              <a:t>و</a:t>
            </a:r>
            <a:r>
              <a:rPr lang="ar-DZ" sz="2400" b="1" dirty="0" smtClean="0">
                <a:solidFill>
                  <a:srgbClr val="FF0000"/>
                </a:solidFill>
              </a:rPr>
              <a:t> لا ترقم </a:t>
            </a:r>
            <a:endParaRPr lang="fr-FR" sz="2400" b="1" dirty="0">
              <a:solidFill>
                <a:srgbClr val="FF0000"/>
              </a:solidFill>
            </a:endParaRPr>
          </a:p>
        </p:txBody>
      </p:sp>
    </p:spTree>
    <p:extLst>
      <p:ext uri="{BB962C8B-B14F-4D97-AF65-F5344CB8AC3E}">
        <p14:creationId xmlns:p14="http://schemas.microsoft.com/office/powerpoint/2010/main" xmlns="" val="762221863"/>
      </p:ext>
    </p:extLst>
  </p:cSld>
  <p:clrMapOvr>
    <a:masterClrMapping/>
  </p:clrMapOvr>
  <p:transition>
    <p:cu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1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6">
            <a:extLst>
              <a:ext uri="{FF2B5EF4-FFF2-40B4-BE49-F238E27FC236}">
                <a16:creationId xmlns:a16="http://schemas.microsoft.com/office/drawing/2014/main" xmlns="" id="{4D6FD438-265D-429A-94C7-35C5D9ED0DFB}"/>
              </a:ext>
            </a:extLst>
          </p:cNvPr>
          <p:cNvSpPr>
            <a:spLocks noGrp="1" noChangeArrowheads="1"/>
          </p:cNvSpPr>
          <p:nvPr>
            <p:ph type="title"/>
          </p:nvPr>
        </p:nvSpPr>
        <p:spPr>
          <a:xfrm>
            <a:off x="620712" y="323131"/>
            <a:ext cx="7696200" cy="1219200"/>
          </a:xfr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algn="ctr"/>
            <a:r>
              <a:rPr lang="ar-DZ" sz="4000" dirty="0" smtClean="0"/>
              <a:t>المذكرة عمل علمي </a:t>
            </a:r>
            <a:endParaRPr lang="ar-SA" sz="4000" dirty="0"/>
          </a:p>
        </p:txBody>
      </p:sp>
      <p:sp>
        <p:nvSpPr>
          <p:cNvPr id="23" name="TextBox 22">
            <a:extLst>
              <a:ext uri="{FF2B5EF4-FFF2-40B4-BE49-F238E27FC236}">
                <a16:creationId xmlns:a16="http://schemas.microsoft.com/office/drawing/2014/main" xmlns="" id="{05EC1F47-4BF2-482D-82B8-8C008170A25D}"/>
              </a:ext>
            </a:extLst>
          </p:cNvPr>
          <p:cNvSpPr txBox="1"/>
          <p:nvPr/>
        </p:nvSpPr>
        <p:spPr>
          <a:xfrm rot="20576468">
            <a:off x="6811979" y="5061961"/>
            <a:ext cx="2342931" cy="276999"/>
          </a:xfrm>
          <a:prstGeom prst="rect">
            <a:avLst/>
          </a:prstGeom>
          <a:noFill/>
        </p:spPr>
        <p:txBody>
          <a:bodyPr wrap="square" rtlCol="0">
            <a:spAutoFit/>
          </a:bodyPr>
          <a:lstStyle/>
          <a:p>
            <a:pPr algn="ctr"/>
            <a:r>
              <a:rPr lang="en-US" sz="600" b="1" dirty="0">
                <a:solidFill>
                  <a:srgbClr val="BEA642"/>
                </a:solidFill>
              </a:rPr>
              <a:t>RESEARCH</a:t>
            </a:r>
          </a:p>
          <a:p>
            <a:pPr algn="ctr"/>
            <a:r>
              <a:rPr lang="en-US" sz="600" b="1" dirty="0">
                <a:solidFill>
                  <a:srgbClr val="BEA642"/>
                </a:solidFill>
              </a:rPr>
              <a:t>METHODOLOGY</a:t>
            </a:r>
          </a:p>
        </p:txBody>
      </p:sp>
      <p:sp>
        <p:nvSpPr>
          <p:cNvPr id="16" name="Rectangle 15">
            <a:extLst>
              <a:ext uri="{FF2B5EF4-FFF2-40B4-BE49-F238E27FC236}">
                <a16:creationId xmlns:a16="http://schemas.microsoft.com/office/drawing/2014/main" xmlns="" id="{93AF9421-849E-4AA4-8AC5-B9CE2420EAD9}"/>
              </a:ext>
            </a:extLst>
          </p:cNvPr>
          <p:cNvSpPr/>
          <p:nvPr/>
        </p:nvSpPr>
        <p:spPr>
          <a:xfrm>
            <a:off x="174222" y="1718101"/>
            <a:ext cx="5614452" cy="255454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nchor="ctr">
            <a:spAutoFit/>
          </a:bodyPr>
          <a:lstStyle/>
          <a:p>
            <a:pPr marL="342900" indent="-342900" algn="r" rtl="1" eaLnBrk="0" hangingPunct="0">
              <a:buClr>
                <a:srgbClr val="0AAED4"/>
              </a:buClr>
              <a:buSzPct val="135000"/>
              <a:buFont typeface="Wingdings" panose="05000000000000000000" pitchFamily="2" charset="2"/>
              <a:buChar char="§"/>
            </a:pPr>
            <a:r>
              <a:rPr lang="ar-DZ" sz="4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anose="02020603050405020304" pitchFamily="18" charset="0"/>
                <a:cs typeface="Times New Roman" panose="02020603050405020304" pitchFamily="18" charset="0"/>
              </a:rPr>
              <a:t>لذا نقترح البساطة في شكلها بتفادي الزخرفة </a:t>
            </a:r>
            <a:r>
              <a:rPr lang="ar-DZ" sz="4000" b="1" dirty="0" err="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anose="02020603050405020304" pitchFamily="18" charset="0"/>
                <a:cs typeface="Times New Roman" panose="02020603050405020304" pitchFamily="18" charset="0"/>
              </a:rPr>
              <a:t>و</a:t>
            </a:r>
            <a:r>
              <a:rPr lang="ar-DZ" sz="4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anose="02020603050405020304" pitchFamily="18" charset="0"/>
                <a:cs typeface="Times New Roman" panose="02020603050405020304" pitchFamily="18" charset="0"/>
              </a:rPr>
              <a:t> التنميق </a:t>
            </a:r>
            <a:r>
              <a:rPr lang="ar-DZ" sz="4000" b="1" dirty="0" err="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anose="02020603050405020304" pitchFamily="18" charset="0"/>
                <a:cs typeface="Times New Roman" panose="02020603050405020304" pitchFamily="18" charset="0"/>
              </a:rPr>
              <a:t>و</a:t>
            </a:r>
            <a:r>
              <a:rPr lang="ar-DZ" sz="4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anose="02020603050405020304" pitchFamily="18" charset="0"/>
                <a:cs typeface="Times New Roman" panose="02020603050405020304" pitchFamily="18" charset="0"/>
              </a:rPr>
              <a:t> تكتب كامل باللون الأسود دون التسطير </a:t>
            </a:r>
            <a:endParaRPr lang="en-US" sz="4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419088545"/>
      </p:ext>
    </p:extLst>
  </p:cSld>
  <p:clrMapOvr>
    <a:masterClrMapping/>
  </p:clrMapOvr>
  <p:transition>
    <p:cu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14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6" presetClass="entr" presetSubtype="37" fill="hold" grpId="0" nodeType="click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barn(outVertical)">
                                      <p:cBhvr>
                                        <p:cTn id="11"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P spid="16"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6">
            <a:extLst>
              <a:ext uri="{FF2B5EF4-FFF2-40B4-BE49-F238E27FC236}">
                <a16:creationId xmlns:a16="http://schemas.microsoft.com/office/drawing/2014/main" xmlns="" id="{4D6FD438-265D-429A-94C7-35C5D9ED0DFB}"/>
              </a:ext>
            </a:extLst>
          </p:cNvPr>
          <p:cNvSpPr>
            <a:spLocks noGrp="1" noChangeArrowheads="1"/>
          </p:cNvSpPr>
          <p:nvPr>
            <p:ph type="title"/>
          </p:nvPr>
        </p:nvSpPr>
        <p:spPr>
          <a:xfrm>
            <a:off x="620712" y="323131"/>
            <a:ext cx="7696200" cy="1219200"/>
          </a:xfr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algn="ctr"/>
            <a:r>
              <a:rPr lang="ar-DZ" sz="4000" dirty="0" smtClean="0"/>
              <a:t>عموميات </a:t>
            </a:r>
            <a:endParaRPr lang="ar-SA" sz="4000" dirty="0"/>
          </a:p>
        </p:txBody>
      </p:sp>
      <p:sp>
        <p:nvSpPr>
          <p:cNvPr id="23" name="TextBox 22">
            <a:extLst>
              <a:ext uri="{FF2B5EF4-FFF2-40B4-BE49-F238E27FC236}">
                <a16:creationId xmlns:a16="http://schemas.microsoft.com/office/drawing/2014/main" xmlns="" id="{05EC1F47-4BF2-482D-82B8-8C008170A25D}"/>
              </a:ext>
            </a:extLst>
          </p:cNvPr>
          <p:cNvSpPr txBox="1"/>
          <p:nvPr/>
        </p:nvSpPr>
        <p:spPr>
          <a:xfrm rot="20576468">
            <a:off x="6811979" y="5061961"/>
            <a:ext cx="2342931" cy="276999"/>
          </a:xfrm>
          <a:prstGeom prst="rect">
            <a:avLst/>
          </a:prstGeom>
          <a:noFill/>
        </p:spPr>
        <p:txBody>
          <a:bodyPr wrap="square" rtlCol="0">
            <a:spAutoFit/>
          </a:bodyPr>
          <a:lstStyle/>
          <a:p>
            <a:pPr algn="ctr"/>
            <a:r>
              <a:rPr lang="en-US" sz="600" b="1" dirty="0">
                <a:solidFill>
                  <a:srgbClr val="BEA642"/>
                </a:solidFill>
              </a:rPr>
              <a:t>RESEARCH</a:t>
            </a:r>
          </a:p>
          <a:p>
            <a:pPr algn="ctr"/>
            <a:r>
              <a:rPr lang="en-US" sz="600" b="1" dirty="0">
                <a:solidFill>
                  <a:srgbClr val="BEA642"/>
                </a:solidFill>
              </a:rPr>
              <a:t>METHODOLOGY</a:t>
            </a:r>
          </a:p>
        </p:txBody>
      </p:sp>
      <p:sp>
        <p:nvSpPr>
          <p:cNvPr id="13" name="Ellipse 12"/>
          <p:cNvSpPr/>
          <p:nvPr/>
        </p:nvSpPr>
        <p:spPr>
          <a:xfrm>
            <a:off x="214282" y="1500174"/>
            <a:ext cx="8572560" cy="364333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t>01- المذكرة تحتوي على مقدمة عامة </a:t>
            </a:r>
            <a:r>
              <a:rPr lang="ar-DZ" dirty="0" err="1" smtClean="0"/>
              <a:t>و</a:t>
            </a:r>
            <a:r>
              <a:rPr lang="ar-DZ" dirty="0" smtClean="0"/>
              <a:t> تنتهي بخاتمة عامة ، </a:t>
            </a:r>
            <a:r>
              <a:rPr lang="ar-DZ" dirty="0" err="1" smtClean="0"/>
              <a:t>و</a:t>
            </a:r>
            <a:r>
              <a:rPr lang="ar-DZ" dirty="0" smtClean="0"/>
              <a:t> تبدأا لفصول .</a:t>
            </a:r>
          </a:p>
          <a:p>
            <a:pPr algn="ctr"/>
            <a:r>
              <a:rPr lang="ar-DZ" dirty="0" err="1" smtClean="0"/>
              <a:t>بتوطئة</a:t>
            </a:r>
            <a:r>
              <a:rPr lang="ar-DZ" dirty="0" smtClean="0"/>
              <a:t> و تنتهي بخلاصة ،أما المباحث تبدأ بتمهيد </a:t>
            </a:r>
            <a:r>
              <a:rPr lang="ar-DZ" dirty="0" err="1" smtClean="0"/>
              <a:t>و</a:t>
            </a:r>
            <a:r>
              <a:rPr lang="ar-DZ" dirty="0" smtClean="0"/>
              <a:t> تنتهي باستنتاج .</a:t>
            </a:r>
          </a:p>
          <a:p>
            <a:pPr algn="ctr"/>
            <a:r>
              <a:rPr lang="ar-DZ" dirty="0" smtClean="0"/>
              <a:t>02- واجهة الفصل تكتب بخط غليظ عريض وواضح في صفحة بيضاء، مع عناوين المباحث أقل حجما </a:t>
            </a:r>
            <a:r>
              <a:rPr lang="ar-DZ" dirty="0" err="1" smtClean="0"/>
              <a:t>و</a:t>
            </a:r>
            <a:r>
              <a:rPr lang="ar-DZ" dirty="0" smtClean="0"/>
              <a:t> تحسب </a:t>
            </a:r>
            <a:r>
              <a:rPr lang="ar-DZ" dirty="0" err="1" smtClean="0"/>
              <a:t>و</a:t>
            </a:r>
            <a:r>
              <a:rPr lang="ar-DZ" dirty="0" smtClean="0"/>
              <a:t> لا ترقم .</a:t>
            </a:r>
          </a:p>
          <a:p>
            <a:pPr algn="ctr" rtl="1"/>
            <a:r>
              <a:rPr lang="ar-DZ" dirty="0" smtClean="0"/>
              <a:t>03- حجم الخط 16 </a:t>
            </a:r>
            <a:r>
              <a:rPr lang="fr-FR" dirty="0" err="1" smtClean="0"/>
              <a:t>Simplified</a:t>
            </a:r>
            <a:r>
              <a:rPr lang="fr-FR" dirty="0" smtClean="0"/>
              <a:t> </a:t>
            </a:r>
            <a:r>
              <a:rPr lang="fr-FR" dirty="0" err="1" smtClean="0"/>
              <a:t>Arabic</a:t>
            </a:r>
            <a:r>
              <a:rPr lang="fr-FR" dirty="0" smtClean="0"/>
              <a:t> </a:t>
            </a:r>
            <a:r>
              <a:rPr lang="ar-DZ" dirty="0" smtClean="0"/>
              <a:t>و الهامش </a:t>
            </a:r>
            <a:r>
              <a:rPr lang="fr-FR" dirty="0" smtClean="0"/>
              <a:t>Times New Roman </a:t>
            </a:r>
            <a:r>
              <a:rPr lang="ar-DZ" dirty="0" smtClean="0"/>
              <a:t>14 </a:t>
            </a:r>
          </a:p>
          <a:p>
            <a:pPr algn="ctr" rtl="1"/>
            <a:r>
              <a:rPr lang="ar-DZ" dirty="0" smtClean="0"/>
              <a:t>04- ما بين السطور 1.5لتسهيل القراءة </a:t>
            </a:r>
          </a:p>
          <a:p>
            <a:pPr algn="ctr" rtl="1"/>
            <a:r>
              <a:rPr lang="ar-DZ" dirty="0" smtClean="0"/>
              <a:t>05- الهوامش :2.5 على اليسار ،2.5 على اليمين </a:t>
            </a:r>
            <a:r>
              <a:rPr lang="ar-DZ" dirty="0" err="1" smtClean="0"/>
              <a:t>او</a:t>
            </a:r>
            <a:r>
              <a:rPr lang="ar-DZ" dirty="0" smtClean="0"/>
              <a:t> 3 سم  أعلى الصفحة 2.5 أسفل الصفحة 3 سم .</a:t>
            </a:r>
          </a:p>
          <a:p>
            <a:pPr algn="ctr" rtl="1"/>
            <a:r>
              <a:rPr lang="ar-DZ" dirty="0" smtClean="0"/>
              <a:t>06- بداية الفقرات تظهر بفراغ يسبق السطر بحوالي 1 سم </a:t>
            </a:r>
            <a:r>
              <a:rPr lang="ar-DZ" dirty="0" err="1" smtClean="0"/>
              <a:t>و</a:t>
            </a:r>
            <a:r>
              <a:rPr lang="ar-DZ" dirty="0" smtClean="0"/>
              <a:t> تنتهي بنقطة .</a:t>
            </a:r>
          </a:p>
          <a:p>
            <a:pPr algn="ctr" rtl="1"/>
            <a:r>
              <a:rPr lang="ar-DZ" dirty="0" smtClean="0"/>
              <a:t>07- يجب احترام علامات الوقف .</a:t>
            </a:r>
            <a:endParaRPr lang="fr-FR" dirty="0"/>
          </a:p>
        </p:txBody>
      </p:sp>
    </p:spTree>
    <p:extLst>
      <p:ext uri="{BB962C8B-B14F-4D97-AF65-F5344CB8AC3E}">
        <p14:creationId xmlns:p14="http://schemas.microsoft.com/office/powerpoint/2010/main" xmlns="" val="36168054"/>
      </p:ext>
    </p:extLst>
  </p:cSld>
  <p:clrMapOvr>
    <a:masterClrMapping/>
  </p:clrMapOvr>
  <p:transition>
    <p:cu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1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6">
            <a:extLst>
              <a:ext uri="{FF2B5EF4-FFF2-40B4-BE49-F238E27FC236}">
                <a16:creationId xmlns:a16="http://schemas.microsoft.com/office/drawing/2014/main" xmlns="" id="{4D6FD438-265D-429A-94C7-35C5D9ED0DFB}"/>
              </a:ext>
            </a:extLst>
          </p:cNvPr>
          <p:cNvSpPr>
            <a:spLocks noGrp="1" noChangeArrowheads="1"/>
          </p:cNvSpPr>
          <p:nvPr>
            <p:ph type="title"/>
          </p:nvPr>
        </p:nvSpPr>
        <p:spPr>
          <a:xfrm>
            <a:off x="620712" y="323131"/>
            <a:ext cx="7696200" cy="1219200"/>
          </a:xfr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algn="ctr"/>
            <a:r>
              <a:rPr lang="ar-DZ" sz="4000" dirty="0" smtClean="0"/>
              <a:t>شكل </a:t>
            </a:r>
            <a:r>
              <a:rPr lang="ar-DZ" sz="4000" dirty="0" err="1" smtClean="0"/>
              <a:t>و</a:t>
            </a:r>
            <a:r>
              <a:rPr lang="ar-DZ" sz="4000" dirty="0" smtClean="0"/>
              <a:t> محتوى المقدمة العامة </a:t>
            </a:r>
            <a:endParaRPr lang="ar-SA" sz="4000" dirty="0"/>
          </a:p>
        </p:txBody>
      </p:sp>
      <p:sp>
        <p:nvSpPr>
          <p:cNvPr id="23" name="TextBox 22">
            <a:extLst>
              <a:ext uri="{FF2B5EF4-FFF2-40B4-BE49-F238E27FC236}">
                <a16:creationId xmlns:a16="http://schemas.microsoft.com/office/drawing/2014/main" xmlns="" id="{05EC1F47-4BF2-482D-82B8-8C008170A25D}"/>
              </a:ext>
            </a:extLst>
          </p:cNvPr>
          <p:cNvSpPr txBox="1"/>
          <p:nvPr/>
        </p:nvSpPr>
        <p:spPr>
          <a:xfrm rot="20576468">
            <a:off x="6811979" y="5061961"/>
            <a:ext cx="2342931" cy="276999"/>
          </a:xfrm>
          <a:prstGeom prst="rect">
            <a:avLst/>
          </a:prstGeom>
          <a:noFill/>
        </p:spPr>
        <p:txBody>
          <a:bodyPr wrap="square" rtlCol="0">
            <a:spAutoFit/>
          </a:bodyPr>
          <a:lstStyle/>
          <a:p>
            <a:pPr algn="ctr"/>
            <a:r>
              <a:rPr lang="en-US" sz="600" b="1" dirty="0">
                <a:solidFill>
                  <a:srgbClr val="BEA642"/>
                </a:solidFill>
              </a:rPr>
              <a:t>RESEARCH</a:t>
            </a:r>
          </a:p>
          <a:p>
            <a:pPr algn="ctr"/>
            <a:r>
              <a:rPr lang="en-US" sz="600" b="1" dirty="0">
                <a:solidFill>
                  <a:srgbClr val="BEA642"/>
                </a:solidFill>
              </a:rPr>
              <a:t>METHODOLOGY</a:t>
            </a:r>
          </a:p>
        </p:txBody>
      </p:sp>
      <p:sp>
        <p:nvSpPr>
          <p:cNvPr id="24" name="Rectangle 23">
            <a:extLst>
              <a:ext uri="{FF2B5EF4-FFF2-40B4-BE49-F238E27FC236}">
                <a16:creationId xmlns:a16="http://schemas.microsoft.com/office/drawing/2014/main" xmlns="" id="{A72FED92-1EED-456B-B186-F7119D986780}"/>
              </a:ext>
            </a:extLst>
          </p:cNvPr>
          <p:cNvSpPr/>
          <p:nvPr/>
        </p:nvSpPr>
        <p:spPr>
          <a:xfrm>
            <a:off x="254876" y="1936230"/>
            <a:ext cx="6907924" cy="34163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nchor="ctr">
            <a:spAutoFit/>
          </a:bodyPr>
          <a:lstStyle/>
          <a:p>
            <a:pPr marL="342900" indent="-342900" algn="justLow" rtl="1" eaLnBrk="0" hangingPunct="0">
              <a:buClr>
                <a:srgbClr val="0AAED4"/>
              </a:buClr>
              <a:buSzPct val="135000"/>
              <a:buFont typeface="Wingdings" panose="05000000000000000000" pitchFamily="2" charset="2"/>
              <a:buChar char="ü"/>
            </a:pPr>
            <a:r>
              <a:rPr lang="ar-DZ" sz="2400" b="1" dirty="0" smtClean="0">
                <a:latin typeface="Times New Roman" panose="02020603050405020304" pitchFamily="18" charset="0"/>
                <a:cs typeface="Times New Roman" panose="02020603050405020304" pitchFamily="18" charset="0"/>
              </a:rPr>
              <a:t>المقدمة لا ترقم بل </a:t>
            </a:r>
            <a:r>
              <a:rPr lang="ar-DZ" sz="2400" b="1" dirty="0" err="1" smtClean="0">
                <a:latin typeface="Times New Roman" panose="02020603050405020304" pitchFamily="18" charset="0"/>
                <a:cs typeface="Times New Roman" panose="02020603050405020304" pitchFamily="18" charset="0"/>
              </a:rPr>
              <a:t>تأبجد</a:t>
            </a:r>
            <a:r>
              <a:rPr lang="ar-DZ" sz="2400" b="1" dirty="0" smtClean="0">
                <a:latin typeface="Times New Roman" panose="02020603050405020304" pitchFamily="18" charset="0"/>
                <a:cs typeface="Times New Roman" panose="02020603050405020304" pitchFamily="18" charset="0"/>
              </a:rPr>
              <a:t> (ا </a:t>
            </a:r>
            <a:r>
              <a:rPr lang="ar-DZ" sz="2400" b="1" dirty="0" err="1" smtClean="0">
                <a:latin typeface="Times New Roman" panose="02020603050405020304" pitchFamily="18" charset="0"/>
                <a:cs typeface="Times New Roman" panose="02020603050405020304" pitchFamily="18" charset="0"/>
              </a:rPr>
              <a:t>ب</a:t>
            </a:r>
            <a:r>
              <a:rPr lang="ar-DZ" sz="2400" b="1" dirty="0" smtClean="0">
                <a:latin typeface="Times New Roman" panose="02020603050405020304" pitchFamily="18" charset="0"/>
                <a:cs typeface="Times New Roman" panose="02020603050405020304" pitchFamily="18" charset="0"/>
              </a:rPr>
              <a:t> ج </a:t>
            </a:r>
            <a:r>
              <a:rPr lang="ar-DZ" sz="2400" b="1" dirty="0" err="1" smtClean="0">
                <a:latin typeface="Times New Roman" panose="02020603050405020304" pitchFamily="18" charset="0"/>
                <a:cs typeface="Times New Roman" panose="02020603050405020304" pitchFamily="18" charset="0"/>
              </a:rPr>
              <a:t>د</a:t>
            </a:r>
            <a:r>
              <a:rPr lang="ar-DZ" sz="2400" b="1" dirty="0" smtClean="0">
                <a:latin typeface="Times New Roman" panose="02020603050405020304" pitchFamily="18" charset="0"/>
                <a:cs typeface="Times New Roman" panose="02020603050405020304" pitchFamily="18" charset="0"/>
              </a:rPr>
              <a:t> ه </a:t>
            </a:r>
            <a:r>
              <a:rPr lang="ar-DZ" sz="2400" b="1" dirty="0" err="1" smtClean="0">
                <a:latin typeface="Times New Roman" panose="02020603050405020304" pitchFamily="18" charset="0"/>
                <a:cs typeface="Times New Roman" panose="02020603050405020304" pitchFamily="18" charset="0"/>
              </a:rPr>
              <a:t>و</a:t>
            </a:r>
            <a:r>
              <a:rPr lang="ar-DZ" sz="2400" b="1" dirty="0" smtClean="0">
                <a:latin typeface="Times New Roman" panose="02020603050405020304" pitchFamily="18" charset="0"/>
                <a:cs typeface="Times New Roman" panose="02020603050405020304" pitchFamily="18" charset="0"/>
              </a:rPr>
              <a:t> ز)و مع ذلك تحسب في عدد </a:t>
            </a:r>
            <a:r>
              <a:rPr lang="ar-DZ" sz="2400" b="1" dirty="0" err="1" smtClean="0">
                <a:latin typeface="Times New Roman" panose="02020603050405020304" pitchFamily="18" charset="0"/>
                <a:cs typeface="Times New Roman" panose="02020603050405020304" pitchFamily="18" charset="0"/>
              </a:rPr>
              <a:t>اوراق</a:t>
            </a:r>
            <a:r>
              <a:rPr lang="ar-DZ" sz="2400" b="1" dirty="0" smtClean="0">
                <a:latin typeface="Times New Roman" panose="02020603050405020304" pitchFamily="18" charset="0"/>
                <a:cs typeface="Times New Roman" panose="02020603050405020304" pitchFamily="18" charset="0"/>
              </a:rPr>
              <a:t> المذكرة في حين الخاتمة ترقم هي </a:t>
            </a:r>
            <a:r>
              <a:rPr lang="ar-DZ" sz="2400" b="1" dirty="0" err="1" smtClean="0">
                <a:latin typeface="Times New Roman" panose="02020603050405020304" pitchFamily="18" charset="0"/>
                <a:cs typeface="Times New Roman" panose="02020603050405020304" pitchFamily="18" charset="0"/>
              </a:rPr>
              <a:t>و</a:t>
            </a:r>
            <a:r>
              <a:rPr lang="ar-DZ" sz="2400" b="1" dirty="0" smtClean="0">
                <a:latin typeface="Times New Roman" panose="02020603050405020304" pitchFamily="18" charset="0"/>
                <a:cs typeface="Times New Roman" panose="02020603050405020304" pitchFamily="18" charset="0"/>
              </a:rPr>
              <a:t> الملاحق </a:t>
            </a:r>
            <a:r>
              <a:rPr lang="ar-DZ" sz="2400" b="1" dirty="0" err="1" smtClean="0">
                <a:latin typeface="Times New Roman" panose="02020603050405020304" pitchFamily="18" charset="0"/>
                <a:cs typeface="Times New Roman" panose="02020603050405020304" pitchFamily="18" charset="0"/>
              </a:rPr>
              <a:t>و</a:t>
            </a:r>
            <a:r>
              <a:rPr lang="ar-DZ" sz="2400" b="1" dirty="0" smtClean="0">
                <a:latin typeface="Times New Roman" panose="02020603050405020304" pitchFamily="18" charset="0"/>
                <a:cs typeface="Times New Roman" panose="02020603050405020304" pitchFamily="18" charset="0"/>
              </a:rPr>
              <a:t> الفهرس.</a:t>
            </a:r>
          </a:p>
          <a:p>
            <a:pPr marL="342900" indent="-342900" algn="justLow" rtl="1" eaLnBrk="0" hangingPunct="0">
              <a:buClr>
                <a:srgbClr val="0AAED4"/>
              </a:buClr>
              <a:buSzPct val="135000"/>
              <a:buFont typeface="Wingdings" panose="05000000000000000000" pitchFamily="2" charset="2"/>
              <a:buChar char="ü"/>
            </a:pPr>
            <a:r>
              <a:rPr lang="ar-DZ" sz="2400" b="1" dirty="0" smtClean="0">
                <a:latin typeface="Times New Roman" panose="02020603050405020304" pitchFamily="18" charset="0"/>
                <a:cs typeface="Times New Roman" panose="02020603050405020304" pitchFamily="18" charset="0"/>
              </a:rPr>
              <a:t>تحتوي على سبع خطوات أساسية:</a:t>
            </a:r>
          </a:p>
          <a:p>
            <a:pPr marL="342900" indent="-342900" algn="justLow" rtl="1" eaLnBrk="0" hangingPunct="0">
              <a:buClr>
                <a:srgbClr val="0AAED4"/>
              </a:buClr>
              <a:buSzPct val="135000"/>
              <a:buFont typeface="Wingdings" panose="05000000000000000000" pitchFamily="2" charset="2"/>
              <a:buChar char="ü"/>
            </a:pPr>
            <a:r>
              <a:rPr lang="ar-DZ" sz="2400" b="1" dirty="0" smtClean="0">
                <a:latin typeface="Times New Roman" panose="02020603050405020304" pitchFamily="18" charset="0"/>
                <a:cs typeface="Times New Roman" panose="02020603050405020304" pitchFamily="18" charset="0"/>
              </a:rPr>
              <a:t>*مخل عام </a:t>
            </a:r>
            <a:r>
              <a:rPr lang="ar-DZ" sz="2400" b="1" dirty="0" err="1" smtClean="0">
                <a:latin typeface="Times New Roman" panose="02020603050405020304" pitchFamily="18" charset="0"/>
                <a:cs typeface="Times New Roman" panose="02020603050405020304" pitchFamily="18" charset="0"/>
              </a:rPr>
              <a:t>و</a:t>
            </a:r>
            <a:r>
              <a:rPr lang="ar-DZ" sz="2400" b="1" dirty="0" smtClean="0">
                <a:latin typeface="Times New Roman" panose="02020603050405020304" pitchFamily="18" charset="0"/>
                <a:cs typeface="Times New Roman" panose="02020603050405020304" pitchFamily="18" charset="0"/>
              </a:rPr>
              <a:t> تحديد الموضوع,</a:t>
            </a:r>
          </a:p>
          <a:p>
            <a:pPr marL="342900" indent="-342900" algn="justLow" rtl="1" eaLnBrk="0" hangingPunct="0">
              <a:buClr>
                <a:srgbClr val="0AAED4"/>
              </a:buClr>
              <a:buSzPct val="135000"/>
              <a:buFont typeface="Wingdings" panose="05000000000000000000" pitchFamily="2" charset="2"/>
              <a:buChar char="ü"/>
            </a:pPr>
            <a:r>
              <a:rPr lang="ar-DZ" sz="2400" b="1" dirty="0" smtClean="0">
                <a:latin typeface="Times New Roman" panose="02020603050405020304" pitchFamily="18" charset="0"/>
                <a:cs typeface="Times New Roman" panose="02020603050405020304" pitchFamily="18" charset="0"/>
              </a:rPr>
              <a:t>*تحديد </a:t>
            </a:r>
            <a:r>
              <a:rPr lang="ar-DZ" sz="2400" b="1" dirty="0" err="1" smtClean="0">
                <a:latin typeface="Times New Roman" panose="02020603050405020304" pitchFamily="18" charset="0"/>
                <a:cs typeface="Times New Roman" panose="02020603050405020304" pitchFamily="18" charset="0"/>
              </a:rPr>
              <a:t>الاشكالية</a:t>
            </a:r>
            <a:r>
              <a:rPr lang="ar-DZ" sz="2400" b="1" dirty="0" smtClean="0">
                <a:latin typeface="Times New Roman" panose="02020603050405020304" pitchFamily="18" charset="0"/>
                <a:cs typeface="Times New Roman" panose="02020603050405020304" pitchFamily="18" charset="0"/>
              </a:rPr>
              <a:t> الرئيسة </a:t>
            </a:r>
            <a:r>
              <a:rPr lang="ar-DZ" sz="2400" b="1" dirty="0" err="1" smtClean="0">
                <a:latin typeface="Times New Roman" panose="02020603050405020304" pitchFamily="18" charset="0"/>
                <a:cs typeface="Times New Roman" panose="02020603050405020304" pitchFamily="18" charset="0"/>
              </a:rPr>
              <a:t>و</a:t>
            </a:r>
            <a:r>
              <a:rPr lang="ar-DZ" sz="2400" b="1" dirty="0" smtClean="0">
                <a:latin typeface="Times New Roman" panose="02020603050405020304" pitchFamily="18" charset="0"/>
                <a:cs typeface="Times New Roman" panose="02020603050405020304" pitchFamily="18" charset="0"/>
              </a:rPr>
              <a:t> تكتب بالخط الغليظ.</a:t>
            </a:r>
          </a:p>
          <a:p>
            <a:pPr marL="342900" indent="-342900" algn="justLow" rtl="1" eaLnBrk="0" hangingPunct="0">
              <a:buClr>
                <a:srgbClr val="0AAED4"/>
              </a:buClr>
              <a:buSzPct val="135000"/>
              <a:buFont typeface="Wingdings" panose="05000000000000000000" pitchFamily="2" charset="2"/>
              <a:buChar char="ü"/>
            </a:pPr>
            <a:r>
              <a:rPr lang="ar-DZ" sz="2400" b="1" dirty="0" smtClean="0">
                <a:latin typeface="Times New Roman" panose="02020603050405020304" pitchFamily="18" charset="0"/>
                <a:cs typeface="Times New Roman" panose="02020603050405020304" pitchFamily="18" charset="0"/>
              </a:rPr>
              <a:t>*</a:t>
            </a:r>
            <a:r>
              <a:rPr lang="ar-DZ" sz="2400" b="1" dirty="0" smtClean="0">
                <a:latin typeface="Times New Roman" panose="02020603050405020304" pitchFamily="18" charset="0"/>
                <a:cs typeface="Times New Roman" panose="02020603050405020304" pitchFamily="18" charset="0"/>
              </a:rPr>
              <a:t> المنهج المتبع في الدراسة .</a:t>
            </a:r>
          </a:p>
          <a:p>
            <a:pPr marL="342900" indent="-342900" algn="justLow" rtl="1" eaLnBrk="0" hangingPunct="0">
              <a:buClr>
                <a:srgbClr val="0AAED4"/>
              </a:buClr>
              <a:buSzPct val="135000"/>
              <a:buFont typeface="Wingdings" panose="05000000000000000000" pitchFamily="2" charset="2"/>
              <a:buChar char="ü"/>
            </a:pPr>
            <a:r>
              <a:rPr lang="ar-DZ" sz="2400" b="1" dirty="0" smtClean="0">
                <a:latin typeface="Times New Roman" panose="02020603050405020304" pitchFamily="18" charset="0"/>
                <a:cs typeface="Times New Roman" panose="02020603050405020304" pitchFamily="18" charset="0"/>
              </a:rPr>
              <a:t>أسباب اختيار الموضوع الذاتية </a:t>
            </a:r>
            <a:r>
              <a:rPr lang="ar-DZ" sz="2400" b="1" dirty="0" err="1" smtClean="0">
                <a:latin typeface="Times New Roman" panose="02020603050405020304" pitchFamily="18" charset="0"/>
                <a:cs typeface="Times New Roman" panose="02020603050405020304" pitchFamily="18" charset="0"/>
              </a:rPr>
              <a:t>و</a:t>
            </a:r>
            <a:r>
              <a:rPr lang="ar-DZ" sz="2400" b="1" dirty="0" smtClean="0">
                <a:latin typeface="Times New Roman" panose="02020603050405020304" pitchFamily="18" charset="0"/>
                <a:cs typeface="Times New Roman" panose="02020603050405020304" pitchFamily="18" charset="0"/>
              </a:rPr>
              <a:t> الموضوعية </a:t>
            </a:r>
            <a:r>
              <a:rPr lang="ar-DZ" sz="2400" b="1" dirty="0" err="1" smtClean="0">
                <a:latin typeface="Times New Roman" panose="02020603050405020304" pitchFamily="18" charset="0"/>
                <a:cs typeface="Times New Roman" panose="02020603050405020304" pitchFamily="18" charset="0"/>
              </a:rPr>
              <a:t>و</a:t>
            </a:r>
            <a:r>
              <a:rPr lang="ar-DZ" sz="2400" b="1" dirty="0" smtClean="0">
                <a:latin typeface="Times New Roman" panose="02020603050405020304" pitchFamily="18" charset="0"/>
                <a:cs typeface="Times New Roman" panose="02020603050405020304" pitchFamily="18" charset="0"/>
              </a:rPr>
              <a:t> الدراسات السابقة.</a:t>
            </a:r>
          </a:p>
          <a:p>
            <a:pPr marL="342900" indent="-342900" algn="justLow" rtl="1" eaLnBrk="0" hangingPunct="0">
              <a:buClr>
                <a:srgbClr val="0AAED4"/>
              </a:buClr>
              <a:buSzPct val="135000"/>
              <a:buFont typeface="Wingdings" panose="05000000000000000000" pitchFamily="2" charset="2"/>
              <a:buChar char="ü"/>
            </a:pPr>
            <a:endParaRPr lang="en-GB" sz="2400" b="1" dirty="0">
              <a:latin typeface="Times New Roman" panose="02020603050405020304" pitchFamily="18" charset="0"/>
              <a:cs typeface="Times New Roman" panose="02020603050405020304" pitchFamily="18" charset="0"/>
            </a:endParaRPr>
          </a:p>
        </p:txBody>
      </p:sp>
      <p:sp>
        <p:nvSpPr>
          <p:cNvPr id="13" name="Rectangle 12">
            <a:extLst>
              <a:ext uri="{FF2B5EF4-FFF2-40B4-BE49-F238E27FC236}">
                <a16:creationId xmlns:a16="http://schemas.microsoft.com/office/drawing/2014/main" xmlns="" id="{029B2281-DCB6-422D-BF4D-61A689836400}"/>
              </a:ext>
            </a:extLst>
          </p:cNvPr>
          <p:cNvSpPr/>
          <p:nvPr/>
        </p:nvSpPr>
        <p:spPr>
          <a:xfrm>
            <a:off x="254876" y="2590800"/>
            <a:ext cx="6907924"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nchor="ctr">
            <a:spAutoFit/>
          </a:bodyPr>
          <a:lstStyle/>
          <a:p>
            <a:pPr marL="342900" indent="-342900" algn="justLow" rtl="1" eaLnBrk="0" hangingPunct="0">
              <a:buClr>
                <a:srgbClr val="0AAED4"/>
              </a:buClr>
              <a:buSzPct val="135000"/>
              <a:buFont typeface="Wingdings" panose="05000000000000000000" pitchFamily="2" charset="2"/>
              <a:buChar char="ü"/>
            </a:pPr>
            <a:endParaRPr lang="en-GB" sz="2400" b="1" dirty="0">
              <a:latin typeface="Times New Roman" panose="02020603050405020304" pitchFamily="18" charset="0"/>
              <a:cs typeface="Times New Roman" panose="02020603050405020304" pitchFamily="18" charset="0"/>
            </a:endParaRPr>
          </a:p>
        </p:txBody>
      </p:sp>
      <p:sp>
        <p:nvSpPr>
          <p:cNvPr id="14" name="Rectangle 13">
            <a:extLst>
              <a:ext uri="{FF2B5EF4-FFF2-40B4-BE49-F238E27FC236}">
                <a16:creationId xmlns:a16="http://schemas.microsoft.com/office/drawing/2014/main" xmlns="" id="{B73ED0A9-25E5-48A4-A8FB-2B14BEBB2288}"/>
              </a:ext>
            </a:extLst>
          </p:cNvPr>
          <p:cNvSpPr/>
          <p:nvPr/>
        </p:nvSpPr>
        <p:spPr>
          <a:xfrm>
            <a:off x="254876" y="3909690"/>
            <a:ext cx="6907924"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nchor="ctr">
            <a:spAutoFit/>
          </a:bodyPr>
          <a:lstStyle/>
          <a:p>
            <a:pPr marL="342900" indent="-342900" algn="justLow" rtl="1" eaLnBrk="0" hangingPunct="0">
              <a:buClr>
                <a:srgbClr val="0AAED4"/>
              </a:buClr>
              <a:buSzPct val="135000"/>
              <a:buFont typeface="Wingdings" panose="05000000000000000000" pitchFamily="2" charset="2"/>
              <a:buChar char="ü"/>
            </a:pPr>
            <a:r>
              <a:rPr lang="ar-SA" sz="2400" b="1" dirty="0" smtClean="0">
                <a:latin typeface="Times New Roman" panose="02020603050405020304" pitchFamily="18" charset="0"/>
                <a:cs typeface="Times New Roman" panose="02020603050405020304" pitchFamily="18" charset="0"/>
              </a:rPr>
              <a:t>.</a:t>
            </a:r>
            <a:endParaRPr lang="en-GB" sz="2400" b="1" dirty="0">
              <a:latin typeface="Times New Roman" panose="02020603050405020304" pitchFamily="18" charset="0"/>
              <a:cs typeface="Times New Roman" panose="02020603050405020304" pitchFamily="18" charset="0"/>
            </a:endParaRPr>
          </a:p>
        </p:txBody>
      </p:sp>
      <p:sp>
        <p:nvSpPr>
          <p:cNvPr id="15" name="Rectangle 14">
            <a:extLst>
              <a:ext uri="{FF2B5EF4-FFF2-40B4-BE49-F238E27FC236}">
                <a16:creationId xmlns:a16="http://schemas.microsoft.com/office/drawing/2014/main" xmlns="" id="{DF897382-E97F-40F5-81D8-803BC3FF7B93}"/>
              </a:ext>
            </a:extLst>
          </p:cNvPr>
          <p:cNvSpPr/>
          <p:nvPr/>
        </p:nvSpPr>
        <p:spPr>
          <a:xfrm>
            <a:off x="287203" y="4977771"/>
            <a:ext cx="6907924" cy="83099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nchor="ctr">
            <a:spAutoFit/>
          </a:bodyPr>
          <a:lstStyle/>
          <a:p>
            <a:pPr marL="342900" indent="-342900" algn="justLow" rtl="1" eaLnBrk="0" hangingPunct="0">
              <a:buClr>
                <a:srgbClr val="0AAED4"/>
              </a:buClr>
              <a:buSzPct val="135000"/>
              <a:buFont typeface="Wingdings" panose="05000000000000000000" pitchFamily="2" charset="2"/>
              <a:buChar char="ü"/>
            </a:pPr>
            <a:r>
              <a:rPr lang="ar-DZ" sz="2400" b="1" dirty="0" smtClean="0">
                <a:latin typeface="Times New Roman" panose="02020603050405020304" pitchFamily="18" charset="0"/>
                <a:cs typeface="Times New Roman" panose="02020603050405020304" pitchFamily="18" charset="0"/>
              </a:rPr>
              <a:t>*هيكلة البحث تقسيم الفصول </a:t>
            </a:r>
            <a:r>
              <a:rPr lang="ar-DZ" sz="2400" b="1" dirty="0" err="1" smtClean="0">
                <a:latin typeface="Times New Roman" panose="02020603050405020304" pitchFamily="18" charset="0"/>
                <a:cs typeface="Times New Roman" panose="02020603050405020304" pitchFamily="18" charset="0"/>
              </a:rPr>
              <a:t>و</a:t>
            </a:r>
            <a:r>
              <a:rPr lang="ar-DZ" sz="2400" b="1" dirty="0" smtClean="0">
                <a:latin typeface="Times New Roman" panose="02020603050405020304" pitchFamily="18" charset="0"/>
                <a:cs typeface="Times New Roman" panose="02020603050405020304" pitchFamily="18" charset="0"/>
              </a:rPr>
              <a:t> المباحث ( وقد </a:t>
            </a:r>
            <a:r>
              <a:rPr lang="ar-DZ" sz="2400" b="1" dirty="0" err="1" smtClean="0">
                <a:latin typeface="Times New Roman" panose="02020603050405020304" pitchFamily="18" charset="0"/>
                <a:cs typeface="Times New Roman" panose="02020603050405020304" pitchFamily="18" charset="0"/>
              </a:rPr>
              <a:t>اعتمدنافي</a:t>
            </a:r>
            <a:r>
              <a:rPr lang="ar-DZ" sz="2400" b="1" dirty="0" smtClean="0">
                <a:latin typeface="Times New Roman" panose="02020603050405020304" pitchFamily="18" charset="0"/>
                <a:cs typeface="Times New Roman" panose="02020603050405020304" pitchFamily="18" charset="0"/>
              </a:rPr>
              <a:t> معالجة)</a:t>
            </a:r>
          </a:p>
          <a:p>
            <a:pPr marL="342900" indent="-342900" algn="justLow" rtl="1" eaLnBrk="0" hangingPunct="0">
              <a:buClr>
                <a:srgbClr val="0AAED4"/>
              </a:buClr>
              <a:buSzPct val="135000"/>
              <a:buFont typeface="Wingdings" panose="05000000000000000000" pitchFamily="2" charset="2"/>
              <a:buChar char="ü"/>
            </a:pPr>
            <a:r>
              <a:rPr lang="ar-DZ" sz="2400" b="1" dirty="0" smtClean="0">
                <a:latin typeface="Times New Roman" panose="02020603050405020304" pitchFamily="18" charset="0"/>
                <a:cs typeface="Times New Roman" panose="02020603050405020304" pitchFamily="18" charset="0"/>
              </a:rPr>
              <a:t>الصعوبات </a:t>
            </a:r>
            <a:r>
              <a:rPr lang="ar-DZ" sz="2400" b="1" dirty="0" err="1" smtClean="0">
                <a:latin typeface="Times New Roman" panose="02020603050405020304" pitchFamily="18" charset="0"/>
                <a:cs typeface="Times New Roman" panose="02020603050405020304" pitchFamily="18" charset="0"/>
              </a:rPr>
              <a:t>و</a:t>
            </a:r>
            <a:r>
              <a:rPr lang="ar-DZ" sz="2400" b="1" dirty="0" smtClean="0">
                <a:latin typeface="Times New Roman" panose="02020603050405020304" pitchFamily="18" charset="0"/>
                <a:cs typeface="Times New Roman" panose="02020603050405020304" pitchFamily="18" charset="0"/>
              </a:rPr>
              <a:t> العوائق التي واجهت البحث </a:t>
            </a:r>
            <a:r>
              <a:rPr lang="ar-DZ" sz="2400" b="1" smtClean="0">
                <a:latin typeface="Times New Roman" panose="02020603050405020304" pitchFamily="18" charset="0"/>
                <a:cs typeface="Times New Roman" panose="02020603050405020304" pitchFamily="18" charset="0"/>
              </a:rPr>
              <a:t>ثم الأفاق</a:t>
            </a:r>
            <a:r>
              <a:rPr lang="ar-SA" sz="2400" b="1" smtClean="0">
                <a:latin typeface="Times New Roman" panose="02020603050405020304" pitchFamily="18" charset="0"/>
                <a:cs typeface="Times New Roman" panose="02020603050405020304" pitchFamily="18" charset="0"/>
              </a:rPr>
              <a:t>.</a:t>
            </a:r>
            <a:endParaRPr lang="en-GB"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452766747"/>
      </p:ext>
    </p:extLst>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barn(outVertical)">
                                      <p:cBhvr>
                                        <p:cTn id="7" dur="500"/>
                                        <p:tgtEl>
                                          <p:spTgt spid="2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37" fill="hold" grpId="0" nodeType="clickEffect" nodePh="1">
                                  <p:stCondLst>
                                    <p:cond delay="0"/>
                                  </p:stCondLst>
                                  <p:endCondLst>
                                    <p:cond evt="begin" delay="0">
                                      <p:tn val="10"/>
                                    </p:cond>
                                  </p:endCondLst>
                                  <p:childTnLst>
                                    <p:set>
                                      <p:cBhvr>
                                        <p:cTn id="11" dur="1" fill="hold">
                                          <p:stCondLst>
                                            <p:cond delay="0"/>
                                          </p:stCondLst>
                                        </p:cTn>
                                        <p:tgtEl>
                                          <p:spTgt spid="13"/>
                                        </p:tgtEl>
                                        <p:attrNameLst>
                                          <p:attrName>style.visibility</p:attrName>
                                        </p:attrNameLst>
                                      </p:cBhvr>
                                      <p:to>
                                        <p:strVal val="visible"/>
                                      </p:to>
                                    </p:set>
                                    <p:animEffect transition="in" filter="barn(outVertical)">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37"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barn(outVertical)">
                                      <p:cBhvr>
                                        <p:cTn id="17" dur="500"/>
                                        <p:tgtEl>
                                          <p:spTgt spid="14"/>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37" fill="hold" grpId="0" nodeType="click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barn(outVertical)">
                                      <p:cBhvr>
                                        <p:cTn id="22"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13" grpId="0"/>
      <p:bldP spid="14" grpId="0"/>
      <p:bldP spid="1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re 1">
            <a:extLst>
              <a:ext uri="{FF2B5EF4-FFF2-40B4-BE49-F238E27FC236}">
                <a16:creationId xmlns:a16="http://schemas.microsoft.com/office/drawing/2014/main" xmlns="" id="{4FE7273D-3355-4C9E-A94C-DE8B2436DE7D}"/>
              </a:ext>
            </a:extLst>
          </p:cNvPr>
          <p:cNvSpPr>
            <a:spLocks noGrp="1"/>
          </p:cNvSpPr>
          <p:nvPr>
            <p:ph type="title"/>
          </p:nvPr>
        </p:nvSpPr>
        <p:spPr>
          <a:xfrm>
            <a:off x="612775" y="228600"/>
            <a:ext cx="8153400" cy="990600"/>
          </a:xfrm>
        </p:spPr>
        <p:txBody>
          <a:bodyPr/>
          <a:lstStyle/>
          <a:p>
            <a:pPr algn="ctr" eaLnBrk="1" hangingPunct="1"/>
            <a:r>
              <a:rPr lang="ar-DZ" altLang="en-US" dirty="0" smtClean="0"/>
              <a:t>عناصر المداخلة </a:t>
            </a:r>
            <a:endParaRPr lang="fr-CA" altLang="en-US" b="1" dirty="0"/>
          </a:p>
        </p:txBody>
      </p:sp>
      <p:sp>
        <p:nvSpPr>
          <p:cNvPr id="10" name="TextBox 9">
            <a:extLst>
              <a:ext uri="{FF2B5EF4-FFF2-40B4-BE49-F238E27FC236}">
                <a16:creationId xmlns:a16="http://schemas.microsoft.com/office/drawing/2014/main" xmlns="" id="{ED3C2AD9-5F87-40A8-9B8E-5A87BFDBC447}"/>
              </a:ext>
            </a:extLst>
          </p:cNvPr>
          <p:cNvSpPr txBox="1"/>
          <p:nvPr/>
        </p:nvSpPr>
        <p:spPr>
          <a:xfrm rot="20576468">
            <a:off x="6811979" y="5061961"/>
            <a:ext cx="2342931" cy="276999"/>
          </a:xfrm>
          <a:prstGeom prst="rect">
            <a:avLst/>
          </a:prstGeom>
          <a:noFill/>
        </p:spPr>
        <p:txBody>
          <a:bodyPr wrap="square" rtlCol="0">
            <a:spAutoFit/>
          </a:bodyPr>
          <a:lstStyle/>
          <a:p>
            <a:pPr algn="ctr"/>
            <a:r>
              <a:rPr lang="en-US" sz="600" b="1" dirty="0">
                <a:solidFill>
                  <a:srgbClr val="BEA642"/>
                </a:solidFill>
              </a:rPr>
              <a:t>RESEARCH</a:t>
            </a:r>
          </a:p>
          <a:p>
            <a:pPr algn="ctr"/>
            <a:r>
              <a:rPr lang="en-US" sz="600" b="1" dirty="0">
                <a:solidFill>
                  <a:srgbClr val="BEA642"/>
                </a:solidFill>
              </a:rPr>
              <a:t>METHODOLOGY</a:t>
            </a:r>
          </a:p>
        </p:txBody>
      </p:sp>
      <p:sp>
        <p:nvSpPr>
          <p:cNvPr id="2" name="Rectangle 1">
            <a:extLst>
              <a:ext uri="{FF2B5EF4-FFF2-40B4-BE49-F238E27FC236}">
                <a16:creationId xmlns:a16="http://schemas.microsoft.com/office/drawing/2014/main" xmlns="" id="{64064451-DB7A-4FC2-A975-03664F67C953}"/>
              </a:ext>
            </a:extLst>
          </p:cNvPr>
          <p:cNvSpPr/>
          <p:nvPr/>
        </p:nvSpPr>
        <p:spPr>
          <a:xfrm>
            <a:off x="691117" y="1393717"/>
            <a:ext cx="8071883" cy="34163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nchor="ctr">
            <a:spAutoFit/>
          </a:bodyPr>
          <a:lstStyle/>
          <a:p>
            <a:pPr marL="342900" indent="-342900" algn="justLow" rtl="1" eaLnBrk="0" hangingPunct="0">
              <a:buClr>
                <a:srgbClr val="0AAED4"/>
              </a:buClr>
              <a:buSzPct val="135000"/>
              <a:buFont typeface="Arial" charset="0"/>
              <a:buChar char="•"/>
            </a:pPr>
            <a:r>
              <a:rPr lang="ar-DZ" sz="2400" b="1" dirty="0" smtClean="0">
                <a:latin typeface="Times New Roman" panose="02020603050405020304" pitchFamily="18" charset="0"/>
                <a:cs typeface="Times New Roman" panose="02020603050405020304" pitchFamily="18" charset="0"/>
              </a:rPr>
              <a:t>هيكلة المذكرة </a:t>
            </a:r>
          </a:p>
          <a:p>
            <a:pPr marL="342900" indent="-342900" algn="justLow" rtl="1" eaLnBrk="0" hangingPunct="0">
              <a:buClr>
                <a:srgbClr val="0AAED4"/>
              </a:buClr>
              <a:buSzPct val="135000"/>
              <a:buFont typeface="Arial" charset="0"/>
              <a:buChar char="•"/>
            </a:pPr>
            <a:endParaRPr lang="ar-DZ" sz="2400" b="1" dirty="0" smtClean="0">
              <a:latin typeface="Times New Roman" panose="02020603050405020304" pitchFamily="18" charset="0"/>
              <a:cs typeface="Times New Roman" panose="02020603050405020304" pitchFamily="18" charset="0"/>
            </a:endParaRPr>
          </a:p>
          <a:p>
            <a:pPr marL="342900" indent="-342900" algn="justLow" rtl="1" eaLnBrk="0" hangingPunct="0">
              <a:buClr>
                <a:srgbClr val="0AAED4"/>
              </a:buClr>
              <a:buSzPct val="135000"/>
              <a:buFont typeface="Arial" charset="0"/>
              <a:buChar char="•"/>
            </a:pPr>
            <a:r>
              <a:rPr lang="ar-DZ" sz="2400" b="1" dirty="0" smtClean="0">
                <a:latin typeface="Times New Roman" panose="02020603050405020304" pitchFamily="18" charset="0"/>
                <a:cs typeface="Times New Roman" panose="02020603050405020304" pitchFamily="18" charset="0"/>
              </a:rPr>
              <a:t>مسالك المذكرة </a:t>
            </a:r>
          </a:p>
          <a:p>
            <a:pPr marL="342900" indent="-342900" algn="justLow" rtl="1" eaLnBrk="0" hangingPunct="0">
              <a:buClr>
                <a:srgbClr val="0AAED4"/>
              </a:buClr>
              <a:buSzPct val="135000"/>
              <a:buFont typeface="Arial" charset="0"/>
              <a:buChar char="•"/>
            </a:pPr>
            <a:endParaRPr lang="ar-DZ" sz="2400" b="1" dirty="0" smtClean="0">
              <a:latin typeface="Times New Roman" panose="02020603050405020304" pitchFamily="18" charset="0"/>
              <a:cs typeface="Times New Roman" panose="02020603050405020304" pitchFamily="18" charset="0"/>
            </a:endParaRPr>
          </a:p>
          <a:p>
            <a:pPr marL="342900" indent="-342900" algn="justLow" rtl="1" eaLnBrk="0" hangingPunct="0">
              <a:buClr>
                <a:srgbClr val="0AAED4"/>
              </a:buClr>
              <a:buSzPct val="135000"/>
              <a:buFont typeface="Arial" charset="0"/>
              <a:buChar char="•"/>
            </a:pPr>
            <a:r>
              <a:rPr lang="ar-DZ" sz="2400" b="1" dirty="0" smtClean="0">
                <a:latin typeface="Times New Roman" panose="02020603050405020304" pitchFamily="18" charset="0"/>
                <a:cs typeface="Times New Roman" panose="02020603050405020304" pitchFamily="18" charset="0"/>
              </a:rPr>
              <a:t>عدد صفحات المذكرة</a:t>
            </a:r>
          </a:p>
          <a:p>
            <a:pPr marL="342900" indent="-342900" algn="justLow" rtl="1" eaLnBrk="0" hangingPunct="0">
              <a:buClr>
                <a:srgbClr val="0AAED4"/>
              </a:buClr>
              <a:buSzPct val="135000"/>
              <a:buFont typeface="Arial" charset="0"/>
              <a:buChar char="•"/>
            </a:pPr>
            <a:endParaRPr lang="ar-DZ" sz="2400" b="1" dirty="0" smtClean="0">
              <a:latin typeface="Times New Roman" panose="02020603050405020304" pitchFamily="18" charset="0"/>
              <a:cs typeface="Times New Roman" panose="02020603050405020304" pitchFamily="18" charset="0"/>
            </a:endParaRPr>
          </a:p>
          <a:p>
            <a:pPr marL="342900" indent="-342900" algn="justLow" rtl="1" eaLnBrk="0" hangingPunct="0">
              <a:buClr>
                <a:srgbClr val="0AAED4"/>
              </a:buClr>
              <a:buSzPct val="135000"/>
              <a:buFont typeface="Arial" charset="0"/>
              <a:buChar char="•"/>
            </a:pPr>
            <a:r>
              <a:rPr lang="ar-DZ" sz="2400" b="1" dirty="0" smtClean="0">
                <a:latin typeface="Times New Roman" panose="02020603050405020304" pitchFamily="18" charset="0"/>
                <a:cs typeface="Times New Roman" panose="02020603050405020304" pitchFamily="18" charset="0"/>
              </a:rPr>
              <a:t>الفترة الزمنية لانجاز المذكرة</a:t>
            </a:r>
          </a:p>
          <a:p>
            <a:pPr marL="342900" indent="-342900" algn="justLow" rtl="1" eaLnBrk="0" hangingPunct="0">
              <a:buClr>
                <a:srgbClr val="0AAED4"/>
              </a:buClr>
              <a:buSzPct val="135000"/>
              <a:buFont typeface="Arial" charset="0"/>
              <a:buChar char="•"/>
            </a:pPr>
            <a:endParaRPr lang="ar-DZ" sz="2400" b="1" dirty="0" smtClean="0">
              <a:latin typeface="Times New Roman" panose="02020603050405020304" pitchFamily="18" charset="0"/>
              <a:cs typeface="Times New Roman" panose="02020603050405020304" pitchFamily="18" charset="0"/>
            </a:endParaRPr>
          </a:p>
          <a:p>
            <a:pPr marL="342900" indent="-342900" algn="justLow" rtl="1" eaLnBrk="0" hangingPunct="0">
              <a:buClr>
                <a:srgbClr val="0AAED4"/>
              </a:buClr>
              <a:buSzPct val="135000"/>
              <a:buFont typeface="Arial" charset="0"/>
              <a:buChar char="•"/>
            </a:pPr>
            <a:r>
              <a:rPr lang="ar-DZ" sz="2400" b="1" dirty="0" smtClean="0">
                <a:latin typeface="Times New Roman" panose="02020603050405020304" pitchFamily="18" charset="0"/>
                <a:cs typeface="Times New Roman" panose="02020603050405020304" pitchFamily="18" charset="0"/>
              </a:rPr>
              <a:t>مقترح تقني لحل المشاكل النفسية </a:t>
            </a:r>
          </a:p>
        </p:txBody>
      </p:sp>
    </p:spTree>
    <p:extLst>
      <p:ext uri="{BB962C8B-B14F-4D97-AF65-F5344CB8AC3E}">
        <p14:creationId xmlns:p14="http://schemas.microsoft.com/office/powerpoint/2010/main" xmlns="" val="6944275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out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re 1">
            <a:extLst>
              <a:ext uri="{FF2B5EF4-FFF2-40B4-BE49-F238E27FC236}">
                <a16:creationId xmlns:a16="http://schemas.microsoft.com/office/drawing/2014/main" xmlns="" id="{4FE7273D-3355-4C9E-A94C-DE8B2436DE7D}"/>
              </a:ext>
            </a:extLst>
          </p:cNvPr>
          <p:cNvSpPr>
            <a:spLocks noGrp="1"/>
          </p:cNvSpPr>
          <p:nvPr>
            <p:ph type="title"/>
          </p:nvPr>
        </p:nvSpPr>
        <p:spPr>
          <a:xfrm>
            <a:off x="612775" y="228600"/>
            <a:ext cx="8153400" cy="990600"/>
          </a:xfrm>
        </p:spPr>
        <p:txBody>
          <a:bodyPr/>
          <a:lstStyle/>
          <a:p>
            <a:pPr algn="ctr" eaLnBrk="1" hangingPunct="1"/>
            <a:r>
              <a:rPr lang="ar-DZ" altLang="en-US" b="1" dirty="0" smtClean="0"/>
              <a:t>هيكلة المذكرة </a:t>
            </a:r>
            <a:endParaRPr lang="fr-CA" altLang="en-US" b="1" dirty="0"/>
          </a:p>
        </p:txBody>
      </p:sp>
      <p:sp>
        <p:nvSpPr>
          <p:cNvPr id="10" name="TextBox 9">
            <a:extLst>
              <a:ext uri="{FF2B5EF4-FFF2-40B4-BE49-F238E27FC236}">
                <a16:creationId xmlns:a16="http://schemas.microsoft.com/office/drawing/2014/main" xmlns="" id="{ED3C2AD9-5F87-40A8-9B8E-5A87BFDBC447}"/>
              </a:ext>
            </a:extLst>
          </p:cNvPr>
          <p:cNvSpPr txBox="1"/>
          <p:nvPr/>
        </p:nvSpPr>
        <p:spPr>
          <a:xfrm rot="20576468">
            <a:off x="6811979" y="5061961"/>
            <a:ext cx="2342931" cy="276999"/>
          </a:xfrm>
          <a:prstGeom prst="rect">
            <a:avLst/>
          </a:prstGeom>
          <a:noFill/>
        </p:spPr>
        <p:txBody>
          <a:bodyPr wrap="square" rtlCol="0">
            <a:spAutoFit/>
          </a:bodyPr>
          <a:lstStyle/>
          <a:p>
            <a:pPr algn="ctr"/>
            <a:r>
              <a:rPr lang="en-US" sz="600" b="1" dirty="0">
                <a:solidFill>
                  <a:srgbClr val="BEA642"/>
                </a:solidFill>
              </a:rPr>
              <a:t>RESEARCH</a:t>
            </a:r>
          </a:p>
          <a:p>
            <a:pPr algn="ctr"/>
            <a:r>
              <a:rPr lang="en-US" sz="600" b="1" dirty="0">
                <a:solidFill>
                  <a:srgbClr val="BEA642"/>
                </a:solidFill>
              </a:rPr>
              <a:t>METHODOLOGY</a:t>
            </a:r>
          </a:p>
        </p:txBody>
      </p:sp>
      <p:sp>
        <p:nvSpPr>
          <p:cNvPr id="7" name="Rectangle 6"/>
          <p:cNvSpPr/>
          <p:nvPr/>
        </p:nvSpPr>
        <p:spPr>
          <a:xfrm>
            <a:off x="3714744" y="1428736"/>
            <a:ext cx="1785950" cy="5715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solidFill>
                  <a:schemeClr val="tx1"/>
                </a:solidFill>
              </a:rPr>
              <a:t>المذكرة </a:t>
            </a:r>
            <a:endParaRPr lang="fr-FR" dirty="0">
              <a:solidFill>
                <a:schemeClr val="tx1"/>
              </a:solidFill>
            </a:endParaRPr>
          </a:p>
        </p:txBody>
      </p:sp>
      <p:cxnSp>
        <p:nvCxnSpPr>
          <p:cNvPr id="11" name="Connecteur droit avec flèche 10"/>
          <p:cNvCxnSpPr/>
          <p:nvPr/>
        </p:nvCxnSpPr>
        <p:spPr>
          <a:xfrm>
            <a:off x="5572132" y="1714488"/>
            <a:ext cx="500066" cy="35719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5" name="Connecteur droit avec flèche 14"/>
          <p:cNvCxnSpPr>
            <a:stCxn id="7" idx="1"/>
          </p:cNvCxnSpPr>
          <p:nvPr/>
        </p:nvCxnSpPr>
        <p:spPr>
          <a:xfrm rot="10800000" flipV="1">
            <a:off x="3143240" y="1714488"/>
            <a:ext cx="571504" cy="285752"/>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20" name="Rectangle 19"/>
          <p:cNvSpPr/>
          <p:nvPr/>
        </p:nvSpPr>
        <p:spPr>
          <a:xfrm>
            <a:off x="6072198" y="1714488"/>
            <a:ext cx="785818" cy="571504"/>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ar-DZ" dirty="0" smtClean="0"/>
              <a:t>مقدمة </a:t>
            </a:r>
            <a:endParaRPr lang="fr-FR" dirty="0"/>
          </a:p>
        </p:txBody>
      </p:sp>
      <p:sp>
        <p:nvSpPr>
          <p:cNvPr id="21" name="Rectangle 20"/>
          <p:cNvSpPr/>
          <p:nvPr/>
        </p:nvSpPr>
        <p:spPr>
          <a:xfrm>
            <a:off x="2428860" y="1714488"/>
            <a:ext cx="714380" cy="500066"/>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ar-DZ" dirty="0" smtClean="0"/>
              <a:t>خاتمة </a:t>
            </a:r>
            <a:endParaRPr lang="fr-FR" dirty="0"/>
          </a:p>
        </p:txBody>
      </p:sp>
      <p:sp>
        <p:nvSpPr>
          <p:cNvPr id="23" name="Rectangle 22"/>
          <p:cNvSpPr/>
          <p:nvPr/>
        </p:nvSpPr>
        <p:spPr>
          <a:xfrm>
            <a:off x="1500166" y="1714488"/>
            <a:ext cx="771524" cy="500066"/>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ar-DZ" dirty="0" smtClean="0"/>
              <a:t>الملاحق </a:t>
            </a:r>
            <a:endParaRPr lang="fr-FR" dirty="0"/>
          </a:p>
        </p:txBody>
      </p:sp>
      <p:sp>
        <p:nvSpPr>
          <p:cNvPr id="24" name="Rectangle 23"/>
          <p:cNvSpPr/>
          <p:nvPr/>
        </p:nvSpPr>
        <p:spPr>
          <a:xfrm>
            <a:off x="428596" y="1714488"/>
            <a:ext cx="857256" cy="500066"/>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ar-DZ" sz="1400" dirty="0" err="1" smtClean="0"/>
              <a:t>البيليوغرافيا</a:t>
            </a:r>
            <a:endParaRPr lang="fr-FR" sz="1400" dirty="0"/>
          </a:p>
        </p:txBody>
      </p:sp>
      <p:cxnSp>
        <p:nvCxnSpPr>
          <p:cNvPr id="27" name="Connecteur droit avec flèche 26"/>
          <p:cNvCxnSpPr/>
          <p:nvPr/>
        </p:nvCxnSpPr>
        <p:spPr>
          <a:xfrm>
            <a:off x="4071934" y="1857364"/>
            <a:ext cx="2857520" cy="71438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1" name="Connecteur droit avec flèche 30"/>
          <p:cNvCxnSpPr/>
          <p:nvPr/>
        </p:nvCxnSpPr>
        <p:spPr>
          <a:xfrm rot="10800000" flipV="1">
            <a:off x="2500298" y="2000240"/>
            <a:ext cx="2464612" cy="57150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4" name="Connecteur droit avec flèche 33"/>
          <p:cNvCxnSpPr/>
          <p:nvPr/>
        </p:nvCxnSpPr>
        <p:spPr>
          <a:xfrm rot="5400000">
            <a:off x="4286645" y="2214157"/>
            <a:ext cx="714380" cy="7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9" name="Ellipse 38"/>
          <p:cNvSpPr/>
          <p:nvPr/>
        </p:nvSpPr>
        <p:spPr>
          <a:xfrm>
            <a:off x="6901448" y="2476302"/>
            <a:ext cx="914400" cy="64294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1400" dirty="0" smtClean="0"/>
              <a:t>الفصل 01</a:t>
            </a:r>
            <a:endParaRPr lang="fr-FR" sz="1400" dirty="0"/>
          </a:p>
        </p:txBody>
      </p:sp>
      <p:sp>
        <p:nvSpPr>
          <p:cNvPr id="40" name="Ellipse 39"/>
          <p:cNvSpPr/>
          <p:nvPr/>
        </p:nvSpPr>
        <p:spPr>
          <a:xfrm>
            <a:off x="4143372" y="2584890"/>
            <a:ext cx="914400" cy="64294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1400" dirty="0" smtClean="0"/>
              <a:t>الفصل 02</a:t>
            </a:r>
            <a:endParaRPr lang="fr-FR" sz="1400" dirty="0"/>
          </a:p>
        </p:txBody>
      </p:sp>
      <p:sp>
        <p:nvSpPr>
          <p:cNvPr id="41" name="Ellipse 40"/>
          <p:cNvSpPr/>
          <p:nvPr/>
        </p:nvSpPr>
        <p:spPr>
          <a:xfrm>
            <a:off x="1500166" y="2428868"/>
            <a:ext cx="914400" cy="64294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1400" dirty="0" smtClean="0"/>
              <a:t>الفصل 03</a:t>
            </a:r>
            <a:endParaRPr lang="fr-FR" sz="1400" dirty="0"/>
          </a:p>
        </p:txBody>
      </p:sp>
      <p:sp>
        <p:nvSpPr>
          <p:cNvPr id="45" name="Rectangle à coins arrondis 44"/>
          <p:cNvSpPr/>
          <p:nvPr/>
        </p:nvSpPr>
        <p:spPr>
          <a:xfrm>
            <a:off x="8001024" y="2571744"/>
            <a:ext cx="642942" cy="64294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t>توطئة</a:t>
            </a:r>
            <a:endParaRPr lang="fr-FR" dirty="0"/>
          </a:p>
        </p:txBody>
      </p:sp>
      <p:sp>
        <p:nvSpPr>
          <p:cNvPr id="46" name="Rectangle à coins arrondis 45"/>
          <p:cNvSpPr/>
          <p:nvPr/>
        </p:nvSpPr>
        <p:spPr>
          <a:xfrm>
            <a:off x="6143636" y="2643182"/>
            <a:ext cx="642942" cy="64294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t>خلاصة</a:t>
            </a:r>
            <a:endParaRPr lang="fr-FR" dirty="0"/>
          </a:p>
        </p:txBody>
      </p:sp>
      <p:sp>
        <p:nvSpPr>
          <p:cNvPr id="47" name="Rectangle à coins arrondis 46"/>
          <p:cNvSpPr/>
          <p:nvPr/>
        </p:nvSpPr>
        <p:spPr>
          <a:xfrm>
            <a:off x="5143504" y="2714620"/>
            <a:ext cx="626360" cy="57150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t>توطئة</a:t>
            </a:r>
            <a:endParaRPr lang="fr-FR" dirty="0"/>
          </a:p>
        </p:txBody>
      </p:sp>
      <p:sp>
        <p:nvSpPr>
          <p:cNvPr id="48" name="Rectangle à coins arrondis 47"/>
          <p:cNvSpPr/>
          <p:nvPr/>
        </p:nvSpPr>
        <p:spPr>
          <a:xfrm>
            <a:off x="3428992" y="2643182"/>
            <a:ext cx="642942" cy="57150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t>خلاصة </a:t>
            </a:r>
            <a:endParaRPr lang="fr-FR" dirty="0"/>
          </a:p>
        </p:txBody>
      </p:sp>
      <p:sp>
        <p:nvSpPr>
          <p:cNvPr id="49" name="Rectangle à coins arrondis 48"/>
          <p:cNvSpPr/>
          <p:nvPr/>
        </p:nvSpPr>
        <p:spPr>
          <a:xfrm>
            <a:off x="2500298" y="2714620"/>
            <a:ext cx="714380" cy="57150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t>توطئة </a:t>
            </a:r>
            <a:endParaRPr lang="fr-FR" dirty="0"/>
          </a:p>
        </p:txBody>
      </p:sp>
      <p:sp>
        <p:nvSpPr>
          <p:cNvPr id="50" name="Rectangle à coins arrondis 49"/>
          <p:cNvSpPr/>
          <p:nvPr/>
        </p:nvSpPr>
        <p:spPr>
          <a:xfrm>
            <a:off x="571472" y="2714620"/>
            <a:ext cx="642942" cy="57150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t>خلاصة </a:t>
            </a:r>
            <a:endParaRPr lang="fr-FR" dirty="0"/>
          </a:p>
        </p:txBody>
      </p:sp>
      <p:cxnSp>
        <p:nvCxnSpPr>
          <p:cNvPr id="53" name="Connecteur droit avec flèche 52"/>
          <p:cNvCxnSpPr/>
          <p:nvPr/>
        </p:nvCxnSpPr>
        <p:spPr>
          <a:xfrm rot="16200000" flipH="1">
            <a:off x="7500958" y="3143248"/>
            <a:ext cx="642942" cy="64294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5" name="Connecteur droit avec flèche 54"/>
          <p:cNvCxnSpPr/>
          <p:nvPr/>
        </p:nvCxnSpPr>
        <p:spPr>
          <a:xfrm rot="16200000" flipH="1">
            <a:off x="7143768" y="3429000"/>
            <a:ext cx="714380" cy="14287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7" name="Connecteur droit avec flèche 56"/>
          <p:cNvCxnSpPr/>
          <p:nvPr/>
        </p:nvCxnSpPr>
        <p:spPr>
          <a:xfrm rot="5400000">
            <a:off x="6822297" y="3250405"/>
            <a:ext cx="714380" cy="50006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7" name="Ellipse 66"/>
          <p:cNvSpPr/>
          <p:nvPr/>
        </p:nvSpPr>
        <p:spPr>
          <a:xfrm>
            <a:off x="8215338" y="3643314"/>
            <a:ext cx="771524" cy="78581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1200" dirty="0" smtClean="0"/>
              <a:t>المبحث01</a:t>
            </a:r>
            <a:endParaRPr lang="fr-FR" sz="1200" dirty="0"/>
          </a:p>
        </p:txBody>
      </p:sp>
      <p:sp>
        <p:nvSpPr>
          <p:cNvPr id="68" name="Ellipse 67"/>
          <p:cNvSpPr/>
          <p:nvPr/>
        </p:nvSpPr>
        <p:spPr>
          <a:xfrm>
            <a:off x="7215206" y="3857628"/>
            <a:ext cx="785818" cy="78581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1200" dirty="0" smtClean="0"/>
              <a:t>المبحث</a:t>
            </a:r>
            <a:r>
              <a:rPr lang="ar-DZ" dirty="0" smtClean="0"/>
              <a:t> </a:t>
            </a:r>
            <a:r>
              <a:rPr lang="ar-DZ" sz="1400" dirty="0" smtClean="0"/>
              <a:t>02</a:t>
            </a:r>
            <a:endParaRPr lang="fr-FR" sz="1400" dirty="0"/>
          </a:p>
        </p:txBody>
      </p:sp>
      <p:sp>
        <p:nvSpPr>
          <p:cNvPr id="69" name="Ellipse 68"/>
          <p:cNvSpPr/>
          <p:nvPr/>
        </p:nvSpPr>
        <p:spPr>
          <a:xfrm>
            <a:off x="6215074" y="3786190"/>
            <a:ext cx="842962" cy="78581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1200" dirty="0" smtClean="0"/>
              <a:t>المبحث </a:t>
            </a:r>
            <a:r>
              <a:rPr lang="ar-DZ" sz="1400" dirty="0" smtClean="0"/>
              <a:t>03</a:t>
            </a:r>
            <a:endParaRPr lang="fr-FR" sz="1400" dirty="0"/>
          </a:p>
        </p:txBody>
      </p:sp>
      <p:cxnSp>
        <p:nvCxnSpPr>
          <p:cNvPr id="71" name="Connecteur droit avec flèche 70"/>
          <p:cNvCxnSpPr>
            <a:stCxn id="40" idx="4"/>
          </p:cNvCxnSpPr>
          <p:nvPr/>
        </p:nvCxnSpPr>
        <p:spPr>
          <a:xfrm rot="16200000" flipH="1">
            <a:off x="4592859" y="3235545"/>
            <a:ext cx="629796" cy="61437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3" name="Connecteur droit avec flèche 72"/>
          <p:cNvCxnSpPr/>
          <p:nvPr/>
        </p:nvCxnSpPr>
        <p:spPr>
          <a:xfrm rot="16200000" flipH="1">
            <a:off x="4429124" y="3071810"/>
            <a:ext cx="785818" cy="78581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5" name="Connecteur droit avec flèche 74"/>
          <p:cNvCxnSpPr/>
          <p:nvPr/>
        </p:nvCxnSpPr>
        <p:spPr>
          <a:xfrm rot="16200000" flipH="1">
            <a:off x="4214810" y="3500438"/>
            <a:ext cx="785818" cy="714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7" name="Connecteur droit avec flèche 76"/>
          <p:cNvCxnSpPr/>
          <p:nvPr/>
        </p:nvCxnSpPr>
        <p:spPr>
          <a:xfrm rot="5400000">
            <a:off x="3857620" y="3214686"/>
            <a:ext cx="642942" cy="64294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6" name="Ellipse 85"/>
          <p:cNvSpPr/>
          <p:nvPr/>
        </p:nvSpPr>
        <p:spPr>
          <a:xfrm>
            <a:off x="5286380" y="3786190"/>
            <a:ext cx="785818" cy="7623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1200" dirty="0" smtClean="0"/>
              <a:t>المبحث01</a:t>
            </a:r>
            <a:endParaRPr lang="fr-FR" sz="1200" dirty="0"/>
          </a:p>
        </p:txBody>
      </p:sp>
      <p:sp>
        <p:nvSpPr>
          <p:cNvPr id="87" name="Ellipse 86"/>
          <p:cNvSpPr/>
          <p:nvPr/>
        </p:nvSpPr>
        <p:spPr>
          <a:xfrm>
            <a:off x="4143372" y="3786190"/>
            <a:ext cx="785818" cy="8429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1200" dirty="0" smtClean="0"/>
              <a:t>المبحث</a:t>
            </a:r>
            <a:r>
              <a:rPr lang="ar-DZ" dirty="0" smtClean="0"/>
              <a:t> 02</a:t>
            </a:r>
            <a:endParaRPr lang="fr-FR" dirty="0"/>
          </a:p>
        </p:txBody>
      </p:sp>
      <p:sp>
        <p:nvSpPr>
          <p:cNvPr id="88" name="Ellipse 87"/>
          <p:cNvSpPr/>
          <p:nvPr/>
        </p:nvSpPr>
        <p:spPr>
          <a:xfrm>
            <a:off x="3071802" y="3786190"/>
            <a:ext cx="857256" cy="78581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1200" dirty="0" smtClean="0"/>
              <a:t>المبحث 03</a:t>
            </a:r>
            <a:endParaRPr lang="fr-FR" sz="1200" dirty="0"/>
          </a:p>
        </p:txBody>
      </p:sp>
      <p:cxnSp>
        <p:nvCxnSpPr>
          <p:cNvPr id="91" name="Connecteur droit avec flèche 90"/>
          <p:cNvCxnSpPr/>
          <p:nvPr/>
        </p:nvCxnSpPr>
        <p:spPr>
          <a:xfrm rot="16200000" flipH="1">
            <a:off x="1857356" y="3071810"/>
            <a:ext cx="500066" cy="50006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3" name="Connecteur droit avec flèche 92"/>
          <p:cNvCxnSpPr/>
          <p:nvPr/>
        </p:nvCxnSpPr>
        <p:spPr>
          <a:xfrm rot="16200000" flipH="1">
            <a:off x="1490165" y="3296125"/>
            <a:ext cx="804106" cy="697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5" name="Connecteur droit avec flèche 94"/>
          <p:cNvCxnSpPr/>
          <p:nvPr/>
        </p:nvCxnSpPr>
        <p:spPr>
          <a:xfrm rot="10800000" flipV="1">
            <a:off x="1142976" y="3071810"/>
            <a:ext cx="714380" cy="57150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2" name="Ellipse 101"/>
          <p:cNvSpPr/>
          <p:nvPr/>
        </p:nvSpPr>
        <p:spPr>
          <a:xfrm>
            <a:off x="2214546" y="3714752"/>
            <a:ext cx="766398" cy="7143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1200" dirty="0" smtClean="0"/>
              <a:t>المبحث</a:t>
            </a:r>
            <a:r>
              <a:rPr lang="ar-DZ" dirty="0" smtClean="0"/>
              <a:t> </a:t>
            </a:r>
            <a:r>
              <a:rPr lang="ar-DZ" sz="1400" dirty="0" smtClean="0"/>
              <a:t>01</a:t>
            </a:r>
            <a:endParaRPr lang="fr-FR" sz="1400" dirty="0"/>
          </a:p>
        </p:txBody>
      </p:sp>
      <p:sp>
        <p:nvSpPr>
          <p:cNvPr id="103" name="Ellipse 102"/>
          <p:cNvSpPr/>
          <p:nvPr/>
        </p:nvSpPr>
        <p:spPr>
          <a:xfrm>
            <a:off x="1285852" y="3714752"/>
            <a:ext cx="842962" cy="78581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1200" dirty="0" smtClean="0"/>
              <a:t>المبحث</a:t>
            </a:r>
            <a:r>
              <a:rPr lang="ar-DZ" dirty="0" smtClean="0"/>
              <a:t> </a:t>
            </a:r>
            <a:r>
              <a:rPr lang="ar-DZ" sz="1400" dirty="0" smtClean="0"/>
              <a:t>02</a:t>
            </a:r>
            <a:endParaRPr lang="fr-FR" sz="1400" dirty="0"/>
          </a:p>
        </p:txBody>
      </p:sp>
      <p:sp>
        <p:nvSpPr>
          <p:cNvPr id="104" name="Ellipse 103"/>
          <p:cNvSpPr/>
          <p:nvPr/>
        </p:nvSpPr>
        <p:spPr>
          <a:xfrm>
            <a:off x="285720" y="3643314"/>
            <a:ext cx="842962" cy="7143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1200" dirty="0" smtClean="0"/>
              <a:t>المبحث 03</a:t>
            </a:r>
            <a:endParaRPr lang="fr-FR" sz="1200" dirty="0"/>
          </a:p>
        </p:txBody>
      </p:sp>
      <p:sp>
        <p:nvSpPr>
          <p:cNvPr id="105" name="Rectangle 104"/>
          <p:cNvSpPr/>
          <p:nvPr/>
        </p:nvSpPr>
        <p:spPr>
          <a:xfrm>
            <a:off x="214282" y="4500570"/>
            <a:ext cx="785818"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1400" dirty="0" smtClean="0"/>
              <a:t>المطالب(العناوين)</a:t>
            </a:r>
            <a:endParaRPr lang="fr-FR" sz="1400" dirty="0"/>
          </a:p>
        </p:txBody>
      </p:sp>
      <p:sp>
        <p:nvSpPr>
          <p:cNvPr id="106" name="Rectangle 105"/>
          <p:cNvSpPr/>
          <p:nvPr/>
        </p:nvSpPr>
        <p:spPr>
          <a:xfrm>
            <a:off x="1285852" y="4643446"/>
            <a:ext cx="771524"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1400" dirty="0" smtClean="0"/>
              <a:t>المطالب(العناوين )</a:t>
            </a:r>
            <a:endParaRPr lang="fr-FR" sz="1400" dirty="0"/>
          </a:p>
        </p:txBody>
      </p:sp>
      <p:sp>
        <p:nvSpPr>
          <p:cNvPr id="107" name="Rectangle à coins arrondis 106"/>
          <p:cNvSpPr/>
          <p:nvPr/>
        </p:nvSpPr>
        <p:spPr>
          <a:xfrm>
            <a:off x="2357422" y="4643446"/>
            <a:ext cx="714380"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1400" dirty="0" smtClean="0"/>
              <a:t>المطالب(العناوين) </a:t>
            </a:r>
            <a:endParaRPr lang="fr-FR" sz="1400" dirty="0"/>
          </a:p>
        </p:txBody>
      </p:sp>
      <p:sp>
        <p:nvSpPr>
          <p:cNvPr id="108" name="Rectangle 107"/>
          <p:cNvSpPr/>
          <p:nvPr/>
        </p:nvSpPr>
        <p:spPr>
          <a:xfrm>
            <a:off x="5143504" y="4714884"/>
            <a:ext cx="820098" cy="7143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1400" dirty="0" smtClean="0"/>
              <a:t>المطالب(العناوين</a:t>
            </a:r>
            <a:endParaRPr lang="fr-FR" sz="1400" dirty="0"/>
          </a:p>
        </p:txBody>
      </p:sp>
      <p:sp>
        <p:nvSpPr>
          <p:cNvPr id="109" name="Rectangle 108"/>
          <p:cNvSpPr/>
          <p:nvPr/>
        </p:nvSpPr>
        <p:spPr>
          <a:xfrm>
            <a:off x="4214810" y="4714884"/>
            <a:ext cx="785818" cy="7858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1400" dirty="0" smtClean="0"/>
              <a:t>المطالب(العناوين</a:t>
            </a:r>
            <a:endParaRPr lang="fr-FR" sz="1400" dirty="0"/>
          </a:p>
        </p:txBody>
      </p:sp>
      <p:sp>
        <p:nvSpPr>
          <p:cNvPr id="110" name="Rectangle 109"/>
          <p:cNvSpPr/>
          <p:nvPr/>
        </p:nvSpPr>
        <p:spPr>
          <a:xfrm>
            <a:off x="3286116" y="4714884"/>
            <a:ext cx="714380" cy="7858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1400" dirty="0" smtClean="0"/>
              <a:t>المطالب(العناوين</a:t>
            </a:r>
            <a:endParaRPr lang="fr-FR" sz="1400" dirty="0"/>
          </a:p>
        </p:txBody>
      </p:sp>
      <p:sp>
        <p:nvSpPr>
          <p:cNvPr id="111" name="Rectangle 110"/>
          <p:cNvSpPr/>
          <p:nvPr/>
        </p:nvSpPr>
        <p:spPr>
          <a:xfrm>
            <a:off x="6143636" y="4714884"/>
            <a:ext cx="785818" cy="7858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1400" dirty="0" smtClean="0"/>
              <a:t>المطالب(العناوين</a:t>
            </a:r>
            <a:endParaRPr lang="fr-FR" sz="1400" dirty="0"/>
          </a:p>
        </p:txBody>
      </p:sp>
      <p:sp>
        <p:nvSpPr>
          <p:cNvPr id="112" name="Rectangle 111"/>
          <p:cNvSpPr/>
          <p:nvPr/>
        </p:nvSpPr>
        <p:spPr>
          <a:xfrm>
            <a:off x="7143768" y="4714884"/>
            <a:ext cx="714380" cy="7858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1400" dirty="0" smtClean="0"/>
              <a:t>المطالب(العناوين</a:t>
            </a:r>
            <a:endParaRPr lang="fr-FR" sz="1400" dirty="0"/>
          </a:p>
        </p:txBody>
      </p:sp>
      <p:sp>
        <p:nvSpPr>
          <p:cNvPr id="113" name="Rectangle 112"/>
          <p:cNvSpPr/>
          <p:nvPr/>
        </p:nvSpPr>
        <p:spPr>
          <a:xfrm>
            <a:off x="8143900" y="4572008"/>
            <a:ext cx="771524" cy="7858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1400" dirty="0" smtClean="0"/>
              <a:t>المطالب(العناوين</a:t>
            </a:r>
            <a:endParaRPr lang="fr-FR" sz="1400" dirty="0"/>
          </a:p>
        </p:txBody>
      </p:sp>
      <p:sp>
        <p:nvSpPr>
          <p:cNvPr id="114" name="Flèche vers le bas 113"/>
          <p:cNvSpPr/>
          <p:nvPr/>
        </p:nvSpPr>
        <p:spPr>
          <a:xfrm>
            <a:off x="6215074" y="4572008"/>
            <a:ext cx="484632" cy="14287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5" name="Flèche vers le bas 114"/>
          <p:cNvSpPr/>
          <p:nvPr/>
        </p:nvSpPr>
        <p:spPr>
          <a:xfrm>
            <a:off x="7072330" y="4572008"/>
            <a:ext cx="484632" cy="14287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6" name="Flèche vers le bas 115"/>
          <p:cNvSpPr/>
          <p:nvPr/>
        </p:nvSpPr>
        <p:spPr>
          <a:xfrm>
            <a:off x="8215338" y="4357694"/>
            <a:ext cx="484632" cy="2143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7" name="Flèche vers le bas 116"/>
          <p:cNvSpPr/>
          <p:nvPr/>
        </p:nvSpPr>
        <p:spPr>
          <a:xfrm>
            <a:off x="4714876" y="4500570"/>
            <a:ext cx="484632" cy="2143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8" name="Flèche vers le bas 117"/>
          <p:cNvSpPr/>
          <p:nvPr/>
        </p:nvSpPr>
        <p:spPr>
          <a:xfrm>
            <a:off x="5572132" y="4500570"/>
            <a:ext cx="484632" cy="2143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9" name="Flèche vers le bas 118"/>
          <p:cNvSpPr/>
          <p:nvPr/>
        </p:nvSpPr>
        <p:spPr>
          <a:xfrm>
            <a:off x="3714744" y="4500570"/>
            <a:ext cx="484632"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0" name="Flèche vers le bas 119"/>
          <p:cNvSpPr/>
          <p:nvPr/>
        </p:nvSpPr>
        <p:spPr>
          <a:xfrm>
            <a:off x="2643174" y="4357694"/>
            <a:ext cx="484632" cy="3571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1" name="Flèche vers le bas 120"/>
          <p:cNvSpPr/>
          <p:nvPr/>
        </p:nvSpPr>
        <p:spPr>
          <a:xfrm>
            <a:off x="1142976" y="4357694"/>
            <a:ext cx="484632"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2" name="Flèche vers le bas 121"/>
          <p:cNvSpPr/>
          <p:nvPr/>
        </p:nvSpPr>
        <p:spPr>
          <a:xfrm>
            <a:off x="142844" y="4286256"/>
            <a:ext cx="484632"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xmlns="" val="39820838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re 1">
            <a:extLst>
              <a:ext uri="{FF2B5EF4-FFF2-40B4-BE49-F238E27FC236}">
                <a16:creationId xmlns:a16="http://schemas.microsoft.com/office/drawing/2014/main" xmlns="" id="{4FE7273D-3355-4C9E-A94C-DE8B2436DE7D}"/>
              </a:ext>
            </a:extLst>
          </p:cNvPr>
          <p:cNvSpPr>
            <a:spLocks noGrp="1"/>
          </p:cNvSpPr>
          <p:nvPr>
            <p:ph type="title"/>
          </p:nvPr>
        </p:nvSpPr>
        <p:spPr>
          <a:xfrm>
            <a:off x="612775" y="228600"/>
            <a:ext cx="8153400" cy="990600"/>
          </a:xfrm>
        </p:spPr>
        <p:txBody>
          <a:bodyPr/>
          <a:lstStyle/>
          <a:p>
            <a:pPr algn="ctr" eaLnBrk="1" hangingPunct="1"/>
            <a:r>
              <a:rPr lang="ar-DZ" altLang="en-US" dirty="0" smtClean="0"/>
              <a:t>تقسيم المباحث </a:t>
            </a:r>
            <a:endParaRPr lang="fr-CA" altLang="en-US" b="1" dirty="0"/>
          </a:p>
        </p:txBody>
      </p:sp>
      <p:sp>
        <p:nvSpPr>
          <p:cNvPr id="10" name="TextBox 9">
            <a:extLst>
              <a:ext uri="{FF2B5EF4-FFF2-40B4-BE49-F238E27FC236}">
                <a16:creationId xmlns:a16="http://schemas.microsoft.com/office/drawing/2014/main" xmlns="" id="{ED3C2AD9-5F87-40A8-9B8E-5A87BFDBC447}"/>
              </a:ext>
            </a:extLst>
          </p:cNvPr>
          <p:cNvSpPr txBox="1"/>
          <p:nvPr/>
        </p:nvSpPr>
        <p:spPr>
          <a:xfrm rot="20576468">
            <a:off x="6811979" y="5061961"/>
            <a:ext cx="2342931" cy="276999"/>
          </a:xfrm>
          <a:prstGeom prst="rect">
            <a:avLst/>
          </a:prstGeom>
          <a:noFill/>
        </p:spPr>
        <p:txBody>
          <a:bodyPr wrap="square" rtlCol="0">
            <a:spAutoFit/>
          </a:bodyPr>
          <a:lstStyle/>
          <a:p>
            <a:pPr algn="ctr"/>
            <a:r>
              <a:rPr lang="en-US" sz="600" b="1" dirty="0">
                <a:solidFill>
                  <a:srgbClr val="BEA642"/>
                </a:solidFill>
              </a:rPr>
              <a:t>RESEARCH</a:t>
            </a:r>
          </a:p>
          <a:p>
            <a:pPr algn="ctr"/>
            <a:r>
              <a:rPr lang="en-US" sz="600" b="1" dirty="0">
                <a:solidFill>
                  <a:srgbClr val="BEA642"/>
                </a:solidFill>
              </a:rPr>
              <a:t>METHODOLOGY</a:t>
            </a:r>
          </a:p>
        </p:txBody>
      </p:sp>
      <p:sp>
        <p:nvSpPr>
          <p:cNvPr id="9" name="Rectangle 8"/>
          <p:cNvSpPr/>
          <p:nvPr/>
        </p:nvSpPr>
        <p:spPr>
          <a:xfrm>
            <a:off x="8072462" y="1714488"/>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t>عنوان</a:t>
            </a:r>
            <a:endParaRPr lang="fr-FR" dirty="0"/>
          </a:p>
        </p:txBody>
      </p:sp>
      <p:sp>
        <p:nvSpPr>
          <p:cNvPr id="11" name="Rectangle 10"/>
          <p:cNvSpPr/>
          <p:nvPr/>
        </p:nvSpPr>
        <p:spPr>
          <a:xfrm>
            <a:off x="6143636" y="1714488"/>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t>عنوان</a:t>
            </a:r>
            <a:endParaRPr lang="fr-FR" dirty="0"/>
          </a:p>
        </p:txBody>
      </p:sp>
      <p:sp>
        <p:nvSpPr>
          <p:cNvPr id="12" name="Rectangle 11"/>
          <p:cNvSpPr/>
          <p:nvPr/>
        </p:nvSpPr>
        <p:spPr>
          <a:xfrm>
            <a:off x="4286248" y="1714488"/>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t>عنوان</a:t>
            </a:r>
            <a:endParaRPr lang="fr-FR" dirty="0"/>
          </a:p>
        </p:txBody>
      </p:sp>
      <p:sp>
        <p:nvSpPr>
          <p:cNvPr id="13" name="Rectangle 12"/>
          <p:cNvSpPr/>
          <p:nvPr/>
        </p:nvSpPr>
        <p:spPr>
          <a:xfrm>
            <a:off x="2285984" y="1643050"/>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t>عنوان</a:t>
            </a:r>
            <a:endParaRPr lang="fr-FR" dirty="0"/>
          </a:p>
        </p:txBody>
      </p:sp>
      <p:sp>
        <p:nvSpPr>
          <p:cNvPr id="14" name="Rectangle 13"/>
          <p:cNvSpPr/>
          <p:nvPr/>
        </p:nvSpPr>
        <p:spPr>
          <a:xfrm>
            <a:off x="285720" y="1643050"/>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t>عنوان</a:t>
            </a:r>
            <a:endParaRPr lang="fr-FR" dirty="0"/>
          </a:p>
        </p:txBody>
      </p:sp>
      <p:sp>
        <p:nvSpPr>
          <p:cNvPr id="17" name="Flèche gauche 16"/>
          <p:cNvSpPr/>
          <p:nvPr/>
        </p:nvSpPr>
        <p:spPr>
          <a:xfrm>
            <a:off x="7000892" y="2000240"/>
            <a:ext cx="928694"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 name="Flèche gauche 17"/>
          <p:cNvSpPr/>
          <p:nvPr/>
        </p:nvSpPr>
        <p:spPr>
          <a:xfrm>
            <a:off x="5214942" y="2000240"/>
            <a:ext cx="906970"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 name="Flèche gauche 18"/>
          <p:cNvSpPr/>
          <p:nvPr/>
        </p:nvSpPr>
        <p:spPr>
          <a:xfrm>
            <a:off x="3214678" y="1928802"/>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 name="Flèche gauche 19"/>
          <p:cNvSpPr/>
          <p:nvPr/>
        </p:nvSpPr>
        <p:spPr>
          <a:xfrm>
            <a:off x="1214414" y="1928802"/>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 name="Flèche vers le bas 20"/>
          <p:cNvSpPr/>
          <p:nvPr/>
        </p:nvSpPr>
        <p:spPr>
          <a:xfrm>
            <a:off x="8261632" y="2636326"/>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2" name="Flèche vers le bas 21"/>
          <p:cNvSpPr/>
          <p:nvPr/>
        </p:nvSpPr>
        <p:spPr>
          <a:xfrm>
            <a:off x="6215074" y="2643182"/>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3" name="Flèche vers le bas 22"/>
          <p:cNvSpPr/>
          <p:nvPr/>
        </p:nvSpPr>
        <p:spPr>
          <a:xfrm>
            <a:off x="4429124" y="2643182"/>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4" name="Flèche vers le bas 23"/>
          <p:cNvSpPr/>
          <p:nvPr/>
        </p:nvSpPr>
        <p:spPr>
          <a:xfrm>
            <a:off x="2500298" y="2571744"/>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5" name="Flèche vers le bas 24"/>
          <p:cNvSpPr/>
          <p:nvPr/>
        </p:nvSpPr>
        <p:spPr>
          <a:xfrm>
            <a:off x="428596" y="2571744"/>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6" name="Ellipse 25"/>
          <p:cNvSpPr/>
          <p:nvPr/>
        </p:nvSpPr>
        <p:spPr>
          <a:xfrm>
            <a:off x="8001024" y="3714752"/>
            <a:ext cx="914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t>فقرات</a:t>
            </a:r>
            <a:endParaRPr lang="fr-FR" dirty="0"/>
          </a:p>
        </p:txBody>
      </p:sp>
      <p:sp>
        <p:nvSpPr>
          <p:cNvPr id="27" name="Ellipse 26"/>
          <p:cNvSpPr/>
          <p:nvPr/>
        </p:nvSpPr>
        <p:spPr>
          <a:xfrm>
            <a:off x="6000760" y="3714752"/>
            <a:ext cx="914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t>فقرات</a:t>
            </a:r>
            <a:endParaRPr lang="fr-FR" dirty="0"/>
          </a:p>
        </p:txBody>
      </p:sp>
      <p:sp>
        <p:nvSpPr>
          <p:cNvPr id="28" name="Ellipse 27"/>
          <p:cNvSpPr/>
          <p:nvPr/>
        </p:nvSpPr>
        <p:spPr>
          <a:xfrm>
            <a:off x="4286248" y="3714752"/>
            <a:ext cx="914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t>فقرات</a:t>
            </a:r>
            <a:endParaRPr lang="fr-FR" dirty="0"/>
          </a:p>
        </p:txBody>
      </p:sp>
      <p:sp>
        <p:nvSpPr>
          <p:cNvPr id="29" name="Ellipse 28"/>
          <p:cNvSpPr/>
          <p:nvPr/>
        </p:nvSpPr>
        <p:spPr>
          <a:xfrm>
            <a:off x="2285984" y="3643314"/>
            <a:ext cx="914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t>فقرات</a:t>
            </a:r>
            <a:endParaRPr lang="fr-FR" dirty="0"/>
          </a:p>
        </p:txBody>
      </p:sp>
      <p:sp>
        <p:nvSpPr>
          <p:cNvPr id="30" name="Ellipse 29"/>
          <p:cNvSpPr/>
          <p:nvPr/>
        </p:nvSpPr>
        <p:spPr>
          <a:xfrm>
            <a:off x="214282" y="3643314"/>
            <a:ext cx="914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t>فقرات</a:t>
            </a:r>
            <a:endParaRPr lang="fr-FR" dirty="0"/>
          </a:p>
        </p:txBody>
      </p:sp>
    </p:spTree>
    <p:extLst>
      <p:ext uri="{BB962C8B-B14F-4D97-AF65-F5344CB8AC3E}">
        <p14:creationId xmlns:p14="http://schemas.microsoft.com/office/powerpoint/2010/main" xmlns="" val="11421548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9" name="Titre 1">
            <a:extLst>
              <a:ext uri="{FF2B5EF4-FFF2-40B4-BE49-F238E27FC236}">
                <a16:creationId xmlns:a16="http://schemas.microsoft.com/office/drawing/2014/main" xmlns="" id="{BBDAA8DE-ED06-4B6C-80BB-29D93FED45DA}"/>
              </a:ext>
            </a:extLst>
          </p:cNvPr>
          <p:cNvSpPr>
            <a:spLocks noGrp="1"/>
          </p:cNvSpPr>
          <p:nvPr>
            <p:ph type="title"/>
          </p:nvPr>
        </p:nvSpPr>
        <p:spPr>
          <a:xfrm>
            <a:off x="612775" y="228600"/>
            <a:ext cx="8153400" cy="990600"/>
          </a:xfrm>
        </p:spPr>
        <p:txBody>
          <a:bodyPr/>
          <a:lstStyle/>
          <a:p>
            <a:pPr algn="ctr" eaLnBrk="1" hangingPunct="1"/>
            <a:r>
              <a:rPr lang="ar-DZ" altLang="en-US" b="1" dirty="0" smtClean="0">
                <a:solidFill>
                  <a:srgbClr val="9C4839"/>
                </a:solidFill>
              </a:rPr>
              <a:t>كتابة </a:t>
            </a:r>
            <a:r>
              <a:rPr lang="ar-DZ" altLang="en-US" dirty="0" smtClean="0">
                <a:solidFill>
                  <a:srgbClr val="9C4839"/>
                </a:solidFill>
              </a:rPr>
              <a:t>المباحث نقترح على الطالب طريقتين  </a:t>
            </a:r>
            <a:endParaRPr lang="fr-CA" altLang="en-US" b="1" dirty="0">
              <a:solidFill>
                <a:srgbClr val="9C4839"/>
              </a:solidFill>
            </a:endParaRPr>
          </a:p>
        </p:txBody>
      </p:sp>
      <p:sp>
        <p:nvSpPr>
          <p:cNvPr id="10" name="TextBox 9">
            <a:extLst>
              <a:ext uri="{FF2B5EF4-FFF2-40B4-BE49-F238E27FC236}">
                <a16:creationId xmlns:a16="http://schemas.microsoft.com/office/drawing/2014/main" xmlns="" id="{21C47AA9-D6CF-43E5-930A-C8AC806ACF9F}"/>
              </a:ext>
            </a:extLst>
          </p:cNvPr>
          <p:cNvSpPr txBox="1"/>
          <p:nvPr/>
        </p:nvSpPr>
        <p:spPr>
          <a:xfrm rot="20576468">
            <a:off x="6811979" y="5061961"/>
            <a:ext cx="2342931" cy="276999"/>
          </a:xfrm>
          <a:prstGeom prst="rect">
            <a:avLst/>
          </a:prstGeom>
          <a:noFill/>
        </p:spPr>
        <p:txBody>
          <a:bodyPr wrap="square" rtlCol="0">
            <a:spAutoFit/>
          </a:bodyPr>
          <a:lstStyle/>
          <a:p>
            <a:pPr algn="ctr"/>
            <a:r>
              <a:rPr lang="en-US" sz="600" b="1" dirty="0">
                <a:solidFill>
                  <a:srgbClr val="BEA642"/>
                </a:solidFill>
              </a:rPr>
              <a:t>RESEARCH</a:t>
            </a:r>
          </a:p>
          <a:p>
            <a:pPr algn="ctr"/>
            <a:r>
              <a:rPr lang="en-US" sz="600" b="1" dirty="0">
                <a:solidFill>
                  <a:srgbClr val="BEA642"/>
                </a:solidFill>
              </a:rPr>
              <a:t>METHODOLOGY</a:t>
            </a:r>
          </a:p>
        </p:txBody>
      </p:sp>
      <p:sp>
        <p:nvSpPr>
          <p:cNvPr id="11" name="Rectangle 10"/>
          <p:cNvSpPr/>
          <p:nvPr/>
        </p:nvSpPr>
        <p:spPr>
          <a:xfrm>
            <a:off x="5429256" y="1571612"/>
            <a:ext cx="2714644" cy="7858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8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الاقتراح الأول </a:t>
            </a:r>
            <a:endParaRPr lang="fr-FR" sz="28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extLst>
      <p:ext uri="{BB962C8B-B14F-4D97-AF65-F5344CB8AC3E}">
        <p14:creationId xmlns:p14="http://schemas.microsoft.com/office/powerpoint/2010/main" xmlns="" val="581310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5">
            <a:extLst>
              <a:ext uri="{FF2B5EF4-FFF2-40B4-BE49-F238E27FC236}">
                <a16:creationId xmlns:a16="http://schemas.microsoft.com/office/drawing/2014/main" xmlns="" id="{9B8914EB-9FC6-4E90-851A-686BC6A1070A}"/>
              </a:ext>
            </a:extLst>
          </p:cNvPr>
          <p:cNvSpPr>
            <a:spLocks noChangeArrowheads="1"/>
          </p:cNvSpPr>
          <p:nvPr/>
        </p:nvSpPr>
        <p:spPr bwMode="auto">
          <a:xfrm>
            <a:off x="1828800" y="1609725"/>
            <a:ext cx="6786562" cy="83099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342900" indent="-342900" algn="justLow" rtl="1">
              <a:buClr>
                <a:srgbClr val="0AAED4"/>
              </a:buClr>
              <a:buSzPct val="135000"/>
              <a:buFont typeface="Wingdings" panose="05000000000000000000" pitchFamily="2" charset="2"/>
              <a:buChar char="§"/>
            </a:pPr>
            <a:r>
              <a:rPr lang="ar-SA" altLang="en-US" sz="2400" b="1" dirty="0">
                <a:latin typeface="Times New Roman" panose="02020603050405020304" pitchFamily="18" charset="0"/>
                <a:cs typeface="Times New Roman" panose="02020603050405020304" pitchFamily="18" charset="0"/>
              </a:rPr>
              <a:t> </a:t>
            </a:r>
            <a:r>
              <a:rPr lang="ar-DZ" altLang="en-US" sz="2400" b="1" dirty="0" smtClean="0">
                <a:latin typeface="Times New Roman" panose="02020603050405020304" pitchFamily="18" charset="0"/>
                <a:cs typeface="Times New Roman" panose="02020603050405020304" pitchFamily="18" charset="0"/>
              </a:rPr>
              <a:t>الدراسة </a:t>
            </a:r>
            <a:r>
              <a:rPr lang="ar-DZ" altLang="en-US" sz="2400" b="1" dirty="0" err="1" smtClean="0">
                <a:latin typeface="Times New Roman" panose="02020603050405020304" pitchFamily="18" charset="0"/>
                <a:cs typeface="Times New Roman" panose="02020603050405020304" pitchFamily="18" charset="0"/>
              </a:rPr>
              <a:t>الكرونولوجية</a:t>
            </a:r>
            <a:r>
              <a:rPr lang="ar-DZ" altLang="en-US" sz="2400" b="1" dirty="0" smtClean="0">
                <a:latin typeface="Times New Roman" panose="02020603050405020304" pitchFamily="18" charset="0"/>
                <a:cs typeface="Times New Roman" panose="02020603050405020304" pitchFamily="18" charset="0"/>
              </a:rPr>
              <a:t> : عرض الفكرة أو المفهوم عند أهم من تكلم في الموضوع :</a:t>
            </a:r>
            <a:endParaRPr lang="ar-SA" altLang="en-US" sz="2400" b="1" dirty="0">
              <a:latin typeface="Times New Roman" panose="02020603050405020304" pitchFamily="18" charset="0"/>
              <a:cs typeface="Times New Roman" panose="02020603050405020304" pitchFamily="18" charset="0"/>
            </a:endParaRPr>
          </a:p>
        </p:txBody>
      </p:sp>
      <p:sp>
        <p:nvSpPr>
          <p:cNvPr id="13" name="Rectangle 5">
            <a:extLst>
              <a:ext uri="{FF2B5EF4-FFF2-40B4-BE49-F238E27FC236}">
                <a16:creationId xmlns:a16="http://schemas.microsoft.com/office/drawing/2014/main" xmlns="" id="{CF11E9CE-E11E-46EC-9FDD-BA8975BB14D5}"/>
              </a:ext>
            </a:extLst>
          </p:cNvPr>
          <p:cNvSpPr>
            <a:spLocks noChangeArrowheads="1"/>
          </p:cNvSpPr>
          <p:nvPr/>
        </p:nvSpPr>
        <p:spPr bwMode="auto">
          <a:xfrm>
            <a:off x="876300" y="2362200"/>
            <a:ext cx="6286500" cy="83099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rtl="1" eaLnBrk="1" hangingPunct="1">
              <a:buClr>
                <a:srgbClr val="FF3300"/>
              </a:buClr>
              <a:buSzPct val="175000"/>
              <a:buFont typeface="Arial" panose="020B0604020202020204" pitchFamily="34" charset="0"/>
              <a:buChar char="•"/>
            </a:pPr>
            <a:r>
              <a:rPr lang="ar-SA" altLang="en-US" sz="2400" b="1" dirty="0">
                <a:solidFill>
                  <a:srgbClr val="136AA5"/>
                </a:solidFill>
                <a:ea typeface="Times New Roman" panose="02020603050405020304" pitchFamily="18" charset="0"/>
                <a:cs typeface="Simplified Arabic" panose="02020603050405020304" pitchFamily="18" charset="-78"/>
              </a:rPr>
              <a:t> </a:t>
            </a:r>
            <a:r>
              <a:rPr lang="ar-SA" altLang="en-US" sz="2400" b="1" dirty="0" err="1" smtClean="0">
                <a:solidFill>
                  <a:srgbClr val="136AA5"/>
                </a:solidFill>
                <a:ea typeface="Times New Roman" panose="02020603050405020304" pitchFamily="18" charset="0"/>
              </a:rPr>
              <a:t>ال</a:t>
            </a:r>
            <a:r>
              <a:rPr lang="ar-DZ" altLang="en-US" sz="2400" b="1" dirty="0" smtClean="0">
                <a:solidFill>
                  <a:srgbClr val="136AA5"/>
                </a:solidFill>
                <a:ea typeface="Times New Roman" panose="02020603050405020304" pitchFamily="18" charset="0"/>
              </a:rPr>
              <a:t>تعريف:اللغوي </a:t>
            </a:r>
            <a:r>
              <a:rPr lang="ar-DZ" altLang="en-US" sz="2400" b="1" dirty="0" err="1" smtClean="0">
                <a:solidFill>
                  <a:srgbClr val="136AA5"/>
                </a:solidFill>
                <a:ea typeface="Times New Roman" panose="02020603050405020304" pitchFamily="18" charset="0"/>
              </a:rPr>
              <a:t>و</a:t>
            </a:r>
            <a:r>
              <a:rPr lang="ar-DZ" altLang="en-US" sz="2400" b="1" dirty="0" smtClean="0">
                <a:solidFill>
                  <a:srgbClr val="136AA5"/>
                </a:solidFill>
                <a:ea typeface="Times New Roman" panose="02020603050405020304" pitchFamily="18" charset="0"/>
              </a:rPr>
              <a:t> الاصطلاحي </a:t>
            </a:r>
            <a:r>
              <a:rPr lang="ar-DZ" altLang="en-US" sz="2400" b="1" dirty="0" err="1" smtClean="0">
                <a:solidFill>
                  <a:srgbClr val="136AA5"/>
                </a:solidFill>
                <a:ea typeface="Times New Roman" panose="02020603050405020304" pitchFamily="18" charset="0"/>
              </a:rPr>
              <a:t>و</a:t>
            </a:r>
            <a:r>
              <a:rPr lang="ar-DZ" altLang="en-US" sz="2400" b="1" dirty="0" smtClean="0">
                <a:solidFill>
                  <a:srgbClr val="136AA5"/>
                </a:solidFill>
                <a:ea typeface="Times New Roman" panose="02020603050405020304" pitchFamily="18" charset="0"/>
              </a:rPr>
              <a:t> الفلسفي للمفهوم الأساسي </a:t>
            </a:r>
            <a:r>
              <a:rPr lang="ar-SA" altLang="en-US" sz="2400" b="1" dirty="0" smtClean="0">
                <a:solidFill>
                  <a:srgbClr val="136AA5"/>
                </a:solidFill>
                <a:ea typeface="Times New Roman" panose="02020603050405020304" pitchFamily="18" charset="0"/>
              </a:rPr>
              <a:t>.</a:t>
            </a:r>
            <a:endParaRPr lang="ar-SA" altLang="en-US" sz="2400" b="1" dirty="0">
              <a:solidFill>
                <a:srgbClr val="136AA5"/>
              </a:solidFill>
              <a:ea typeface="Times New Roman" panose="02020603050405020304" pitchFamily="18" charset="0"/>
            </a:endParaRPr>
          </a:p>
        </p:txBody>
      </p:sp>
      <p:sp>
        <p:nvSpPr>
          <p:cNvPr id="16" name="Rectangle 5">
            <a:extLst>
              <a:ext uri="{FF2B5EF4-FFF2-40B4-BE49-F238E27FC236}">
                <a16:creationId xmlns:a16="http://schemas.microsoft.com/office/drawing/2014/main" xmlns="" id="{E77B82E5-04E5-4B75-8F2A-AB366AE7162C}"/>
              </a:ext>
            </a:extLst>
          </p:cNvPr>
          <p:cNvSpPr>
            <a:spLocks noChangeArrowheads="1"/>
          </p:cNvSpPr>
          <p:nvPr/>
        </p:nvSpPr>
        <p:spPr bwMode="auto">
          <a:xfrm>
            <a:off x="914400" y="2895600"/>
            <a:ext cx="6286500" cy="4619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rtl="1" eaLnBrk="1" hangingPunct="1">
              <a:buClr>
                <a:srgbClr val="FF3300"/>
              </a:buClr>
              <a:buSzPct val="175000"/>
              <a:buFont typeface="Arial" panose="020B0604020202020204" pitchFamily="34" charset="0"/>
              <a:buChar char="•"/>
            </a:pPr>
            <a:r>
              <a:rPr lang="ar-DZ" altLang="en-US" sz="2400" b="1" dirty="0" smtClean="0">
                <a:solidFill>
                  <a:srgbClr val="136AA5"/>
                </a:solidFill>
                <a:ea typeface="Times New Roman" panose="02020603050405020304" pitchFamily="18" charset="0"/>
              </a:rPr>
              <a:t>عرض المفهوم عند جملة من الفلاسفة (أختار أهم النماذج) </a:t>
            </a:r>
            <a:r>
              <a:rPr lang="ar-SA" altLang="en-US" sz="2400" b="1" dirty="0" smtClean="0">
                <a:solidFill>
                  <a:srgbClr val="136AA5"/>
                </a:solidFill>
                <a:ea typeface="Times New Roman" panose="02020603050405020304" pitchFamily="18" charset="0"/>
              </a:rPr>
              <a:t>. </a:t>
            </a:r>
            <a:endParaRPr lang="ar-SA" altLang="en-US" sz="2400" b="1" dirty="0">
              <a:solidFill>
                <a:srgbClr val="136AA5"/>
              </a:solidFill>
              <a:ea typeface="Times New Roman" panose="02020603050405020304" pitchFamily="18" charset="0"/>
            </a:endParaRPr>
          </a:p>
        </p:txBody>
      </p:sp>
      <p:sp>
        <p:nvSpPr>
          <p:cNvPr id="18" name="Rectangle 5">
            <a:extLst>
              <a:ext uri="{FF2B5EF4-FFF2-40B4-BE49-F238E27FC236}">
                <a16:creationId xmlns:a16="http://schemas.microsoft.com/office/drawing/2014/main" xmlns="" id="{B7058AEB-085A-4BF5-9A5F-D3A53631BBC9}"/>
              </a:ext>
            </a:extLst>
          </p:cNvPr>
          <p:cNvSpPr>
            <a:spLocks noChangeArrowheads="1"/>
          </p:cNvSpPr>
          <p:nvPr/>
        </p:nvSpPr>
        <p:spPr bwMode="auto">
          <a:xfrm>
            <a:off x="914400" y="4027487"/>
            <a:ext cx="6286500" cy="4603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rtl="1" eaLnBrk="1" hangingPunct="1">
              <a:buClr>
                <a:srgbClr val="FF3300"/>
              </a:buClr>
              <a:buSzPct val="175000"/>
              <a:buFont typeface="Arial" panose="020B0604020202020204" pitchFamily="34" charset="0"/>
              <a:buChar char="•"/>
            </a:pPr>
            <a:r>
              <a:rPr lang="ar-SA" altLang="en-US" sz="2400" b="1" dirty="0" smtClean="0">
                <a:solidFill>
                  <a:srgbClr val="136AA5"/>
                </a:solidFill>
                <a:ea typeface="Times New Roman" panose="02020603050405020304" pitchFamily="18" charset="0"/>
              </a:rPr>
              <a:t>.</a:t>
            </a:r>
            <a:endParaRPr lang="ar-SA" altLang="en-US" sz="2400" b="1" dirty="0">
              <a:solidFill>
                <a:srgbClr val="136AA5"/>
              </a:solidFill>
              <a:ea typeface="Times New Roman" panose="02020603050405020304" pitchFamily="18" charset="0"/>
            </a:endParaRPr>
          </a:p>
        </p:txBody>
      </p:sp>
      <p:sp>
        <p:nvSpPr>
          <p:cNvPr id="21" name="Rectangle 5">
            <a:extLst>
              <a:ext uri="{FF2B5EF4-FFF2-40B4-BE49-F238E27FC236}">
                <a16:creationId xmlns:a16="http://schemas.microsoft.com/office/drawing/2014/main" xmlns="" id="{4A54B710-EC03-47A7-9422-A5EC6CCB828D}"/>
              </a:ext>
            </a:extLst>
          </p:cNvPr>
          <p:cNvSpPr>
            <a:spLocks noChangeArrowheads="1"/>
          </p:cNvSpPr>
          <p:nvPr/>
        </p:nvSpPr>
        <p:spPr bwMode="auto">
          <a:xfrm>
            <a:off x="914400" y="3467100"/>
            <a:ext cx="6286500" cy="156966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rtl="1" eaLnBrk="1" hangingPunct="1">
              <a:buClr>
                <a:srgbClr val="FF3300"/>
              </a:buClr>
              <a:buSzPct val="175000"/>
              <a:buFont typeface="Arial" panose="020B0604020202020204" pitchFamily="34" charset="0"/>
              <a:buChar char="•"/>
            </a:pPr>
            <a:r>
              <a:rPr lang="ar-DZ" altLang="en-US" sz="2400" b="1" dirty="0" smtClean="0">
                <a:solidFill>
                  <a:srgbClr val="136AA5"/>
                </a:solidFill>
                <a:ea typeface="Times New Roman" panose="02020603050405020304" pitchFamily="18" charset="0"/>
              </a:rPr>
              <a:t>عرض المفهوم عند الفيلسوف موضوع البحث (كيف يعرض المفهوم )</a:t>
            </a:r>
            <a:r>
              <a:rPr lang="ar-SA" altLang="en-US" sz="2400" b="1" dirty="0" smtClean="0">
                <a:solidFill>
                  <a:srgbClr val="136AA5"/>
                </a:solidFill>
                <a:ea typeface="Times New Roman" panose="02020603050405020304" pitchFamily="18" charset="0"/>
              </a:rPr>
              <a:t>.</a:t>
            </a:r>
            <a:endParaRPr lang="ar-DZ" altLang="en-US" sz="2400" b="1" dirty="0" smtClean="0">
              <a:solidFill>
                <a:srgbClr val="136AA5"/>
              </a:solidFill>
              <a:ea typeface="Times New Roman" panose="02020603050405020304" pitchFamily="18" charset="0"/>
            </a:endParaRPr>
          </a:p>
          <a:p>
            <a:pPr algn="just" rtl="1" eaLnBrk="1" hangingPunct="1">
              <a:buClr>
                <a:srgbClr val="FF3300"/>
              </a:buClr>
              <a:buSzPct val="175000"/>
              <a:buFont typeface="Arial" panose="020B0604020202020204" pitchFamily="34" charset="0"/>
              <a:buChar char="•"/>
            </a:pPr>
            <a:endParaRPr lang="ar-DZ" altLang="en-US" sz="2400" b="1" dirty="0" smtClean="0">
              <a:solidFill>
                <a:srgbClr val="136AA5"/>
              </a:solidFill>
              <a:ea typeface="Times New Roman" panose="02020603050405020304" pitchFamily="18" charset="0"/>
            </a:endParaRPr>
          </a:p>
          <a:p>
            <a:pPr algn="just" rtl="1" eaLnBrk="1" hangingPunct="1">
              <a:buClr>
                <a:srgbClr val="FF3300"/>
              </a:buClr>
              <a:buSzPct val="175000"/>
              <a:buFont typeface="Arial" panose="020B0604020202020204" pitchFamily="34" charset="0"/>
              <a:buChar char="•"/>
            </a:pPr>
            <a:r>
              <a:rPr lang="ar-DZ" altLang="en-US" sz="2400" b="1" dirty="0" smtClean="0">
                <a:solidFill>
                  <a:srgbClr val="136AA5"/>
                </a:solidFill>
                <a:ea typeface="Times New Roman" panose="02020603050405020304" pitchFamily="18" charset="0"/>
              </a:rPr>
              <a:t>الحجج </a:t>
            </a:r>
            <a:r>
              <a:rPr lang="ar-DZ" altLang="en-US" sz="2400" b="1" dirty="0" err="1" smtClean="0">
                <a:solidFill>
                  <a:srgbClr val="136AA5"/>
                </a:solidFill>
                <a:ea typeface="Times New Roman" panose="02020603050405020304" pitchFamily="18" charset="0"/>
              </a:rPr>
              <a:t>و</a:t>
            </a:r>
            <a:r>
              <a:rPr lang="ar-DZ" altLang="en-US" sz="2400" b="1" dirty="0" smtClean="0">
                <a:solidFill>
                  <a:srgbClr val="136AA5"/>
                </a:solidFill>
                <a:ea typeface="Times New Roman" panose="02020603050405020304" pitchFamily="18" charset="0"/>
              </a:rPr>
              <a:t> البراهين </a:t>
            </a:r>
            <a:endParaRPr lang="ar-SA" altLang="en-US" sz="2400" b="1" dirty="0">
              <a:solidFill>
                <a:srgbClr val="136AA5"/>
              </a:solidFill>
              <a:ea typeface="Times New Roman" panose="02020603050405020304" pitchFamily="18" charset="0"/>
            </a:endParaRPr>
          </a:p>
        </p:txBody>
      </p:sp>
      <p:sp>
        <p:nvSpPr>
          <p:cNvPr id="23" name="Rectangle 5">
            <a:extLst>
              <a:ext uri="{FF2B5EF4-FFF2-40B4-BE49-F238E27FC236}">
                <a16:creationId xmlns:a16="http://schemas.microsoft.com/office/drawing/2014/main" xmlns="" id="{74B5E223-BFF2-4D62-87C8-4C111893A332}"/>
              </a:ext>
            </a:extLst>
          </p:cNvPr>
          <p:cNvSpPr>
            <a:spLocks noChangeArrowheads="1"/>
          </p:cNvSpPr>
          <p:nvPr/>
        </p:nvSpPr>
        <p:spPr bwMode="auto">
          <a:xfrm>
            <a:off x="914400" y="5253037"/>
            <a:ext cx="6286500" cy="461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rtl="1" eaLnBrk="1" hangingPunct="1">
              <a:buClr>
                <a:srgbClr val="FF3300"/>
              </a:buClr>
              <a:buSzPct val="175000"/>
              <a:buFont typeface="Arial" panose="020B0604020202020204" pitchFamily="34" charset="0"/>
              <a:buChar char="•"/>
            </a:pPr>
            <a:r>
              <a:rPr lang="ar-DZ" altLang="en-US" sz="2400" b="1" dirty="0" smtClean="0">
                <a:solidFill>
                  <a:srgbClr val="136AA5"/>
                </a:solidFill>
                <a:ea typeface="Times New Roman" panose="02020603050405020304" pitchFamily="18" charset="0"/>
              </a:rPr>
              <a:t>عرض الانتقادات الموجهة إليه </a:t>
            </a:r>
            <a:r>
              <a:rPr lang="ar-SA" altLang="en-US" sz="2400" b="1" dirty="0" smtClean="0">
                <a:solidFill>
                  <a:srgbClr val="136AA5"/>
                </a:solidFill>
                <a:ea typeface="Times New Roman" panose="02020603050405020304" pitchFamily="18" charset="0"/>
              </a:rPr>
              <a:t>.</a:t>
            </a:r>
            <a:endParaRPr lang="ar-SA" altLang="en-US" sz="2400" b="1" dirty="0">
              <a:solidFill>
                <a:srgbClr val="136AA5"/>
              </a:solidFill>
              <a:ea typeface="Times New Roman" panose="02020603050405020304" pitchFamily="18" charset="0"/>
            </a:endParaRPr>
          </a:p>
        </p:txBody>
      </p:sp>
      <p:sp>
        <p:nvSpPr>
          <p:cNvPr id="19" name="Titre 1">
            <a:extLst>
              <a:ext uri="{FF2B5EF4-FFF2-40B4-BE49-F238E27FC236}">
                <a16:creationId xmlns:a16="http://schemas.microsoft.com/office/drawing/2014/main" xmlns="" id="{206F7F1C-65AB-4B05-AE6A-12BE647BC190}"/>
              </a:ext>
            </a:extLst>
          </p:cNvPr>
          <p:cNvSpPr txBox="1">
            <a:spLocks/>
          </p:cNvSpPr>
          <p:nvPr/>
        </p:nvSpPr>
        <p:spPr bwMode="auto">
          <a:xfrm>
            <a:off x="612775" y="228600"/>
            <a:ext cx="8153400" cy="990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sz="4400" b="1">
                <a:solidFill>
                  <a:srgbClr val="CC0000"/>
                </a:solidFill>
                <a:latin typeface="+mj-lt"/>
                <a:ea typeface="+mj-ea"/>
                <a:cs typeface="+mj-cs"/>
              </a:defRPr>
            </a:lvl1pPr>
            <a:lvl2pPr algn="l" rtl="0" eaLnBrk="1" fontAlgn="base" hangingPunct="1">
              <a:spcBef>
                <a:spcPct val="0"/>
              </a:spcBef>
              <a:spcAft>
                <a:spcPct val="0"/>
              </a:spcAft>
              <a:defRPr sz="4400" b="1">
                <a:solidFill>
                  <a:srgbClr val="CC0000"/>
                </a:solidFill>
                <a:latin typeface="Arial" charset="0"/>
              </a:defRPr>
            </a:lvl2pPr>
            <a:lvl3pPr algn="l" rtl="0" eaLnBrk="1" fontAlgn="base" hangingPunct="1">
              <a:spcBef>
                <a:spcPct val="0"/>
              </a:spcBef>
              <a:spcAft>
                <a:spcPct val="0"/>
              </a:spcAft>
              <a:defRPr sz="4400" b="1">
                <a:solidFill>
                  <a:srgbClr val="CC0000"/>
                </a:solidFill>
                <a:latin typeface="Arial" charset="0"/>
              </a:defRPr>
            </a:lvl3pPr>
            <a:lvl4pPr algn="l" rtl="0" eaLnBrk="1" fontAlgn="base" hangingPunct="1">
              <a:spcBef>
                <a:spcPct val="0"/>
              </a:spcBef>
              <a:spcAft>
                <a:spcPct val="0"/>
              </a:spcAft>
              <a:defRPr sz="4400" b="1">
                <a:solidFill>
                  <a:srgbClr val="CC0000"/>
                </a:solidFill>
                <a:latin typeface="Arial" charset="0"/>
              </a:defRPr>
            </a:lvl4pPr>
            <a:lvl5pPr algn="l" rtl="0" eaLnBrk="1" fontAlgn="base" hangingPunct="1">
              <a:spcBef>
                <a:spcPct val="0"/>
              </a:spcBef>
              <a:spcAft>
                <a:spcPct val="0"/>
              </a:spcAft>
              <a:defRPr sz="4400" b="1">
                <a:solidFill>
                  <a:srgbClr val="CC0000"/>
                </a:solidFill>
                <a:latin typeface="Arial" charset="0"/>
              </a:defRPr>
            </a:lvl5pPr>
            <a:lvl6pPr marL="457200" algn="l" rtl="0" eaLnBrk="1" fontAlgn="base" hangingPunct="1">
              <a:spcBef>
                <a:spcPct val="0"/>
              </a:spcBef>
              <a:spcAft>
                <a:spcPct val="0"/>
              </a:spcAft>
              <a:defRPr sz="4400" b="1">
                <a:solidFill>
                  <a:srgbClr val="CC0000"/>
                </a:solidFill>
                <a:latin typeface="Arial" charset="0"/>
              </a:defRPr>
            </a:lvl6pPr>
            <a:lvl7pPr marL="914400" algn="l" rtl="0" eaLnBrk="1" fontAlgn="base" hangingPunct="1">
              <a:spcBef>
                <a:spcPct val="0"/>
              </a:spcBef>
              <a:spcAft>
                <a:spcPct val="0"/>
              </a:spcAft>
              <a:defRPr sz="4400" b="1">
                <a:solidFill>
                  <a:srgbClr val="CC0000"/>
                </a:solidFill>
                <a:latin typeface="Arial" charset="0"/>
              </a:defRPr>
            </a:lvl7pPr>
            <a:lvl8pPr marL="1371600" algn="l" rtl="0" eaLnBrk="1" fontAlgn="base" hangingPunct="1">
              <a:spcBef>
                <a:spcPct val="0"/>
              </a:spcBef>
              <a:spcAft>
                <a:spcPct val="0"/>
              </a:spcAft>
              <a:defRPr sz="4400" b="1">
                <a:solidFill>
                  <a:srgbClr val="CC0000"/>
                </a:solidFill>
                <a:latin typeface="Arial" charset="0"/>
              </a:defRPr>
            </a:lvl8pPr>
            <a:lvl9pPr marL="1828800" algn="l" rtl="0" eaLnBrk="1" fontAlgn="base" hangingPunct="1">
              <a:spcBef>
                <a:spcPct val="0"/>
              </a:spcBef>
              <a:spcAft>
                <a:spcPct val="0"/>
              </a:spcAft>
              <a:defRPr sz="4400" b="1">
                <a:solidFill>
                  <a:srgbClr val="CC0000"/>
                </a:solidFill>
                <a:latin typeface="Arial" charset="0"/>
              </a:defRPr>
            </a:lvl9pPr>
          </a:lstStyle>
          <a:p>
            <a:pPr algn="ctr"/>
            <a:r>
              <a:rPr lang="ar-SA" altLang="en-US" kern="0">
                <a:solidFill>
                  <a:srgbClr val="9C4839"/>
                </a:solidFill>
              </a:rPr>
              <a:t>محتويات المقرر</a:t>
            </a:r>
            <a:endParaRPr lang="fr-CA" altLang="en-US" kern="0" dirty="0">
              <a:solidFill>
                <a:srgbClr val="9C4839"/>
              </a:solidFill>
            </a:endParaRPr>
          </a:p>
        </p:txBody>
      </p:sp>
      <p:sp>
        <p:nvSpPr>
          <p:cNvPr id="10" name="TextBox 9">
            <a:extLst>
              <a:ext uri="{FF2B5EF4-FFF2-40B4-BE49-F238E27FC236}">
                <a16:creationId xmlns:a16="http://schemas.microsoft.com/office/drawing/2014/main" xmlns="" id="{B30644D1-442D-44ED-A39F-E20EB68F99D9}"/>
              </a:ext>
            </a:extLst>
          </p:cNvPr>
          <p:cNvSpPr txBox="1"/>
          <p:nvPr/>
        </p:nvSpPr>
        <p:spPr>
          <a:xfrm rot="20576468">
            <a:off x="6811979" y="5061961"/>
            <a:ext cx="2342931" cy="276999"/>
          </a:xfrm>
          <a:prstGeom prst="rect">
            <a:avLst/>
          </a:prstGeom>
          <a:noFill/>
        </p:spPr>
        <p:txBody>
          <a:bodyPr wrap="square" rtlCol="0">
            <a:spAutoFit/>
          </a:bodyPr>
          <a:lstStyle/>
          <a:p>
            <a:pPr algn="ctr"/>
            <a:r>
              <a:rPr lang="en-US" sz="600" b="1" dirty="0">
                <a:solidFill>
                  <a:srgbClr val="BEA642"/>
                </a:solidFill>
              </a:rPr>
              <a:t>RESEARCH</a:t>
            </a:r>
          </a:p>
          <a:p>
            <a:pPr algn="ctr"/>
            <a:r>
              <a:rPr lang="en-US" sz="600" b="1" dirty="0">
                <a:solidFill>
                  <a:srgbClr val="BEA642"/>
                </a:solidFill>
              </a:rPr>
              <a:t>METHODOLOGY</a:t>
            </a:r>
          </a:p>
        </p:txBody>
      </p:sp>
    </p:spTree>
    <p:extLst>
      <p:ext uri="{BB962C8B-B14F-4D97-AF65-F5344CB8AC3E}">
        <p14:creationId xmlns:p14="http://schemas.microsoft.com/office/powerpoint/2010/main" xmlns="" val="394914409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37"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barn(outVertical)">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37"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barn(outVertical)">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37" fill="hold" grpId="0" nodeType="click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barn(outVertical)">
                                      <p:cBhvr>
                                        <p:cTn id="17" dur="500"/>
                                        <p:tgtEl>
                                          <p:spTgt spid="16"/>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37" fill="hold" grpId="0" nodeType="clickEffect">
                                  <p:stCondLst>
                                    <p:cond delay="0"/>
                                  </p:stCondLst>
                                  <p:childTnLst>
                                    <p:set>
                                      <p:cBhvr>
                                        <p:cTn id="21" dur="1" fill="hold">
                                          <p:stCondLst>
                                            <p:cond delay="0"/>
                                          </p:stCondLst>
                                        </p:cTn>
                                        <p:tgtEl>
                                          <p:spTgt spid="21"/>
                                        </p:tgtEl>
                                        <p:attrNameLst>
                                          <p:attrName>style.visibility</p:attrName>
                                        </p:attrNameLst>
                                      </p:cBhvr>
                                      <p:to>
                                        <p:strVal val="visible"/>
                                      </p:to>
                                    </p:set>
                                    <p:animEffect transition="in" filter="barn(outVertical)">
                                      <p:cBhvr>
                                        <p:cTn id="22" dur="500"/>
                                        <p:tgtEl>
                                          <p:spTgt spid="21"/>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37" fill="hold" grpId="0" nodeType="clickEffect">
                                  <p:stCondLst>
                                    <p:cond delay="0"/>
                                  </p:stCondLst>
                                  <p:childTnLst>
                                    <p:set>
                                      <p:cBhvr>
                                        <p:cTn id="26" dur="1" fill="hold">
                                          <p:stCondLst>
                                            <p:cond delay="0"/>
                                          </p:stCondLst>
                                        </p:cTn>
                                        <p:tgtEl>
                                          <p:spTgt spid="18"/>
                                        </p:tgtEl>
                                        <p:attrNameLst>
                                          <p:attrName>style.visibility</p:attrName>
                                        </p:attrNameLst>
                                      </p:cBhvr>
                                      <p:to>
                                        <p:strVal val="visible"/>
                                      </p:to>
                                    </p:set>
                                    <p:animEffect transition="in" filter="barn(outVertical)">
                                      <p:cBhvr>
                                        <p:cTn id="27" dur="500"/>
                                        <p:tgtEl>
                                          <p:spTgt spid="18"/>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37" fill="hold" grpId="0" nodeType="clickEffect">
                                  <p:stCondLst>
                                    <p:cond delay="0"/>
                                  </p:stCondLst>
                                  <p:childTnLst>
                                    <p:set>
                                      <p:cBhvr>
                                        <p:cTn id="31" dur="1" fill="hold">
                                          <p:stCondLst>
                                            <p:cond delay="0"/>
                                          </p:stCondLst>
                                        </p:cTn>
                                        <p:tgtEl>
                                          <p:spTgt spid="23"/>
                                        </p:tgtEl>
                                        <p:attrNameLst>
                                          <p:attrName>style.visibility</p:attrName>
                                        </p:attrNameLst>
                                      </p:cBhvr>
                                      <p:to>
                                        <p:strVal val="visible"/>
                                      </p:to>
                                    </p:set>
                                    <p:animEffect transition="in" filter="barn(outVertical)">
                                      <p:cBhvr>
                                        <p:cTn id="32"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3" grpId="0"/>
      <p:bldP spid="16" grpId="0"/>
      <p:bldP spid="18" grpId="0"/>
      <p:bldP spid="21" grpId="0"/>
      <p:bldP spid="2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5">
            <a:extLst>
              <a:ext uri="{FF2B5EF4-FFF2-40B4-BE49-F238E27FC236}">
                <a16:creationId xmlns:a16="http://schemas.microsoft.com/office/drawing/2014/main" xmlns="" id="{168E4321-512F-442E-913C-966DC7946331}"/>
              </a:ext>
            </a:extLst>
          </p:cNvPr>
          <p:cNvSpPr>
            <a:spLocks noChangeArrowheads="1"/>
          </p:cNvSpPr>
          <p:nvPr/>
        </p:nvSpPr>
        <p:spPr bwMode="auto">
          <a:xfrm>
            <a:off x="464344" y="1688962"/>
            <a:ext cx="8215312" cy="5232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342900" indent="-342900" algn="justLow" rtl="1">
              <a:buClr>
                <a:srgbClr val="0AAED4"/>
              </a:buClr>
              <a:buSzPct val="135000"/>
              <a:buFont typeface="Wingdings" panose="05000000000000000000" pitchFamily="2" charset="2"/>
              <a:buChar char="§"/>
            </a:pPr>
            <a:r>
              <a:rPr lang="ar-SA" altLang="en-US" sz="2800" b="1" dirty="0">
                <a:latin typeface="Times New Roman" panose="02020603050405020304" pitchFamily="18" charset="0"/>
                <a:cs typeface="Times New Roman" panose="02020603050405020304" pitchFamily="18" charset="0"/>
              </a:rPr>
              <a:t> </a:t>
            </a:r>
            <a:r>
              <a:rPr lang="ar-DZ" altLang="en-US" sz="2400" b="1" dirty="0" smtClean="0">
                <a:latin typeface="Times New Roman" panose="02020603050405020304" pitchFamily="18" charset="0"/>
                <a:cs typeface="Times New Roman" panose="02020603050405020304" pitchFamily="18" charset="0"/>
              </a:rPr>
              <a:t>الأخلاق عند </a:t>
            </a:r>
            <a:r>
              <a:rPr lang="ar-DZ" altLang="en-US" sz="2400" b="1" dirty="0" err="1" smtClean="0">
                <a:latin typeface="Times New Roman" panose="02020603050405020304" pitchFamily="18" charset="0"/>
                <a:cs typeface="Times New Roman" panose="02020603050405020304" pitchFamily="18" charset="0"/>
              </a:rPr>
              <a:t>أبيقور</a:t>
            </a:r>
            <a:r>
              <a:rPr lang="ar-DZ" altLang="en-US" sz="2400" b="1" dirty="0" smtClean="0">
                <a:latin typeface="Times New Roman" panose="02020603050405020304" pitchFamily="18" charset="0"/>
                <a:cs typeface="Times New Roman" panose="02020603050405020304" pitchFamily="18" charset="0"/>
              </a:rPr>
              <a:t> الذي يندرج تحث سؤال ما الأخلاق عند </a:t>
            </a:r>
            <a:r>
              <a:rPr lang="ar-DZ" altLang="en-US" sz="2400" b="1" dirty="0" err="1" smtClean="0">
                <a:latin typeface="Times New Roman" panose="02020603050405020304" pitchFamily="18" charset="0"/>
                <a:cs typeface="Times New Roman" panose="02020603050405020304" pitchFamily="18" charset="0"/>
              </a:rPr>
              <a:t>أبيقور</a:t>
            </a:r>
            <a:r>
              <a:rPr lang="ar-DZ" altLang="en-US" sz="2400" b="1" dirty="0" smtClean="0">
                <a:latin typeface="Times New Roman" panose="02020603050405020304" pitchFamily="18" charset="0"/>
                <a:cs typeface="Times New Roman" panose="02020603050405020304" pitchFamily="18" charset="0"/>
              </a:rPr>
              <a:t> ؟</a:t>
            </a:r>
            <a:r>
              <a:rPr lang="ar-SA" altLang="en-US" sz="2400" b="1" dirty="0" smtClean="0">
                <a:latin typeface="Times New Roman" panose="02020603050405020304" pitchFamily="18" charset="0"/>
                <a:cs typeface="Times New Roman" panose="02020603050405020304" pitchFamily="18" charset="0"/>
              </a:rPr>
              <a:t>:</a:t>
            </a:r>
            <a:endParaRPr lang="ar-SA" altLang="en-US" sz="2400" b="1" dirty="0">
              <a:latin typeface="Times New Roman" panose="02020603050405020304" pitchFamily="18" charset="0"/>
              <a:cs typeface="Times New Roman" panose="02020603050405020304" pitchFamily="18" charset="0"/>
            </a:endParaRPr>
          </a:p>
        </p:txBody>
      </p:sp>
      <p:sp>
        <p:nvSpPr>
          <p:cNvPr id="19" name="Rectangle 5">
            <a:extLst>
              <a:ext uri="{FF2B5EF4-FFF2-40B4-BE49-F238E27FC236}">
                <a16:creationId xmlns:a16="http://schemas.microsoft.com/office/drawing/2014/main" xmlns="" id="{DAD3FC5F-58DF-43AE-A767-85531A85F0A6}"/>
              </a:ext>
            </a:extLst>
          </p:cNvPr>
          <p:cNvSpPr>
            <a:spLocks noChangeArrowheads="1"/>
          </p:cNvSpPr>
          <p:nvPr/>
        </p:nvSpPr>
        <p:spPr bwMode="auto">
          <a:xfrm>
            <a:off x="990600" y="2338801"/>
            <a:ext cx="6715125" cy="83099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rtl="1" eaLnBrk="1" hangingPunct="1">
              <a:buClr>
                <a:srgbClr val="FF3300"/>
              </a:buClr>
              <a:buSzPct val="158000"/>
              <a:buFont typeface="Arial" panose="020B0604020202020204" pitchFamily="34" charset="0"/>
              <a:buChar char="•"/>
            </a:pPr>
            <a:r>
              <a:rPr lang="ar-DZ" altLang="en-US" sz="2400" b="1" dirty="0" smtClean="0">
                <a:solidFill>
                  <a:srgbClr val="136AA5"/>
                </a:solidFill>
              </a:rPr>
              <a:t>أولا أرسم مخططا اخرج فيه أفكار جزئية من هذه الفكرة العامة (الأخلاق عند </a:t>
            </a:r>
            <a:r>
              <a:rPr lang="ar-DZ" altLang="en-US" sz="2400" b="1" dirty="0" err="1" smtClean="0">
                <a:solidFill>
                  <a:srgbClr val="136AA5"/>
                </a:solidFill>
              </a:rPr>
              <a:t>أبيقور</a:t>
            </a:r>
            <a:r>
              <a:rPr lang="ar-DZ" altLang="en-US" sz="2400" b="1" dirty="0" smtClean="0">
                <a:solidFill>
                  <a:srgbClr val="136AA5"/>
                </a:solidFill>
              </a:rPr>
              <a:t>) </a:t>
            </a:r>
          </a:p>
        </p:txBody>
      </p:sp>
      <p:sp>
        <p:nvSpPr>
          <p:cNvPr id="23" name="Rectangle 5">
            <a:extLst>
              <a:ext uri="{FF2B5EF4-FFF2-40B4-BE49-F238E27FC236}">
                <a16:creationId xmlns:a16="http://schemas.microsoft.com/office/drawing/2014/main" xmlns="" id="{1326C1E4-FC09-407C-89FE-79B2A1C713C4}"/>
              </a:ext>
            </a:extLst>
          </p:cNvPr>
          <p:cNvSpPr>
            <a:spLocks noChangeArrowheads="1"/>
          </p:cNvSpPr>
          <p:nvPr/>
        </p:nvSpPr>
        <p:spPr bwMode="auto">
          <a:xfrm>
            <a:off x="990600" y="3143249"/>
            <a:ext cx="6715125" cy="19389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rtl="1" eaLnBrk="1" hangingPunct="1">
              <a:buClr>
                <a:srgbClr val="FF3300"/>
              </a:buClr>
              <a:buSzPct val="158000"/>
              <a:buFont typeface="Arial" panose="020B0604020202020204" pitchFamily="34" charset="0"/>
              <a:buChar char="•"/>
            </a:pPr>
            <a:r>
              <a:rPr lang="ar-DZ" altLang="en-US" sz="2400" b="1" dirty="0" smtClean="0">
                <a:solidFill>
                  <a:srgbClr val="136AA5"/>
                </a:solidFill>
              </a:rPr>
              <a:t>الأخلاق عند </a:t>
            </a:r>
            <a:r>
              <a:rPr lang="ar-DZ" altLang="en-US" sz="2400" b="1" dirty="0" err="1" smtClean="0">
                <a:solidFill>
                  <a:srgbClr val="136AA5"/>
                </a:solidFill>
              </a:rPr>
              <a:t>أبيقور</a:t>
            </a:r>
            <a:r>
              <a:rPr lang="ar-DZ" altLang="en-US" sz="2400" b="1" dirty="0" smtClean="0">
                <a:solidFill>
                  <a:srgbClr val="136AA5"/>
                </a:solidFill>
              </a:rPr>
              <a:t>: - تعريف الأخلاق / من هو </a:t>
            </a:r>
            <a:r>
              <a:rPr lang="ar-DZ" altLang="en-US" sz="2400" b="1" dirty="0" err="1" smtClean="0">
                <a:solidFill>
                  <a:srgbClr val="136AA5"/>
                </a:solidFill>
              </a:rPr>
              <a:t>أبيقور</a:t>
            </a:r>
            <a:endParaRPr lang="ar-DZ" altLang="en-US" sz="2400" b="1" dirty="0" smtClean="0">
              <a:solidFill>
                <a:srgbClr val="136AA5"/>
              </a:solidFill>
            </a:endParaRPr>
          </a:p>
          <a:p>
            <a:pPr algn="just" rtl="1" eaLnBrk="1" hangingPunct="1">
              <a:buClr>
                <a:srgbClr val="FF3300"/>
              </a:buClr>
              <a:buSzPct val="158000"/>
              <a:buFont typeface="Arial" panose="020B0604020202020204" pitchFamily="34" charset="0"/>
              <a:buChar char="•"/>
            </a:pPr>
            <a:r>
              <a:rPr lang="ar-DZ" altLang="en-US" sz="2400" b="1" dirty="0" smtClean="0">
                <a:solidFill>
                  <a:srgbClr val="136AA5"/>
                </a:solidFill>
              </a:rPr>
              <a:t>- السياق العام : الأخلاق عند اليونان </a:t>
            </a:r>
          </a:p>
          <a:p>
            <a:pPr algn="just" rtl="1" eaLnBrk="1" hangingPunct="1">
              <a:buClr>
                <a:srgbClr val="FF3300"/>
              </a:buClr>
              <a:buSzPct val="158000"/>
              <a:buFont typeface="Arial" panose="020B0604020202020204" pitchFamily="34" charset="0"/>
              <a:buChar char="•"/>
            </a:pPr>
            <a:r>
              <a:rPr lang="ar-DZ" altLang="en-US" sz="2400" b="1" dirty="0" smtClean="0">
                <a:solidFill>
                  <a:srgbClr val="136AA5"/>
                </a:solidFill>
              </a:rPr>
              <a:t>- ضبط مفاهيم : اللذة </a:t>
            </a:r>
            <a:r>
              <a:rPr lang="ar-DZ" altLang="en-US" sz="2400" b="1" dirty="0" err="1" smtClean="0">
                <a:solidFill>
                  <a:srgbClr val="136AA5"/>
                </a:solidFill>
              </a:rPr>
              <a:t>و</a:t>
            </a:r>
            <a:r>
              <a:rPr lang="ar-DZ" altLang="en-US" sz="2400" b="1" dirty="0" smtClean="0">
                <a:solidFill>
                  <a:srgbClr val="136AA5"/>
                </a:solidFill>
              </a:rPr>
              <a:t> السعادة عند </a:t>
            </a:r>
            <a:r>
              <a:rPr lang="ar-DZ" altLang="en-US" sz="2400" b="1" dirty="0" err="1" smtClean="0">
                <a:solidFill>
                  <a:srgbClr val="136AA5"/>
                </a:solidFill>
              </a:rPr>
              <a:t>أبيقور</a:t>
            </a:r>
            <a:endParaRPr lang="ar-DZ" altLang="en-US" sz="2400" b="1" dirty="0" smtClean="0">
              <a:solidFill>
                <a:srgbClr val="136AA5"/>
              </a:solidFill>
            </a:endParaRPr>
          </a:p>
          <a:p>
            <a:pPr algn="just" rtl="1" eaLnBrk="1" hangingPunct="1">
              <a:buClr>
                <a:srgbClr val="FF3300"/>
              </a:buClr>
              <a:buSzPct val="158000"/>
              <a:buFont typeface="Arial" panose="020B0604020202020204" pitchFamily="34" charset="0"/>
              <a:buChar char="•"/>
            </a:pPr>
            <a:r>
              <a:rPr lang="ar-DZ" altLang="en-US" sz="2400" b="1" dirty="0" smtClean="0">
                <a:solidFill>
                  <a:srgbClr val="136AA5"/>
                </a:solidFill>
              </a:rPr>
              <a:t>الحجج التي يستند إليها.</a:t>
            </a:r>
          </a:p>
          <a:p>
            <a:pPr algn="just" rtl="1" eaLnBrk="1" hangingPunct="1">
              <a:buClr>
                <a:srgbClr val="FF3300"/>
              </a:buClr>
              <a:buSzPct val="158000"/>
              <a:buFont typeface="Arial" panose="020B0604020202020204" pitchFamily="34" charset="0"/>
              <a:buChar char="•"/>
            </a:pPr>
            <a:r>
              <a:rPr lang="ar-DZ" altLang="en-US" sz="2400" b="1" dirty="0" smtClean="0">
                <a:solidFill>
                  <a:srgbClr val="136AA5"/>
                </a:solidFill>
              </a:rPr>
              <a:t>و </a:t>
            </a:r>
            <a:r>
              <a:rPr lang="ar-DZ" altLang="en-US" sz="2400" b="1" dirty="0" err="1" smtClean="0">
                <a:solidFill>
                  <a:srgbClr val="136AA5"/>
                </a:solidFill>
              </a:rPr>
              <a:t>ماهي</a:t>
            </a:r>
            <a:r>
              <a:rPr lang="ar-DZ" altLang="en-US" sz="2400" b="1" dirty="0" smtClean="0">
                <a:solidFill>
                  <a:srgbClr val="136AA5"/>
                </a:solidFill>
              </a:rPr>
              <a:t> أهم الانتقادات الموجهة إليه .</a:t>
            </a:r>
          </a:p>
        </p:txBody>
      </p:sp>
      <p:sp>
        <p:nvSpPr>
          <p:cNvPr id="24" name="Rectangle 5">
            <a:extLst>
              <a:ext uri="{FF2B5EF4-FFF2-40B4-BE49-F238E27FC236}">
                <a16:creationId xmlns:a16="http://schemas.microsoft.com/office/drawing/2014/main" xmlns="" id="{184F0E89-8B59-48BE-8FFA-363B4C9DF0E1}"/>
              </a:ext>
            </a:extLst>
          </p:cNvPr>
          <p:cNvSpPr>
            <a:spLocks noChangeArrowheads="1"/>
          </p:cNvSpPr>
          <p:nvPr/>
        </p:nvSpPr>
        <p:spPr bwMode="auto">
          <a:xfrm>
            <a:off x="990600" y="4053301"/>
            <a:ext cx="6715125" cy="461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rtl="1" eaLnBrk="1" hangingPunct="1">
              <a:buClr>
                <a:srgbClr val="FF3300"/>
              </a:buClr>
              <a:buSzPct val="158000"/>
              <a:buFont typeface="Arial" panose="020B0604020202020204" pitchFamily="34" charset="0"/>
              <a:buChar char="•"/>
            </a:pPr>
            <a:r>
              <a:rPr lang="ar-SA" altLang="en-US" sz="2400" b="1" dirty="0" smtClean="0">
                <a:solidFill>
                  <a:srgbClr val="136AA5"/>
                </a:solidFill>
              </a:rPr>
              <a:t>.</a:t>
            </a:r>
            <a:endParaRPr lang="ar-SA" altLang="en-US" sz="2400" b="1" dirty="0">
              <a:solidFill>
                <a:srgbClr val="136AA5"/>
              </a:solidFill>
            </a:endParaRPr>
          </a:p>
        </p:txBody>
      </p:sp>
      <p:sp>
        <p:nvSpPr>
          <p:cNvPr id="20" name="Titre 1">
            <a:extLst>
              <a:ext uri="{FF2B5EF4-FFF2-40B4-BE49-F238E27FC236}">
                <a16:creationId xmlns:a16="http://schemas.microsoft.com/office/drawing/2014/main" xmlns="" id="{F1150078-9213-46E1-8CDD-010D44E900DE}"/>
              </a:ext>
            </a:extLst>
          </p:cNvPr>
          <p:cNvSpPr>
            <a:spLocks noGrp="1"/>
          </p:cNvSpPr>
          <p:nvPr>
            <p:ph type="title"/>
          </p:nvPr>
        </p:nvSpPr>
        <p:spPr>
          <a:xfrm>
            <a:off x="612775" y="228600"/>
            <a:ext cx="8153400" cy="990600"/>
          </a:xfrm>
        </p:spPr>
        <p:txBody>
          <a:bodyPr/>
          <a:lstStyle/>
          <a:p>
            <a:pPr algn="ctr" eaLnBrk="1" hangingPunct="1"/>
            <a:r>
              <a:rPr lang="ar-DZ" altLang="en-US" b="1" dirty="0" smtClean="0">
                <a:solidFill>
                  <a:srgbClr val="9C4839"/>
                </a:solidFill>
              </a:rPr>
              <a:t>مثال على ذلك </a:t>
            </a:r>
            <a:endParaRPr lang="fr-CA" altLang="en-US" b="1" dirty="0">
              <a:solidFill>
                <a:srgbClr val="9C4839"/>
              </a:solidFill>
            </a:endParaRPr>
          </a:p>
        </p:txBody>
      </p:sp>
      <p:sp>
        <p:nvSpPr>
          <p:cNvPr id="9" name="TextBox 8">
            <a:extLst>
              <a:ext uri="{FF2B5EF4-FFF2-40B4-BE49-F238E27FC236}">
                <a16:creationId xmlns:a16="http://schemas.microsoft.com/office/drawing/2014/main" xmlns="" id="{3B0E12E0-4900-480C-980F-B11DA8FF4DE6}"/>
              </a:ext>
            </a:extLst>
          </p:cNvPr>
          <p:cNvSpPr txBox="1"/>
          <p:nvPr/>
        </p:nvSpPr>
        <p:spPr>
          <a:xfrm rot="20576468">
            <a:off x="6811979" y="5061961"/>
            <a:ext cx="2342931" cy="276999"/>
          </a:xfrm>
          <a:prstGeom prst="rect">
            <a:avLst/>
          </a:prstGeom>
          <a:noFill/>
        </p:spPr>
        <p:txBody>
          <a:bodyPr wrap="square" rtlCol="0">
            <a:spAutoFit/>
          </a:bodyPr>
          <a:lstStyle/>
          <a:p>
            <a:pPr algn="ctr"/>
            <a:r>
              <a:rPr lang="en-US" sz="600" b="1" dirty="0">
                <a:solidFill>
                  <a:srgbClr val="BEA642"/>
                </a:solidFill>
              </a:rPr>
              <a:t>RESEARCH</a:t>
            </a:r>
          </a:p>
          <a:p>
            <a:pPr algn="ctr"/>
            <a:r>
              <a:rPr lang="en-US" sz="600" b="1" dirty="0">
                <a:solidFill>
                  <a:srgbClr val="BEA642"/>
                </a:solidFill>
              </a:rPr>
              <a:t>METHODOLOGY</a:t>
            </a:r>
          </a:p>
        </p:txBody>
      </p:sp>
    </p:spTree>
    <p:extLst>
      <p:ext uri="{BB962C8B-B14F-4D97-AF65-F5344CB8AC3E}">
        <p14:creationId xmlns:p14="http://schemas.microsoft.com/office/powerpoint/2010/main" xmlns="" val="85237707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37"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arn(outVertical)">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37" fill="hold" grpId="0" nodeType="clickEffect">
                                  <p:stCondLst>
                                    <p:cond delay="0"/>
                                  </p:stCondLst>
                                  <p:childTnLst>
                                    <p:set>
                                      <p:cBhvr>
                                        <p:cTn id="11" dur="1" fill="hold">
                                          <p:stCondLst>
                                            <p:cond delay="0"/>
                                          </p:stCondLst>
                                        </p:cTn>
                                        <p:tgtEl>
                                          <p:spTgt spid="19"/>
                                        </p:tgtEl>
                                        <p:attrNameLst>
                                          <p:attrName>style.visibility</p:attrName>
                                        </p:attrNameLst>
                                      </p:cBhvr>
                                      <p:to>
                                        <p:strVal val="visible"/>
                                      </p:to>
                                    </p:set>
                                    <p:animEffect transition="in" filter="barn(outVertical)">
                                      <p:cBhvr>
                                        <p:cTn id="12" dur="500"/>
                                        <p:tgtEl>
                                          <p:spTgt spid="19"/>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37" fill="hold" grpId="0" nodeType="click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barn(outVertical)">
                                      <p:cBhvr>
                                        <p:cTn id="17" dur="500"/>
                                        <p:tgtEl>
                                          <p:spTgt spid="23"/>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37" fill="hold" grpId="0" nodeType="clickEffect">
                                  <p:stCondLst>
                                    <p:cond delay="0"/>
                                  </p:stCondLst>
                                  <p:childTnLst>
                                    <p:set>
                                      <p:cBhvr>
                                        <p:cTn id="21" dur="1" fill="hold">
                                          <p:stCondLst>
                                            <p:cond delay="0"/>
                                          </p:stCondLst>
                                        </p:cTn>
                                        <p:tgtEl>
                                          <p:spTgt spid="24"/>
                                        </p:tgtEl>
                                        <p:attrNameLst>
                                          <p:attrName>style.visibility</p:attrName>
                                        </p:attrNameLst>
                                      </p:cBhvr>
                                      <p:to>
                                        <p:strVal val="visible"/>
                                      </p:to>
                                    </p:set>
                                    <p:animEffect transition="in" filter="barn(outVertical)">
                                      <p:cBhvr>
                                        <p:cTn id="22"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9" grpId="0"/>
      <p:bldP spid="23" grpId="0"/>
      <p:bldP spid="2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5">
            <a:extLst>
              <a:ext uri="{FF2B5EF4-FFF2-40B4-BE49-F238E27FC236}">
                <a16:creationId xmlns:a16="http://schemas.microsoft.com/office/drawing/2014/main" xmlns="" id="{0DCCD135-8237-4EA3-9CF6-97300A1BB0F7}"/>
              </a:ext>
            </a:extLst>
          </p:cNvPr>
          <p:cNvSpPr>
            <a:spLocks noChangeArrowheads="1"/>
          </p:cNvSpPr>
          <p:nvPr/>
        </p:nvSpPr>
        <p:spPr bwMode="auto">
          <a:xfrm>
            <a:off x="357188" y="1714488"/>
            <a:ext cx="8501092" cy="378565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rtl="1" eaLnBrk="1" hangingPunct="1">
              <a:buFontTx/>
              <a:buBlip>
                <a:blip r:embed="rId2"/>
              </a:buBlip>
            </a:pPr>
            <a:r>
              <a:rPr lang="ar-SA" altLang="en-US" sz="2400" b="1" dirty="0" smtClean="0">
                <a:ea typeface="Times New Roman" panose="02020603050405020304" pitchFamily="18" charset="0"/>
              </a:rPr>
              <a:t>.</a:t>
            </a:r>
            <a:r>
              <a:rPr lang="ar-DZ" altLang="en-US" sz="2400" b="1" dirty="0" smtClean="0">
                <a:ea typeface="Times New Roman" panose="02020603050405020304" pitchFamily="18" charset="0"/>
              </a:rPr>
              <a:t>ثانيا : بعد رسم الخطاطة اشرع في الكتابة حول الأفكار الجزئية التي وضعناها في الخطاطة </a:t>
            </a:r>
          </a:p>
          <a:p>
            <a:pPr algn="just" rtl="1" eaLnBrk="1" hangingPunct="1">
              <a:buFontTx/>
              <a:buBlip>
                <a:blip r:embed="rId2"/>
              </a:buBlip>
            </a:pPr>
            <a:r>
              <a:rPr lang="ar-DZ" altLang="en-US" sz="2400" b="1" dirty="0" smtClean="0">
                <a:ea typeface="Times New Roman" panose="02020603050405020304" pitchFamily="18" charset="0"/>
              </a:rPr>
              <a:t> </a:t>
            </a:r>
            <a:r>
              <a:rPr lang="ar-SA" altLang="en-US" sz="2400" b="1" dirty="0" smtClean="0">
                <a:ea typeface="Times New Roman" panose="02020603050405020304" pitchFamily="18" charset="0"/>
              </a:rPr>
              <a:t> </a:t>
            </a:r>
            <a:r>
              <a:rPr lang="ar-DZ" altLang="en-US" sz="2400" b="1" dirty="0" smtClean="0">
                <a:ea typeface="Times New Roman" panose="02020603050405020304" pitchFamily="18" charset="0"/>
              </a:rPr>
              <a:t> ثالثا: أرقم العناوين دون </a:t>
            </a:r>
            <a:r>
              <a:rPr lang="ar-DZ" altLang="en-US" sz="2400" b="1" dirty="0" err="1" smtClean="0">
                <a:ea typeface="Times New Roman" panose="02020603050405020304" pitchFamily="18" charset="0"/>
              </a:rPr>
              <a:t>ان</a:t>
            </a:r>
            <a:r>
              <a:rPr lang="ar-DZ" altLang="en-US" sz="2400" b="1" dirty="0" smtClean="0">
                <a:ea typeface="Times New Roman" panose="02020603050405020304" pitchFamily="18" charset="0"/>
              </a:rPr>
              <a:t> </a:t>
            </a:r>
            <a:r>
              <a:rPr lang="ar-DZ" altLang="en-US" sz="2400" b="1" dirty="0" smtClean="0">
                <a:solidFill>
                  <a:srgbClr val="FF0000"/>
                </a:solidFill>
                <a:ea typeface="Times New Roman" panose="02020603050405020304" pitchFamily="18" charset="0"/>
              </a:rPr>
              <a:t>أنسى استعمال المعاجم </a:t>
            </a:r>
            <a:r>
              <a:rPr lang="ar-DZ" altLang="en-US" sz="2400" b="1" dirty="0" err="1" smtClean="0">
                <a:solidFill>
                  <a:srgbClr val="FF0000"/>
                </a:solidFill>
                <a:ea typeface="Times New Roman" panose="02020603050405020304" pitchFamily="18" charset="0"/>
              </a:rPr>
              <a:t>و</a:t>
            </a:r>
            <a:r>
              <a:rPr lang="ar-DZ" altLang="en-US" sz="2400" b="1" dirty="0" smtClean="0">
                <a:solidFill>
                  <a:srgbClr val="FF0000"/>
                </a:solidFill>
                <a:ea typeface="Times New Roman" panose="02020603050405020304" pitchFamily="18" charset="0"/>
              </a:rPr>
              <a:t> الموسوعات في الهامش لضبط أهم المفاهيم .</a:t>
            </a:r>
          </a:p>
          <a:p>
            <a:pPr algn="just" rtl="1" eaLnBrk="1" hangingPunct="1"/>
            <a:endParaRPr lang="en-US" altLang="en-US" sz="2400" b="1" dirty="0">
              <a:solidFill>
                <a:srgbClr val="FF0000"/>
              </a:solidFill>
              <a:ea typeface="Times New Roman" panose="02020603050405020304" pitchFamily="18" charset="0"/>
              <a:cs typeface="Arial" panose="020B0604020202020204" pitchFamily="34" charset="0"/>
            </a:endParaRPr>
          </a:p>
          <a:p>
            <a:pPr algn="just" rtl="1">
              <a:buFontTx/>
              <a:buBlip>
                <a:blip r:embed="rId2"/>
              </a:buBlip>
            </a:pPr>
            <a:endParaRPr lang="ar-DZ" altLang="en-US" sz="2400" b="1" dirty="0" smtClean="0">
              <a:ea typeface="Times New Roman" panose="02020603050405020304" pitchFamily="18" charset="0"/>
            </a:endParaRPr>
          </a:p>
          <a:p>
            <a:pPr algn="just" rtl="1">
              <a:buFontTx/>
              <a:buBlip>
                <a:blip r:embed="rId2"/>
              </a:buBlip>
            </a:pPr>
            <a:endParaRPr lang="ar-DZ" altLang="en-US" sz="2400" b="1" dirty="0" smtClean="0">
              <a:ea typeface="Times New Roman" panose="02020603050405020304" pitchFamily="18" charset="0"/>
            </a:endParaRPr>
          </a:p>
          <a:p>
            <a:pPr algn="just" rtl="1">
              <a:buFontTx/>
              <a:buBlip>
                <a:blip r:embed="rId2"/>
              </a:buBlip>
            </a:pPr>
            <a:r>
              <a:rPr lang="ar-DZ" altLang="en-US" sz="2400" b="1" dirty="0" smtClean="0">
                <a:ea typeface="Times New Roman" panose="02020603050405020304" pitchFamily="18" charset="0"/>
              </a:rPr>
              <a:t>تقسيم المبحث </a:t>
            </a:r>
            <a:r>
              <a:rPr lang="ar-DZ" altLang="en-US" sz="2400" b="1" dirty="0" err="1" smtClean="0">
                <a:ea typeface="Times New Roman" panose="02020603050405020304" pitchFamily="18" charset="0"/>
              </a:rPr>
              <a:t>الى</a:t>
            </a:r>
            <a:r>
              <a:rPr lang="ar-DZ" altLang="en-US" sz="2400" b="1" dirty="0" smtClean="0">
                <a:ea typeface="Times New Roman" panose="02020603050405020304" pitchFamily="18" charset="0"/>
              </a:rPr>
              <a:t> عناوين جزئية يسهل علينا العمل مع كل فكرة وكأن هذه الفكرة ورشة صغيرة ووحدة من الكل ، دون </a:t>
            </a:r>
            <a:r>
              <a:rPr lang="ar-DZ" altLang="en-US" sz="2400" b="1" dirty="0" err="1" smtClean="0">
                <a:ea typeface="Times New Roman" panose="02020603050405020304" pitchFamily="18" charset="0"/>
              </a:rPr>
              <a:t>الاخلال</a:t>
            </a:r>
            <a:r>
              <a:rPr lang="ar-DZ" altLang="en-US" sz="2400" b="1" dirty="0" smtClean="0">
                <a:ea typeface="Times New Roman" panose="02020603050405020304" pitchFamily="18" charset="0"/>
              </a:rPr>
              <a:t> بالاتصال الفكري للفكرة العامة للمبحث.</a:t>
            </a:r>
          </a:p>
          <a:p>
            <a:pPr algn="just" rtl="1"/>
            <a:endParaRPr lang="ar-DZ" altLang="en-US" sz="2400" b="1" dirty="0" smtClean="0">
              <a:ea typeface="Times New Roman" panose="02020603050405020304" pitchFamily="18" charset="0"/>
            </a:endParaRPr>
          </a:p>
        </p:txBody>
      </p:sp>
      <p:sp>
        <p:nvSpPr>
          <p:cNvPr id="19" name="Titre 1">
            <a:extLst>
              <a:ext uri="{FF2B5EF4-FFF2-40B4-BE49-F238E27FC236}">
                <a16:creationId xmlns:a16="http://schemas.microsoft.com/office/drawing/2014/main" xmlns="" id="{8900D703-7B7D-41D3-98BA-CECA629D1864}"/>
              </a:ext>
            </a:extLst>
          </p:cNvPr>
          <p:cNvSpPr>
            <a:spLocks noGrp="1"/>
          </p:cNvSpPr>
          <p:nvPr>
            <p:ph type="title"/>
          </p:nvPr>
        </p:nvSpPr>
        <p:spPr>
          <a:xfrm>
            <a:off x="612775" y="228600"/>
            <a:ext cx="8153400" cy="990600"/>
          </a:xfrm>
        </p:spPr>
        <p:txBody>
          <a:bodyPr/>
          <a:lstStyle/>
          <a:p>
            <a:pPr algn="ctr" eaLnBrk="1" hangingPunct="1"/>
            <a:r>
              <a:rPr lang="ar-DZ" altLang="en-US" b="1" dirty="0" smtClean="0">
                <a:solidFill>
                  <a:srgbClr val="9C4839"/>
                </a:solidFill>
              </a:rPr>
              <a:t/>
            </a:r>
            <a:br>
              <a:rPr lang="ar-DZ" altLang="en-US" b="1" dirty="0" smtClean="0">
                <a:solidFill>
                  <a:srgbClr val="9C4839"/>
                </a:solidFill>
              </a:rPr>
            </a:br>
            <a:r>
              <a:rPr lang="ar-DZ" altLang="en-US" dirty="0" smtClean="0">
                <a:solidFill>
                  <a:srgbClr val="9C4839"/>
                </a:solidFill>
              </a:rPr>
              <a:t/>
            </a:r>
            <a:br>
              <a:rPr lang="ar-DZ" altLang="en-US" dirty="0" smtClean="0">
                <a:solidFill>
                  <a:srgbClr val="9C4839"/>
                </a:solidFill>
              </a:rPr>
            </a:br>
            <a:r>
              <a:rPr lang="ar-DZ" altLang="en-US" dirty="0" smtClean="0">
                <a:solidFill>
                  <a:srgbClr val="9C4839"/>
                </a:solidFill>
              </a:rPr>
              <a:t/>
            </a:r>
            <a:br>
              <a:rPr lang="ar-DZ" altLang="en-US" dirty="0" smtClean="0">
                <a:solidFill>
                  <a:srgbClr val="9C4839"/>
                </a:solidFill>
              </a:rPr>
            </a:br>
            <a:endParaRPr lang="fr-CA" altLang="en-US" b="1" dirty="0">
              <a:solidFill>
                <a:srgbClr val="9C4839"/>
              </a:solidFill>
            </a:endParaRPr>
          </a:p>
        </p:txBody>
      </p:sp>
      <p:sp>
        <p:nvSpPr>
          <p:cNvPr id="8" name="TextBox 7">
            <a:extLst>
              <a:ext uri="{FF2B5EF4-FFF2-40B4-BE49-F238E27FC236}">
                <a16:creationId xmlns:a16="http://schemas.microsoft.com/office/drawing/2014/main" xmlns="" id="{8DE243AD-240F-48D8-858B-CA8D80F96729}"/>
              </a:ext>
            </a:extLst>
          </p:cNvPr>
          <p:cNvSpPr txBox="1"/>
          <p:nvPr/>
        </p:nvSpPr>
        <p:spPr>
          <a:xfrm rot="20576468">
            <a:off x="6811979" y="5061961"/>
            <a:ext cx="2342931" cy="276999"/>
          </a:xfrm>
          <a:prstGeom prst="rect">
            <a:avLst/>
          </a:prstGeom>
          <a:noFill/>
        </p:spPr>
        <p:txBody>
          <a:bodyPr wrap="square" rtlCol="0">
            <a:spAutoFit/>
          </a:bodyPr>
          <a:lstStyle/>
          <a:p>
            <a:pPr algn="ctr"/>
            <a:r>
              <a:rPr lang="en-US" sz="600" b="1" dirty="0">
                <a:solidFill>
                  <a:srgbClr val="BEA642"/>
                </a:solidFill>
              </a:rPr>
              <a:t>RESEARCH</a:t>
            </a:r>
          </a:p>
          <a:p>
            <a:pPr algn="ctr"/>
            <a:r>
              <a:rPr lang="en-US" sz="600" b="1" dirty="0">
                <a:solidFill>
                  <a:srgbClr val="BEA642"/>
                </a:solidFill>
              </a:rPr>
              <a:t>METHODOLOGY</a:t>
            </a:r>
          </a:p>
        </p:txBody>
      </p:sp>
      <p:sp>
        <p:nvSpPr>
          <p:cNvPr id="7" name="Ellipse 6"/>
          <p:cNvSpPr/>
          <p:nvPr/>
        </p:nvSpPr>
        <p:spPr>
          <a:xfrm>
            <a:off x="6500826" y="3286124"/>
            <a:ext cx="1500198"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t>ملاحظة </a:t>
            </a:r>
            <a:endParaRPr lang="fr-FR" dirty="0"/>
          </a:p>
        </p:txBody>
      </p:sp>
    </p:spTree>
    <p:extLst>
      <p:ext uri="{BB962C8B-B14F-4D97-AF65-F5344CB8AC3E}">
        <p14:creationId xmlns:p14="http://schemas.microsoft.com/office/powerpoint/2010/main" xmlns="" val="10839466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barn(outVertical)">
                                      <p:cBhvr>
                                        <p:cTn id="7" dur="500"/>
                                        <p:tgtEl>
                                          <p:spTgt spid="2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37" fill="hold" grpId="0" nodeType="clickEffect">
                                  <p:stCondLst>
                                    <p:cond delay="0"/>
                                  </p:stCondLst>
                                  <p:childTnLst>
                                    <p:set>
                                      <p:cBhvr>
                                        <p:cTn id="11" dur="1" fill="hold">
                                          <p:stCondLst>
                                            <p:cond delay="0"/>
                                          </p:stCondLst>
                                        </p:cTn>
                                        <p:tgtEl>
                                          <p:spTgt spid="19"/>
                                        </p:tgtEl>
                                        <p:attrNameLst>
                                          <p:attrName>style.visibility</p:attrName>
                                        </p:attrNameLst>
                                      </p:cBhvr>
                                      <p:to>
                                        <p:strVal val="visible"/>
                                      </p:to>
                                    </p:set>
                                    <p:animEffect transition="in" filter="barn(outVertical)">
                                      <p:cBhvr>
                                        <p:cTn id="12"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19" grpId="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Flow</Template>
  <TotalTime>6321</TotalTime>
  <Words>1481</Words>
  <Application>Microsoft Office PowerPoint</Application>
  <PresentationFormat>Affichage à l'écran (4:3)</PresentationFormat>
  <Paragraphs>336</Paragraphs>
  <Slides>29</Slides>
  <Notes>9</Notes>
  <HiddenSlides>0</HiddenSlides>
  <MMClips>0</MMClips>
  <ScaleCrop>false</ScaleCrop>
  <HeadingPairs>
    <vt:vector size="4" baseType="variant">
      <vt:variant>
        <vt:lpstr>Thème</vt:lpstr>
      </vt:variant>
      <vt:variant>
        <vt:i4>1</vt:i4>
      </vt:variant>
      <vt:variant>
        <vt:lpstr>Titres des diapositives</vt:lpstr>
      </vt:variant>
      <vt:variant>
        <vt:i4>29</vt:i4>
      </vt:variant>
    </vt:vector>
  </HeadingPairs>
  <TitlesOfParts>
    <vt:vector size="30" baseType="lpstr">
      <vt:lpstr>Default Design</vt:lpstr>
      <vt:lpstr>تقنيات عامة لانجاز مذكرة التخرج</vt:lpstr>
      <vt:lpstr>Diapositive 2</vt:lpstr>
      <vt:lpstr>عناصر المداخلة </vt:lpstr>
      <vt:lpstr>هيكلة المذكرة </vt:lpstr>
      <vt:lpstr>تقسيم المباحث </vt:lpstr>
      <vt:lpstr>كتابة المباحث نقترح على الطالب طريقتين  </vt:lpstr>
      <vt:lpstr>Diapositive 7</vt:lpstr>
      <vt:lpstr>مثال على ذلك </vt:lpstr>
      <vt:lpstr>   </vt:lpstr>
      <vt:lpstr>     </vt:lpstr>
      <vt:lpstr>الاقتراح الثاني :   في حالة الاشتغال في المبحث على حول مفهوم معين عند فيلسوف او مدرسة او حقبة معينة و يمكن ان نقترح :  مفهوم ....عند....  01/ المفهوم (لغة .اصطلاحا: في لسان العرب لابن منظور ، معجم لالاند الفرنسي ،القواميس ..). 02/ المفاهيم المحايثة لهذا المفهوم ( القريبة). 03/ المفاهيم المضادة (المناقضة لمفهومن). 04/ طرح هذا الفيلسوف أو المدرسة أو سياق العصر للمفهوم مع عرض الحجج و البراهين. 05/ تقييم(نقد).  </vt:lpstr>
      <vt:lpstr>مسالك المذكرة </vt:lpstr>
      <vt:lpstr>Diapositive 13</vt:lpstr>
      <vt:lpstr>خطوات طرح الإشكالية </vt:lpstr>
      <vt:lpstr>الاشكالية                 مركب                سلسلة قضايا تستدعي التفكير و لا تعني الحل  النهائي و لا بالضرورة الاجابة ،بل  قد تفتح أفاقا جديدة .   المشكلة              فرع                   تستدعي المعالجة.   السؤال               بسيط ،مباشر                 يتطلب الاجابة </vt:lpstr>
      <vt:lpstr>طرح الإشكالية </vt:lpstr>
      <vt:lpstr>مثال </vt:lpstr>
      <vt:lpstr>  عدد صفحات المذكرة </vt:lpstr>
      <vt:lpstr>تنبيه </vt:lpstr>
      <vt:lpstr>التقسيم الزمني لانجاز المذكرة </vt:lpstr>
      <vt:lpstr>مقترح تقني لحل مشاكل نفسية </vt:lpstr>
      <vt:lpstr>الملاحق  </vt:lpstr>
      <vt:lpstr>تقنيات تفصيلية </vt:lpstr>
      <vt:lpstr>ملاحظة </vt:lpstr>
      <vt:lpstr>الملامح العامة لشكل المذكرة </vt:lpstr>
      <vt:lpstr>الفواصل </vt:lpstr>
      <vt:lpstr>المذكرة عمل علمي </vt:lpstr>
      <vt:lpstr>عموميات </vt:lpstr>
      <vt:lpstr>شكل و محتوى المقدمة العامة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Abla Bokhari</dc:creator>
  <cp:lastModifiedBy>MAISON</cp:lastModifiedBy>
  <cp:revision>231</cp:revision>
  <dcterms:created xsi:type="dcterms:W3CDTF">2018-01-12T10:06:49Z</dcterms:created>
  <dcterms:modified xsi:type="dcterms:W3CDTF">2022-11-08T22:01:09Z</dcterms:modified>
</cp:coreProperties>
</file>