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81"/>
  </p:notesMasterIdLst>
  <p:sldIdLst>
    <p:sldId id="256" r:id="rId2"/>
    <p:sldId id="353" r:id="rId3"/>
    <p:sldId id="484" r:id="rId4"/>
    <p:sldId id="400" r:id="rId5"/>
    <p:sldId id="463" r:id="rId6"/>
    <p:sldId id="401" r:id="rId7"/>
    <p:sldId id="402" r:id="rId8"/>
    <p:sldId id="403" r:id="rId9"/>
    <p:sldId id="404" r:id="rId10"/>
    <p:sldId id="405" r:id="rId11"/>
    <p:sldId id="406" r:id="rId12"/>
    <p:sldId id="362" r:id="rId13"/>
    <p:sldId id="407" r:id="rId14"/>
    <p:sldId id="466" r:id="rId15"/>
    <p:sldId id="465" r:id="rId16"/>
    <p:sldId id="468" r:id="rId17"/>
    <p:sldId id="485" r:id="rId18"/>
    <p:sldId id="473" r:id="rId19"/>
    <p:sldId id="419" r:id="rId20"/>
    <p:sldId id="408" r:id="rId21"/>
    <p:sldId id="409" r:id="rId22"/>
    <p:sldId id="418" r:id="rId23"/>
    <p:sldId id="492" r:id="rId24"/>
    <p:sldId id="410" r:id="rId25"/>
    <p:sldId id="411" r:id="rId26"/>
    <p:sldId id="417" r:id="rId27"/>
    <p:sldId id="491" r:id="rId28"/>
    <p:sldId id="493" r:id="rId29"/>
    <p:sldId id="471" r:id="rId30"/>
    <p:sldId id="474" r:id="rId31"/>
    <p:sldId id="423" r:id="rId32"/>
    <p:sldId id="420" r:id="rId33"/>
    <p:sldId id="495" r:id="rId34"/>
    <p:sldId id="496" r:id="rId35"/>
    <p:sldId id="499" r:id="rId36"/>
    <p:sldId id="489" r:id="rId37"/>
    <p:sldId id="490" r:id="rId38"/>
    <p:sldId id="494" r:id="rId39"/>
    <p:sldId id="497" r:id="rId40"/>
    <p:sldId id="498" r:id="rId41"/>
    <p:sldId id="421" r:id="rId42"/>
    <p:sldId id="478" r:id="rId43"/>
    <p:sldId id="479" r:id="rId44"/>
    <p:sldId id="480" r:id="rId45"/>
    <p:sldId id="481" r:id="rId46"/>
    <p:sldId id="482" r:id="rId47"/>
    <p:sldId id="424" r:id="rId48"/>
    <p:sldId id="425" r:id="rId49"/>
    <p:sldId id="500" r:id="rId50"/>
    <p:sldId id="426" r:id="rId51"/>
    <p:sldId id="427" r:id="rId52"/>
    <p:sldId id="428" r:id="rId53"/>
    <p:sldId id="429" r:id="rId54"/>
    <p:sldId id="430" r:id="rId55"/>
    <p:sldId id="432" r:id="rId56"/>
    <p:sldId id="431" r:id="rId57"/>
    <p:sldId id="433" r:id="rId58"/>
    <p:sldId id="434" r:id="rId59"/>
    <p:sldId id="435" r:id="rId60"/>
    <p:sldId id="436" r:id="rId61"/>
    <p:sldId id="438" r:id="rId62"/>
    <p:sldId id="439" r:id="rId63"/>
    <p:sldId id="442" r:id="rId64"/>
    <p:sldId id="443" r:id="rId65"/>
    <p:sldId id="444" r:id="rId66"/>
    <p:sldId id="440" r:id="rId67"/>
    <p:sldId id="445" r:id="rId68"/>
    <p:sldId id="446" r:id="rId69"/>
    <p:sldId id="464" r:id="rId70"/>
    <p:sldId id="477" r:id="rId71"/>
    <p:sldId id="475" r:id="rId72"/>
    <p:sldId id="450" r:id="rId73"/>
    <p:sldId id="447" r:id="rId74"/>
    <p:sldId id="449" r:id="rId75"/>
    <p:sldId id="456" r:id="rId76"/>
    <p:sldId id="457" r:id="rId77"/>
    <p:sldId id="458" r:id="rId78"/>
    <p:sldId id="459" r:id="rId79"/>
    <p:sldId id="460" r:id="rId80"/>
  </p:sldIdLst>
  <p:sldSz cx="9144000" cy="6858000" type="screen4x3"/>
  <p:notesSz cx="7102475" cy="10233025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FF0000"/>
    <a:srgbClr val="EAEAEA"/>
    <a:srgbClr val="FFFF99"/>
    <a:srgbClr val="00CC99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2C8C85-51F0-491E-9774-3900AFEF0FD7}" styleName="Style léger 2 - Accentuation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574" autoAdjust="0"/>
    <p:restoredTop sz="95699" autoAdjust="0"/>
  </p:normalViewPr>
  <p:slideViewPr>
    <p:cSldViewPr>
      <p:cViewPr varScale="1">
        <p:scale>
          <a:sx n="67" d="100"/>
          <a:sy n="67" d="100"/>
        </p:scale>
        <p:origin x="170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0218C2-3F4D-4950-8134-1ACCCA241A80}" type="doc">
      <dgm:prSet loTypeId="urn:microsoft.com/office/officeart/2005/8/layout/hierarchy1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fr-FR"/>
        </a:p>
      </dgm:t>
    </dgm:pt>
    <dgm:pt modelId="{849D687C-BF9C-4742-967C-CAEA0BF8467E}">
      <dgm:prSet phldrT="[Texte]"/>
      <dgm:spPr/>
      <dgm:t>
        <a:bodyPr/>
        <a:lstStyle/>
        <a:p>
          <a:r>
            <a:rPr lang="fr-FR" dirty="0" smtClean="0">
              <a:latin typeface="+mj-lt"/>
              <a:cs typeface="Times New Roman" pitchFamily="18" charset="0"/>
            </a:rPr>
            <a:t>Une </a:t>
          </a:r>
          <a:r>
            <a:rPr lang="fr-FR" b="1" dirty="0" smtClean="0">
              <a:latin typeface="+mj-lt"/>
              <a:cs typeface="Times New Roman" pitchFamily="18" charset="0"/>
            </a:rPr>
            <a:t>interface </a:t>
          </a:r>
          <a:r>
            <a:rPr lang="fr-FR" dirty="0" smtClean="0">
              <a:latin typeface="+mj-lt"/>
              <a:cs typeface="Times New Roman" pitchFamily="18" charset="0"/>
            </a:rPr>
            <a:t>doit contenir </a:t>
          </a:r>
          <a:endParaRPr lang="fr-FR" b="1" dirty="0"/>
        </a:p>
      </dgm:t>
    </dgm:pt>
    <dgm:pt modelId="{5FE18EDB-FEED-40DF-8268-65DB3AB8B95A}" type="parTrans" cxnId="{1D0BC253-5228-4162-BB1E-D6E69E799867}">
      <dgm:prSet/>
      <dgm:spPr/>
      <dgm:t>
        <a:bodyPr/>
        <a:lstStyle/>
        <a:p>
          <a:endParaRPr lang="fr-FR"/>
        </a:p>
      </dgm:t>
    </dgm:pt>
    <dgm:pt modelId="{7E7EB399-63D3-42DE-A94C-26D1ABF9DABF}" type="sibTrans" cxnId="{1D0BC253-5228-4162-BB1E-D6E69E799867}">
      <dgm:prSet/>
      <dgm:spPr/>
      <dgm:t>
        <a:bodyPr/>
        <a:lstStyle/>
        <a:p>
          <a:endParaRPr lang="fr-FR"/>
        </a:p>
      </dgm:t>
    </dgm:pt>
    <dgm:pt modelId="{5FA62F8E-7ED4-4B0F-9E66-BB820435BA05}">
      <dgm:prSet phldrT="[Texte]" custT="1"/>
      <dgm:spPr/>
      <dgm:t>
        <a:bodyPr/>
        <a:lstStyle/>
        <a:p>
          <a:r>
            <a:rPr lang="fr-FR" sz="2000" dirty="0" smtClean="0">
              <a:latin typeface="+mj-lt"/>
              <a:cs typeface="Times New Roman" pitchFamily="18" charset="0"/>
            </a:rPr>
            <a:t>un seul élément racine  « un conteneur(</a:t>
          </a:r>
          <a:r>
            <a:rPr lang="fr-FR" sz="2000" dirty="0" err="1" smtClean="0">
              <a:latin typeface="+mj-lt"/>
              <a:cs typeface="Times New Roman" pitchFamily="18" charset="0"/>
            </a:rPr>
            <a:t>layout</a:t>
          </a:r>
          <a:r>
            <a:rPr lang="fr-FR" sz="2000" dirty="0" smtClean="0">
              <a:latin typeface="+mj-lt"/>
              <a:cs typeface="Times New Roman" pitchFamily="18" charset="0"/>
            </a:rPr>
            <a:t>) » qui peut contenir </a:t>
          </a:r>
          <a:endParaRPr lang="fr-FR" sz="2000" dirty="0"/>
        </a:p>
      </dgm:t>
    </dgm:pt>
    <dgm:pt modelId="{32158A32-2452-4231-80BD-99B1D684E71D}" type="parTrans" cxnId="{3B4FDF6E-37E7-439B-BC21-60A1E2FE2BB8}">
      <dgm:prSet/>
      <dgm:spPr/>
      <dgm:t>
        <a:bodyPr/>
        <a:lstStyle/>
        <a:p>
          <a:endParaRPr lang="fr-FR"/>
        </a:p>
      </dgm:t>
    </dgm:pt>
    <dgm:pt modelId="{330BBB10-7B57-47A6-91C4-1A5F8E9A0D21}" type="sibTrans" cxnId="{3B4FDF6E-37E7-439B-BC21-60A1E2FE2BB8}">
      <dgm:prSet/>
      <dgm:spPr/>
      <dgm:t>
        <a:bodyPr/>
        <a:lstStyle/>
        <a:p>
          <a:endParaRPr lang="fr-FR"/>
        </a:p>
      </dgm:t>
    </dgm:pt>
    <dgm:pt modelId="{F1E373BD-47CF-4625-AE68-798B1AC9CBAD}">
      <dgm:prSet phldrT="[Texte]"/>
      <dgm:spPr/>
      <dgm:t>
        <a:bodyPr/>
        <a:lstStyle/>
        <a:p>
          <a:r>
            <a:rPr lang="fr-FR" dirty="0" err="1" smtClean="0">
              <a:latin typeface="+mj-lt"/>
              <a:cs typeface="Times New Roman" pitchFamily="18" charset="0"/>
            </a:rPr>
            <a:t>Views</a:t>
          </a:r>
          <a:r>
            <a:rPr lang="fr-FR" dirty="0" smtClean="0">
              <a:latin typeface="+mj-lt"/>
              <a:cs typeface="Times New Roman" pitchFamily="18" charset="0"/>
            </a:rPr>
            <a:t> imbriqués </a:t>
          </a:r>
          <a:endParaRPr lang="fr-FR" dirty="0"/>
        </a:p>
      </dgm:t>
    </dgm:pt>
    <dgm:pt modelId="{84F9BB35-D452-4B29-B762-4F57EBC7EA9F}" type="parTrans" cxnId="{06251F79-F196-494D-A70B-7A46098A34E4}">
      <dgm:prSet/>
      <dgm:spPr/>
      <dgm:t>
        <a:bodyPr/>
        <a:lstStyle/>
        <a:p>
          <a:endParaRPr lang="fr-FR"/>
        </a:p>
      </dgm:t>
    </dgm:pt>
    <dgm:pt modelId="{5848D47E-30A6-41FF-B32F-E1FC560EF1D6}" type="sibTrans" cxnId="{06251F79-F196-494D-A70B-7A46098A34E4}">
      <dgm:prSet/>
      <dgm:spPr/>
      <dgm:t>
        <a:bodyPr/>
        <a:lstStyle/>
        <a:p>
          <a:endParaRPr lang="fr-FR"/>
        </a:p>
      </dgm:t>
    </dgm:pt>
    <dgm:pt modelId="{68B8D59D-2E15-48CC-804C-0621F6389F65}">
      <dgm:prSet phldrT="[Texte]" custT="1"/>
      <dgm:spPr/>
      <dgm:t>
        <a:bodyPr/>
        <a:lstStyle/>
        <a:p>
          <a:r>
            <a:rPr lang="fr-FR" sz="2400" dirty="0" err="1" smtClean="0">
              <a:latin typeface="+mj-lt"/>
              <a:cs typeface="Times New Roman" pitchFamily="18" charset="0"/>
            </a:rPr>
            <a:t>Layouts</a:t>
          </a:r>
          <a:endParaRPr lang="fr-FR" sz="1700" dirty="0"/>
        </a:p>
      </dgm:t>
    </dgm:pt>
    <dgm:pt modelId="{97DE1863-586F-4C79-8FCA-65D487CD86F5}" type="parTrans" cxnId="{6BB3291C-4E04-4E41-B2F5-F1110EAAE4D5}">
      <dgm:prSet/>
      <dgm:spPr/>
      <dgm:t>
        <a:bodyPr/>
        <a:lstStyle/>
        <a:p>
          <a:endParaRPr lang="fr-FR"/>
        </a:p>
      </dgm:t>
    </dgm:pt>
    <dgm:pt modelId="{B48E0578-9552-417C-8C8A-0B868255CE31}" type="sibTrans" cxnId="{6BB3291C-4E04-4E41-B2F5-F1110EAAE4D5}">
      <dgm:prSet/>
      <dgm:spPr/>
      <dgm:t>
        <a:bodyPr/>
        <a:lstStyle/>
        <a:p>
          <a:endParaRPr lang="fr-FR"/>
        </a:p>
      </dgm:t>
    </dgm:pt>
    <dgm:pt modelId="{56835AB6-988B-4360-AF2A-729DACD758B6}">
      <dgm:prSet phldrT="[Texte]" custT="1"/>
      <dgm:spPr/>
      <dgm:t>
        <a:bodyPr/>
        <a:lstStyle/>
        <a:p>
          <a:r>
            <a:rPr lang="fr-FR" sz="2400" dirty="0" err="1" smtClean="0"/>
            <a:t>views</a:t>
          </a:r>
          <a:endParaRPr lang="fr-FR" sz="2300" dirty="0"/>
        </a:p>
      </dgm:t>
    </dgm:pt>
    <dgm:pt modelId="{9D4FE8C9-0882-44DE-929D-D12BB3CA257C}" type="parTrans" cxnId="{7B919B0D-8D4E-41F9-83B2-B84A02B4F39D}">
      <dgm:prSet/>
      <dgm:spPr/>
      <dgm:t>
        <a:bodyPr/>
        <a:lstStyle/>
        <a:p>
          <a:endParaRPr lang="fr-FR"/>
        </a:p>
      </dgm:t>
    </dgm:pt>
    <dgm:pt modelId="{03D91E33-DDC0-431A-9AAF-CD7063C8C5CB}" type="sibTrans" cxnId="{7B919B0D-8D4E-41F9-83B2-B84A02B4F39D}">
      <dgm:prSet/>
      <dgm:spPr/>
      <dgm:t>
        <a:bodyPr/>
        <a:lstStyle/>
        <a:p>
          <a:endParaRPr lang="fr-FR"/>
        </a:p>
      </dgm:t>
    </dgm:pt>
    <dgm:pt modelId="{104DAF24-B98D-40DF-A7FD-81FC58F22C66}" type="pres">
      <dgm:prSet presAssocID="{200218C2-3F4D-4950-8134-1ACCCA241A8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AAE3C420-22BE-4F31-9FEF-6019787B2125}" type="pres">
      <dgm:prSet presAssocID="{849D687C-BF9C-4742-967C-CAEA0BF8467E}" presName="hierRoot1" presStyleCnt="0"/>
      <dgm:spPr/>
    </dgm:pt>
    <dgm:pt modelId="{AF6EE9CF-A68D-4DFB-96D5-33589BD844E5}" type="pres">
      <dgm:prSet presAssocID="{849D687C-BF9C-4742-967C-CAEA0BF8467E}" presName="composite" presStyleCnt="0"/>
      <dgm:spPr/>
    </dgm:pt>
    <dgm:pt modelId="{4F1B7AA7-1AD0-4DF5-A585-722E3445B146}" type="pres">
      <dgm:prSet presAssocID="{849D687C-BF9C-4742-967C-CAEA0BF8467E}" presName="background" presStyleLbl="node0" presStyleIdx="0" presStyleCnt="1"/>
      <dgm:spPr/>
    </dgm:pt>
    <dgm:pt modelId="{E77E96DE-D5FF-4872-9229-4AD5FC96DD6C}" type="pres">
      <dgm:prSet presAssocID="{849D687C-BF9C-4742-967C-CAEA0BF8467E}" presName="text" presStyleLbl="fgAcc0" presStyleIdx="0" presStyleCnt="1" custScaleX="26521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8681ADD5-54D2-43B0-A5E3-14140B16B5B9}" type="pres">
      <dgm:prSet presAssocID="{849D687C-BF9C-4742-967C-CAEA0BF8467E}" presName="hierChild2" presStyleCnt="0"/>
      <dgm:spPr/>
    </dgm:pt>
    <dgm:pt modelId="{1E16DE23-8DDF-4EAC-AFF0-EF9D60D5A38E}" type="pres">
      <dgm:prSet presAssocID="{32158A32-2452-4231-80BD-99B1D684E71D}" presName="Name10" presStyleLbl="parChTrans1D2" presStyleIdx="0" presStyleCnt="1"/>
      <dgm:spPr/>
      <dgm:t>
        <a:bodyPr/>
        <a:lstStyle/>
        <a:p>
          <a:endParaRPr lang="fr-FR"/>
        </a:p>
      </dgm:t>
    </dgm:pt>
    <dgm:pt modelId="{E891F4EA-FA33-4462-94A0-719022993717}" type="pres">
      <dgm:prSet presAssocID="{5FA62F8E-7ED4-4B0F-9E66-BB820435BA05}" presName="hierRoot2" presStyleCnt="0"/>
      <dgm:spPr/>
    </dgm:pt>
    <dgm:pt modelId="{88539B67-AC7D-4700-ABA3-6BAA784624E4}" type="pres">
      <dgm:prSet presAssocID="{5FA62F8E-7ED4-4B0F-9E66-BB820435BA05}" presName="composite2" presStyleCnt="0"/>
      <dgm:spPr/>
    </dgm:pt>
    <dgm:pt modelId="{0EF8B191-DB62-484F-95AB-B6D0209ECE8A}" type="pres">
      <dgm:prSet presAssocID="{5FA62F8E-7ED4-4B0F-9E66-BB820435BA05}" presName="background2" presStyleLbl="node2" presStyleIdx="0" presStyleCnt="1"/>
      <dgm:spPr/>
    </dgm:pt>
    <dgm:pt modelId="{FC9F0503-EB5C-4571-B6A7-E7B98992EDDE}" type="pres">
      <dgm:prSet presAssocID="{5FA62F8E-7ED4-4B0F-9E66-BB820435BA05}" presName="text2" presStyleLbl="fgAcc2" presStyleIdx="0" presStyleCnt="1" custScaleX="696619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77CA48A7-343A-4837-9A16-A29DB7B85BCF}" type="pres">
      <dgm:prSet presAssocID="{5FA62F8E-7ED4-4B0F-9E66-BB820435BA05}" presName="hierChild3" presStyleCnt="0"/>
      <dgm:spPr/>
    </dgm:pt>
    <dgm:pt modelId="{1A1A4EF1-7748-4B8E-855A-00B8CD03E0ED}" type="pres">
      <dgm:prSet presAssocID="{97DE1863-586F-4C79-8FCA-65D487CD86F5}" presName="Name17" presStyleLbl="parChTrans1D3" presStyleIdx="0" presStyleCnt="2"/>
      <dgm:spPr/>
      <dgm:t>
        <a:bodyPr/>
        <a:lstStyle/>
        <a:p>
          <a:endParaRPr lang="fr-FR"/>
        </a:p>
      </dgm:t>
    </dgm:pt>
    <dgm:pt modelId="{9F064C14-9E0D-47CA-93BD-A828CE5F56D3}" type="pres">
      <dgm:prSet presAssocID="{68B8D59D-2E15-48CC-804C-0621F6389F65}" presName="hierRoot3" presStyleCnt="0"/>
      <dgm:spPr/>
    </dgm:pt>
    <dgm:pt modelId="{7817D64F-AE6C-4B10-8662-4CE4D4B0E027}" type="pres">
      <dgm:prSet presAssocID="{68B8D59D-2E15-48CC-804C-0621F6389F65}" presName="composite3" presStyleCnt="0"/>
      <dgm:spPr/>
    </dgm:pt>
    <dgm:pt modelId="{D4B280A9-0A77-48AA-9CEC-65F37CF7CF13}" type="pres">
      <dgm:prSet presAssocID="{68B8D59D-2E15-48CC-804C-0621F6389F65}" presName="background3" presStyleLbl="node3" presStyleIdx="0" presStyleCnt="2"/>
      <dgm:spPr/>
    </dgm:pt>
    <dgm:pt modelId="{A7C013A7-18A1-45C5-B913-C009B4FEDAD7}" type="pres">
      <dgm:prSet presAssocID="{68B8D59D-2E15-48CC-804C-0621F6389F65}" presName="text3" presStyleLbl="fgAcc3" presStyleIdx="0" presStyleCnt="2" custScaleX="16933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455F70C5-2DBB-434F-8570-D7AA094BD6E6}" type="pres">
      <dgm:prSet presAssocID="{68B8D59D-2E15-48CC-804C-0621F6389F65}" presName="hierChild4" presStyleCnt="0"/>
      <dgm:spPr/>
    </dgm:pt>
    <dgm:pt modelId="{4EB7725E-DC69-4FCC-A7DC-C2535F49CC2F}" type="pres">
      <dgm:prSet presAssocID="{9D4FE8C9-0882-44DE-929D-D12BB3CA257C}" presName="Name23" presStyleLbl="parChTrans1D4" presStyleIdx="0" presStyleCnt="1"/>
      <dgm:spPr/>
      <dgm:t>
        <a:bodyPr/>
        <a:lstStyle/>
        <a:p>
          <a:endParaRPr lang="fr-FR"/>
        </a:p>
      </dgm:t>
    </dgm:pt>
    <dgm:pt modelId="{E4870B03-22A1-4FBD-92E9-806A9B3592D3}" type="pres">
      <dgm:prSet presAssocID="{56835AB6-988B-4360-AF2A-729DACD758B6}" presName="hierRoot4" presStyleCnt="0"/>
      <dgm:spPr/>
    </dgm:pt>
    <dgm:pt modelId="{6F83C0F6-9648-4AC8-BE3A-21C05665077A}" type="pres">
      <dgm:prSet presAssocID="{56835AB6-988B-4360-AF2A-729DACD758B6}" presName="composite4" presStyleCnt="0"/>
      <dgm:spPr/>
    </dgm:pt>
    <dgm:pt modelId="{6F44D6BD-E0C8-4959-B8BD-CF1CBE791070}" type="pres">
      <dgm:prSet presAssocID="{56835AB6-988B-4360-AF2A-729DACD758B6}" presName="background4" presStyleLbl="node4" presStyleIdx="0" presStyleCnt="1"/>
      <dgm:spPr/>
    </dgm:pt>
    <dgm:pt modelId="{611066EF-DE0C-41BB-958C-3CF03F5A5108}" type="pres">
      <dgm:prSet presAssocID="{56835AB6-988B-4360-AF2A-729DACD758B6}" presName="text4" presStyleLbl="fgAcc4" presStyleIdx="0" presStyleCnt="1" custScaleX="14251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B5140BA7-A04E-42D4-A473-AE65122A55B4}" type="pres">
      <dgm:prSet presAssocID="{56835AB6-988B-4360-AF2A-729DACD758B6}" presName="hierChild5" presStyleCnt="0"/>
      <dgm:spPr/>
    </dgm:pt>
    <dgm:pt modelId="{561E5D5D-8446-40BE-A952-941B2AA9B52E}" type="pres">
      <dgm:prSet presAssocID="{84F9BB35-D452-4B29-B762-4F57EBC7EA9F}" presName="Name17" presStyleLbl="parChTrans1D3" presStyleIdx="1" presStyleCnt="2"/>
      <dgm:spPr/>
      <dgm:t>
        <a:bodyPr/>
        <a:lstStyle/>
        <a:p>
          <a:endParaRPr lang="fr-FR"/>
        </a:p>
      </dgm:t>
    </dgm:pt>
    <dgm:pt modelId="{5AD5307D-E685-4C75-9B59-445F55F6B091}" type="pres">
      <dgm:prSet presAssocID="{F1E373BD-47CF-4625-AE68-798B1AC9CBAD}" presName="hierRoot3" presStyleCnt="0"/>
      <dgm:spPr/>
    </dgm:pt>
    <dgm:pt modelId="{FADEEA49-0F6C-4667-9760-222C2F838E73}" type="pres">
      <dgm:prSet presAssocID="{F1E373BD-47CF-4625-AE68-798B1AC9CBAD}" presName="composite3" presStyleCnt="0"/>
      <dgm:spPr/>
    </dgm:pt>
    <dgm:pt modelId="{BE530DD3-56CB-4A0A-A731-57027320021A}" type="pres">
      <dgm:prSet presAssocID="{F1E373BD-47CF-4625-AE68-798B1AC9CBAD}" presName="background3" presStyleLbl="node3" presStyleIdx="1" presStyleCnt="2"/>
      <dgm:spPr/>
    </dgm:pt>
    <dgm:pt modelId="{9AFA84E1-3DF5-4160-A76B-E22525186F66}" type="pres">
      <dgm:prSet presAssocID="{F1E373BD-47CF-4625-AE68-798B1AC9CBAD}" presName="text3" presStyleLbl="fgAcc3" presStyleIdx="1" presStyleCnt="2" custScaleX="247029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E7C64457-311F-4090-A9F2-E284917C1D45}" type="pres">
      <dgm:prSet presAssocID="{F1E373BD-47CF-4625-AE68-798B1AC9CBAD}" presName="hierChild4" presStyleCnt="0"/>
      <dgm:spPr/>
    </dgm:pt>
  </dgm:ptLst>
  <dgm:cxnLst>
    <dgm:cxn modelId="{06251F79-F196-494D-A70B-7A46098A34E4}" srcId="{5FA62F8E-7ED4-4B0F-9E66-BB820435BA05}" destId="{F1E373BD-47CF-4625-AE68-798B1AC9CBAD}" srcOrd="1" destOrd="0" parTransId="{84F9BB35-D452-4B29-B762-4F57EBC7EA9F}" sibTransId="{5848D47E-30A6-41FF-B32F-E1FC560EF1D6}"/>
    <dgm:cxn modelId="{6E3F8FB3-8BDA-4374-B71F-F3313C2F15F0}" type="presOf" srcId="{5FA62F8E-7ED4-4B0F-9E66-BB820435BA05}" destId="{FC9F0503-EB5C-4571-B6A7-E7B98992EDDE}" srcOrd="0" destOrd="0" presId="urn:microsoft.com/office/officeart/2005/8/layout/hierarchy1"/>
    <dgm:cxn modelId="{89574CCB-D059-49BD-A363-FC7334BA384E}" type="presOf" srcId="{F1E373BD-47CF-4625-AE68-798B1AC9CBAD}" destId="{9AFA84E1-3DF5-4160-A76B-E22525186F66}" srcOrd="0" destOrd="0" presId="urn:microsoft.com/office/officeart/2005/8/layout/hierarchy1"/>
    <dgm:cxn modelId="{EBAA6093-E35C-4DD4-8841-4A8E74FF0CB2}" type="presOf" srcId="{32158A32-2452-4231-80BD-99B1D684E71D}" destId="{1E16DE23-8DDF-4EAC-AFF0-EF9D60D5A38E}" srcOrd="0" destOrd="0" presId="urn:microsoft.com/office/officeart/2005/8/layout/hierarchy1"/>
    <dgm:cxn modelId="{6FC1EA81-5AF6-44A6-BC54-3CAED930AE3C}" type="presOf" srcId="{97DE1863-586F-4C79-8FCA-65D487CD86F5}" destId="{1A1A4EF1-7748-4B8E-855A-00B8CD03E0ED}" srcOrd="0" destOrd="0" presId="urn:microsoft.com/office/officeart/2005/8/layout/hierarchy1"/>
    <dgm:cxn modelId="{6BB3291C-4E04-4E41-B2F5-F1110EAAE4D5}" srcId="{5FA62F8E-7ED4-4B0F-9E66-BB820435BA05}" destId="{68B8D59D-2E15-48CC-804C-0621F6389F65}" srcOrd="0" destOrd="0" parTransId="{97DE1863-586F-4C79-8FCA-65D487CD86F5}" sibTransId="{B48E0578-9552-417C-8C8A-0B868255CE31}"/>
    <dgm:cxn modelId="{7B919B0D-8D4E-41F9-83B2-B84A02B4F39D}" srcId="{68B8D59D-2E15-48CC-804C-0621F6389F65}" destId="{56835AB6-988B-4360-AF2A-729DACD758B6}" srcOrd="0" destOrd="0" parTransId="{9D4FE8C9-0882-44DE-929D-D12BB3CA257C}" sibTransId="{03D91E33-DDC0-431A-9AAF-CD7063C8C5CB}"/>
    <dgm:cxn modelId="{2B88CC21-89E6-404E-9ACF-DC9A24978335}" type="presOf" srcId="{849D687C-BF9C-4742-967C-CAEA0BF8467E}" destId="{E77E96DE-D5FF-4872-9229-4AD5FC96DD6C}" srcOrd="0" destOrd="0" presId="urn:microsoft.com/office/officeart/2005/8/layout/hierarchy1"/>
    <dgm:cxn modelId="{1E41B41D-E747-49AE-A521-2C8B9F8E7F87}" type="presOf" srcId="{84F9BB35-D452-4B29-B762-4F57EBC7EA9F}" destId="{561E5D5D-8446-40BE-A952-941B2AA9B52E}" srcOrd="0" destOrd="0" presId="urn:microsoft.com/office/officeart/2005/8/layout/hierarchy1"/>
    <dgm:cxn modelId="{D0F972F9-3649-4DDE-9319-C3FA11C8A416}" type="presOf" srcId="{68B8D59D-2E15-48CC-804C-0621F6389F65}" destId="{A7C013A7-18A1-45C5-B913-C009B4FEDAD7}" srcOrd="0" destOrd="0" presId="urn:microsoft.com/office/officeart/2005/8/layout/hierarchy1"/>
    <dgm:cxn modelId="{3B4FDF6E-37E7-439B-BC21-60A1E2FE2BB8}" srcId="{849D687C-BF9C-4742-967C-CAEA0BF8467E}" destId="{5FA62F8E-7ED4-4B0F-9E66-BB820435BA05}" srcOrd="0" destOrd="0" parTransId="{32158A32-2452-4231-80BD-99B1D684E71D}" sibTransId="{330BBB10-7B57-47A6-91C4-1A5F8E9A0D21}"/>
    <dgm:cxn modelId="{BCCA93CF-8821-4FA6-8378-2739A4AD0CB1}" type="presOf" srcId="{56835AB6-988B-4360-AF2A-729DACD758B6}" destId="{611066EF-DE0C-41BB-958C-3CF03F5A5108}" srcOrd="0" destOrd="0" presId="urn:microsoft.com/office/officeart/2005/8/layout/hierarchy1"/>
    <dgm:cxn modelId="{CFC7E68F-5EF2-47CC-9BB5-90B32D228A15}" type="presOf" srcId="{9D4FE8C9-0882-44DE-929D-D12BB3CA257C}" destId="{4EB7725E-DC69-4FCC-A7DC-C2535F49CC2F}" srcOrd="0" destOrd="0" presId="urn:microsoft.com/office/officeart/2005/8/layout/hierarchy1"/>
    <dgm:cxn modelId="{1D0BC253-5228-4162-BB1E-D6E69E799867}" srcId="{200218C2-3F4D-4950-8134-1ACCCA241A80}" destId="{849D687C-BF9C-4742-967C-CAEA0BF8467E}" srcOrd="0" destOrd="0" parTransId="{5FE18EDB-FEED-40DF-8268-65DB3AB8B95A}" sibTransId="{7E7EB399-63D3-42DE-A94C-26D1ABF9DABF}"/>
    <dgm:cxn modelId="{3A32D436-A427-4BB3-AC8D-6C70FCD65BF5}" type="presOf" srcId="{200218C2-3F4D-4950-8134-1ACCCA241A80}" destId="{104DAF24-B98D-40DF-A7FD-81FC58F22C66}" srcOrd="0" destOrd="0" presId="urn:microsoft.com/office/officeart/2005/8/layout/hierarchy1"/>
    <dgm:cxn modelId="{E50D6CEA-6DD8-494E-B3A2-47EFE5412761}" type="presParOf" srcId="{104DAF24-B98D-40DF-A7FD-81FC58F22C66}" destId="{AAE3C420-22BE-4F31-9FEF-6019787B2125}" srcOrd="0" destOrd="0" presId="urn:microsoft.com/office/officeart/2005/8/layout/hierarchy1"/>
    <dgm:cxn modelId="{5B2F3D35-7CF5-4F8F-8F15-6915EA298016}" type="presParOf" srcId="{AAE3C420-22BE-4F31-9FEF-6019787B2125}" destId="{AF6EE9CF-A68D-4DFB-96D5-33589BD844E5}" srcOrd="0" destOrd="0" presId="urn:microsoft.com/office/officeart/2005/8/layout/hierarchy1"/>
    <dgm:cxn modelId="{EFCAF89B-62B4-4DAF-9D28-C530910909CD}" type="presParOf" srcId="{AF6EE9CF-A68D-4DFB-96D5-33589BD844E5}" destId="{4F1B7AA7-1AD0-4DF5-A585-722E3445B146}" srcOrd="0" destOrd="0" presId="urn:microsoft.com/office/officeart/2005/8/layout/hierarchy1"/>
    <dgm:cxn modelId="{1FEAECD1-219F-4E92-92F3-9594F493ABBF}" type="presParOf" srcId="{AF6EE9CF-A68D-4DFB-96D5-33589BD844E5}" destId="{E77E96DE-D5FF-4872-9229-4AD5FC96DD6C}" srcOrd="1" destOrd="0" presId="urn:microsoft.com/office/officeart/2005/8/layout/hierarchy1"/>
    <dgm:cxn modelId="{41ADC5FE-F30C-4C0F-B0CE-EBD3D0E4CE9D}" type="presParOf" srcId="{AAE3C420-22BE-4F31-9FEF-6019787B2125}" destId="{8681ADD5-54D2-43B0-A5E3-14140B16B5B9}" srcOrd="1" destOrd="0" presId="urn:microsoft.com/office/officeart/2005/8/layout/hierarchy1"/>
    <dgm:cxn modelId="{0C609A75-D01E-4109-BA2E-9AC7DFCEC109}" type="presParOf" srcId="{8681ADD5-54D2-43B0-A5E3-14140B16B5B9}" destId="{1E16DE23-8DDF-4EAC-AFF0-EF9D60D5A38E}" srcOrd="0" destOrd="0" presId="urn:microsoft.com/office/officeart/2005/8/layout/hierarchy1"/>
    <dgm:cxn modelId="{E74B4B79-6769-4153-92FC-22842625693B}" type="presParOf" srcId="{8681ADD5-54D2-43B0-A5E3-14140B16B5B9}" destId="{E891F4EA-FA33-4462-94A0-719022993717}" srcOrd="1" destOrd="0" presId="urn:microsoft.com/office/officeart/2005/8/layout/hierarchy1"/>
    <dgm:cxn modelId="{94B0C64D-46AE-4A6F-A0E3-F6603A3F7011}" type="presParOf" srcId="{E891F4EA-FA33-4462-94A0-719022993717}" destId="{88539B67-AC7D-4700-ABA3-6BAA784624E4}" srcOrd="0" destOrd="0" presId="urn:microsoft.com/office/officeart/2005/8/layout/hierarchy1"/>
    <dgm:cxn modelId="{371F8840-E4E7-45F4-9FF3-D773CEAA1DF7}" type="presParOf" srcId="{88539B67-AC7D-4700-ABA3-6BAA784624E4}" destId="{0EF8B191-DB62-484F-95AB-B6D0209ECE8A}" srcOrd="0" destOrd="0" presId="urn:microsoft.com/office/officeart/2005/8/layout/hierarchy1"/>
    <dgm:cxn modelId="{BA0E4986-479A-48A3-8A1D-9BF6F071DB00}" type="presParOf" srcId="{88539B67-AC7D-4700-ABA3-6BAA784624E4}" destId="{FC9F0503-EB5C-4571-B6A7-E7B98992EDDE}" srcOrd="1" destOrd="0" presId="urn:microsoft.com/office/officeart/2005/8/layout/hierarchy1"/>
    <dgm:cxn modelId="{E1021E68-113E-41C6-81F3-3D00194DFEC4}" type="presParOf" srcId="{E891F4EA-FA33-4462-94A0-719022993717}" destId="{77CA48A7-343A-4837-9A16-A29DB7B85BCF}" srcOrd="1" destOrd="0" presId="urn:microsoft.com/office/officeart/2005/8/layout/hierarchy1"/>
    <dgm:cxn modelId="{0F3223C9-7EA6-4FE8-98BA-B3B365230AAD}" type="presParOf" srcId="{77CA48A7-343A-4837-9A16-A29DB7B85BCF}" destId="{1A1A4EF1-7748-4B8E-855A-00B8CD03E0ED}" srcOrd="0" destOrd="0" presId="urn:microsoft.com/office/officeart/2005/8/layout/hierarchy1"/>
    <dgm:cxn modelId="{43C34D46-E897-44A7-BA94-ACBB903B49D6}" type="presParOf" srcId="{77CA48A7-343A-4837-9A16-A29DB7B85BCF}" destId="{9F064C14-9E0D-47CA-93BD-A828CE5F56D3}" srcOrd="1" destOrd="0" presId="urn:microsoft.com/office/officeart/2005/8/layout/hierarchy1"/>
    <dgm:cxn modelId="{EDAD8520-420D-4F9D-B7CE-3634DCA0583F}" type="presParOf" srcId="{9F064C14-9E0D-47CA-93BD-A828CE5F56D3}" destId="{7817D64F-AE6C-4B10-8662-4CE4D4B0E027}" srcOrd="0" destOrd="0" presId="urn:microsoft.com/office/officeart/2005/8/layout/hierarchy1"/>
    <dgm:cxn modelId="{E0F8595C-B6B7-490A-A40D-E512622286B5}" type="presParOf" srcId="{7817D64F-AE6C-4B10-8662-4CE4D4B0E027}" destId="{D4B280A9-0A77-48AA-9CEC-65F37CF7CF13}" srcOrd="0" destOrd="0" presId="urn:microsoft.com/office/officeart/2005/8/layout/hierarchy1"/>
    <dgm:cxn modelId="{C83E9ACD-CFC4-494C-9A04-2D325DF3A1ED}" type="presParOf" srcId="{7817D64F-AE6C-4B10-8662-4CE4D4B0E027}" destId="{A7C013A7-18A1-45C5-B913-C009B4FEDAD7}" srcOrd="1" destOrd="0" presId="urn:microsoft.com/office/officeart/2005/8/layout/hierarchy1"/>
    <dgm:cxn modelId="{6050BD27-77D4-475F-A7F5-7BDC097A4C83}" type="presParOf" srcId="{9F064C14-9E0D-47CA-93BD-A828CE5F56D3}" destId="{455F70C5-2DBB-434F-8570-D7AA094BD6E6}" srcOrd="1" destOrd="0" presId="urn:microsoft.com/office/officeart/2005/8/layout/hierarchy1"/>
    <dgm:cxn modelId="{AD4D7012-5ED7-4EF9-B84C-ABCFE79E56A1}" type="presParOf" srcId="{455F70C5-2DBB-434F-8570-D7AA094BD6E6}" destId="{4EB7725E-DC69-4FCC-A7DC-C2535F49CC2F}" srcOrd="0" destOrd="0" presId="urn:microsoft.com/office/officeart/2005/8/layout/hierarchy1"/>
    <dgm:cxn modelId="{EA35D06C-F556-4C97-A94C-4B2B73F119C6}" type="presParOf" srcId="{455F70C5-2DBB-434F-8570-D7AA094BD6E6}" destId="{E4870B03-22A1-4FBD-92E9-806A9B3592D3}" srcOrd="1" destOrd="0" presId="urn:microsoft.com/office/officeart/2005/8/layout/hierarchy1"/>
    <dgm:cxn modelId="{277CB9D1-E54A-413E-8FD8-14A4B803C56E}" type="presParOf" srcId="{E4870B03-22A1-4FBD-92E9-806A9B3592D3}" destId="{6F83C0F6-9648-4AC8-BE3A-21C05665077A}" srcOrd="0" destOrd="0" presId="urn:microsoft.com/office/officeart/2005/8/layout/hierarchy1"/>
    <dgm:cxn modelId="{33886CF3-A3DE-4390-A5F3-70AF4BA68BDF}" type="presParOf" srcId="{6F83C0F6-9648-4AC8-BE3A-21C05665077A}" destId="{6F44D6BD-E0C8-4959-B8BD-CF1CBE791070}" srcOrd="0" destOrd="0" presId="urn:microsoft.com/office/officeart/2005/8/layout/hierarchy1"/>
    <dgm:cxn modelId="{CC43B57E-10F1-48CA-AE73-AC32B388C783}" type="presParOf" srcId="{6F83C0F6-9648-4AC8-BE3A-21C05665077A}" destId="{611066EF-DE0C-41BB-958C-3CF03F5A5108}" srcOrd="1" destOrd="0" presId="urn:microsoft.com/office/officeart/2005/8/layout/hierarchy1"/>
    <dgm:cxn modelId="{0FC091BB-E47B-4988-8359-4E55A4BDCA85}" type="presParOf" srcId="{E4870B03-22A1-4FBD-92E9-806A9B3592D3}" destId="{B5140BA7-A04E-42D4-A473-AE65122A55B4}" srcOrd="1" destOrd="0" presId="urn:microsoft.com/office/officeart/2005/8/layout/hierarchy1"/>
    <dgm:cxn modelId="{873CA242-E7E0-4F50-81C9-133DB8221209}" type="presParOf" srcId="{77CA48A7-343A-4837-9A16-A29DB7B85BCF}" destId="{561E5D5D-8446-40BE-A952-941B2AA9B52E}" srcOrd="2" destOrd="0" presId="urn:microsoft.com/office/officeart/2005/8/layout/hierarchy1"/>
    <dgm:cxn modelId="{9B018F34-BE63-47BB-A415-D04229D96FFC}" type="presParOf" srcId="{77CA48A7-343A-4837-9A16-A29DB7B85BCF}" destId="{5AD5307D-E685-4C75-9B59-445F55F6B091}" srcOrd="3" destOrd="0" presId="urn:microsoft.com/office/officeart/2005/8/layout/hierarchy1"/>
    <dgm:cxn modelId="{147B1C80-206C-4EE0-B257-0ADE27C87CF1}" type="presParOf" srcId="{5AD5307D-E685-4C75-9B59-445F55F6B091}" destId="{FADEEA49-0F6C-4667-9760-222C2F838E73}" srcOrd="0" destOrd="0" presId="urn:microsoft.com/office/officeart/2005/8/layout/hierarchy1"/>
    <dgm:cxn modelId="{E73FBADE-57EE-4B52-B5DC-9B312EACAA34}" type="presParOf" srcId="{FADEEA49-0F6C-4667-9760-222C2F838E73}" destId="{BE530DD3-56CB-4A0A-A731-57027320021A}" srcOrd="0" destOrd="0" presId="urn:microsoft.com/office/officeart/2005/8/layout/hierarchy1"/>
    <dgm:cxn modelId="{61365CF4-479D-43B4-B5D4-D9BC63781E90}" type="presParOf" srcId="{FADEEA49-0F6C-4667-9760-222C2F838E73}" destId="{9AFA84E1-3DF5-4160-A76B-E22525186F66}" srcOrd="1" destOrd="0" presId="urn:microsoft.com/office/officeart/2005/8/layout/hierarchy1"/>
    <dgm:cxn modelId="{43B8F929-50AD-4AF0-A585-DD701866544F}" type="presParOf" srcId="{5AD5307D-E685-4C75-9B59-445F55F6B091}" destId="{E7C64457-311F-4090-A9F2-E284917C1D4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20F6DA-EB16-4052-9518-28FB35C98775}" type="doc">
      <dgm:prSet loTypeId="urn:microsoft.com/office/officeart/2005/8/layout/hierarchy1" loCatId="hierarchy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fr-FR"/>
        </a:p>
      </dgm:t>
    </dgm:pt>
    <dgm:pt modelId="{703C9906-2349-4746-8852-E254D4AC0142}">
      <dgm:prSet phldrT="[Texte]" custT="1"/>
      <dgm:spPr/>
      <dgm:t>
        <a:bodyPr/>
        <a:lstStyle/>
        <a:p>
          <a:r>
            <a:rPr lang="fr-FR" sz="1800" dirty="0" smtClean="0">
              <a:latin typeface="+mj-lt"/>
              <a:cs typeface="Times New Roman" pitchFamily="18" charset="0"/>
            </a:rPr>
            <a:t>Durant la redéfinition de la méthode </a:t>
          </a:r>
          <a:r>
            <a:rPr lang="fr-FR" sz="1800" b="1" dirty="0" err="1" smtClean="0">
              <a:latin typeface="+mj-lt"/>
              <a:cs typeface="Times New Roman" pitchFamily="18" charset="0"/>
            </a:rPr>
            <a:t>onCreate</a:t>
          </a:r>
          <a:r>
            <a:rPr lang="fr-FR" sz="1800" b="1" dirty="0" smtClean="0">
              <a:latin typeface="+mj-lt"/>
              <a:cs typeface="Times New Roman" pitchFamily="18" charset="0"/>
            </a:rPr>
            <a:t>()</a:t>
          </a:r>
          <a:endParaRPr lang="fr-FR" sz="1800" dirty="0"/>
        </a:p>
      </dgm:t>
    </dgm:pt>
    <dgm:pt modelId="{E0F384F4-BA28-4601-8B95-38D6826A80BF}" type="parTrans" cxnId="{B9669BA2-77CB-4127-A5A1-A8FF375059D6}">
      <dgm:prSet/>
      <dgm:spPr/>
      <dgm:t>
        <a:bodyPr/>
        <a:lstStyle/>
        <a:p>
          <a:endParaRPr lang="fr-FR"/>
        </a:p>
      </dgm:t>
    </dgm:pt>
    <dgm:pt modelId="{E2117D18-B0AC-417B-87C4-A949E565393D}" type="sibTrans" cxnId="{B9669BA2-77CB-4127-A5A1-A8FF375059D6}">
      <dgm:prSet/>
      <dgm:spPr/>
      <dgm:t>
        <a:bodyPr/>
        <a:lstStyle/>
        <a:p>
          <a:endParaRPr lang="fr-FR"/>
        </a:p>
      </dgm:t>
    </dgm:pt>
    <dgm:pt modelId="{7DEA252A-4F7B-400F-8E26-6E8AB8C05030}">
      <dgm:prSet phldrT="[Texte]" custT="1"/>
      <dgm:spPr/>
      <dgm:t>
        <a:bodyPr/>
        <a:lstStyle/>
        <a:p>
          <a:r>
            <a:rPr lang="fr-FR" sz="2000" dirty="0" smtClean="0">
              <a:latin typeface="+mj-lt"/>
              <a:cs typeface="Times New Roman" pitchFamily="18" charset="0"/>
            </a:rPr>
            <a:t>fait appelle de la méthode </a:t>
          </a:r>
          <a:r>
            <a:rPr lang="fr-FR" sz="2000" b="1" dirty="0" err="1" smtClean="0">
              <a:latin typeface="+mj-lt"/>
              <a:cs typeface="Times New Roman" pitchFamily="18" charset="0"/>
            </a:rPr>
            <a:t>setContentView</a:t>
          </a:r>
          <a:r>
            <a:rPr lang="fr-FR" sz="2000" b="1" dirty="0" smtClean="0">
              <a:latin typeface="+mj-lt"/>
              <a:cs typeface="Times New Roman" pitchFamily="18" charset="0"/>
            </a:rPr>
            <a:t>()</a:t>
          </a:r>
          <a:r>
            <a:rPr lang="fr-FR" sz="2000" dirty="0" smtClean="0">
              <a:latin typeface="+mj-lt"/>
              <a:cs typeface="Times New Roman" pitchFamily="18" charset="0"/>
            </a:rPr>
            <a:t> </a:t>
          </a:r>
          <a:endParaRPr lang="fr-FR" sz="2000" b="1" spc="50" dirty="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effectLst>
              <a:innerShdw blurRad="50900" dist="38500" dir="13500000">
                <a:srgbClr val="000000">
                  <a:alpha val="60000"/>
                </a:srgbClr>
              </a:innerShdw>
            </a:effectLst>
          </a:endParaRPr>
        </a:p>
      </dgm:t>
    </dgm:pt>
    <dgm:pt modelId="{6955313F-D179-4463-B229-15D3779C1E95}" type="parTrans" cxnId="{3673394B-1912-4A4E-868C-76AF78867FC7}">
      <dgm:prSet/>
      <dgm:spPr/>
      <dgm:t>
        <a:bodyPr/>
        <a:lstStyle/>
        <a:p>
          <a:endParaRPr lang="fr-FR"/>
        </a:p>
      </dgm:t>
    </dgm:pt>
    <dgm:pt modelId="{3F68120E-E6BC-4D0C-95F3-4099D6D88649}" type="sibTrans" cxnId="{3673394B-1912-4A4E-868C-76AF78867FC7}">
      <dgm:prSet/>
      <dgm:spPr/>
      <dgm:t>
        <a:bodyPr/>
        <a:lstStyle/>
        <a:p>
          <a:endParaRPr lang="fr-FR"/>
        </a:p>
      </dgm:t>
    </dgm:pt>
    <dgm:pt modelId="{F6E7721D-568A-4D00-9D57-23FAC31D51E4}">
      <dgm:prSet phldrT="[Texte]" custT="1"/>
      <dgm:spPr/>
      <dgm:t>
        <a:bodyPr/>
        <a:lstStyle/>
        <a:p>
          <a:r>
            <a:rPr lang="fr-FR" sz="1600" b="1" dirty="0" smtClean="0">
              <a:solidFill>
                <a:srgbClr val="006666"/>
              </a:solidFill>
              <a:latin typeface="+mj-lt"/>
              <a:cs typeface="Times New Roman" pitchFamily="18" charset="0"/>
            </a:rPr>
            <a:t>un identifiant de ressource </a:t>
          </a:r>
          <a:r>
            <a:rPr lang="fr-FR" sz="1600" b="1" dirty="0" err="1" smtClean="0">
              <a:solidFill>
                <a:srgbClr val="006666"/>
              </a:solidFill>
              <a:latin typeface="+mj-lt"/>
              <a:cs typeface="Times New Roman" pitchFamily="18" charset="0"/>
            </a:rPr>
            <a:t>layout</a:t>
          </a:r>
          <a:r>
            <a:rPr lang="fr-FR" sz="1600" b="1" dirty="0" smtClean="0">
              <a:solidFill>
                <a:srgbClr val="006666"/>
              </a:solidFill>
              <a:latin typeface="+mj-lt"/>
              <a:cs typeface="Times New Roman" pitchFamily="18" charset="0"/>
            </a:rPr>
            <a:t> à afficher</a:t>
          </a:r>
          <a:endParaRPr lang="fr-FR" sz="1600" b="1" spc="50" dirty="0" smtClean="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effectLst>
              <a:innerShdw blurRad="50900" dist="38500" dir="13500000">
                <a:srgbClr val="000000">
                  <a:alpha val="60000"/>
                </a:srgbClr>
              </a:innerShdw>
            </a:effectLst>
          </a:endParaRPr>
        </a:p>
      </dgm:t>
    </dgm:pt>
    <dgm:pt modelId="{B6C79D44-9B70-4157-8B42-92A287FD10A5}" type="parTrans" cxnId="{8BC42502-6DA5-4103-8427-29860CCE618D}">
      <dgm:prSet/>
      <dgm:spPr/>
      <dgm:t>
        <a:bodyPr/>
        <a:lstStyle/>
        <a:p>
          <a:endParaRPr lang="fr-FR"/>
        </a:p>
      </dgm:t>
    </dgm:pt>
    <dgm:pt modelId="{E60F97C1-0146-42E7-8152-112E829AEE7C}" type="sibTrans" cxnId="{8BC42502-6DA5-4103-8427-29860CCE618D}">
      <dgm:prSet/>
      <dgm:spPr/>
      <dgm:t>
        <a:bodyPr/>
        <a:lstStyle/>
        <a:p>
          <a:endParaRPr lang="fr-FR"/>
        </a:p>
      </dgm:t>
    </dgm:pt>
    <dgm:pt modelId="{8B70B16C-C413-441F-A3B4-CC032962FA7F}">
      <dgm:prSet custT="1"/>
      <dgm:spPr/>
      <dgm:t>
        <a:bodyPr/>
        <a:lstStyle/>
        <a:p>
          <a:r>
            <a:rPr lang="fr-FR" sz="1800" b="0" dirty="0" smtClean="0">
              <a:solidFill>
                <a:srgbClr val="A80000"/>
              </a:solidFill>
              <a:latin typeface="+mj-lt"/>
              <a:cs typeface="Times New Roman" pitchFamily="18" charset="0"/>
            </a:rPr>
            <a:t>l’instance de </a:t>
          </a:r>
          <a:r>
            <a:rPr lang="fr-FR" sz="1800" b="0" dirty="0" err="1" smtClean="0">
              <a:solidFill>
                <a:srgbClr val="A80000"/>
              </a:solidFill>
              <a:latin typeface="+mj-lt"/>
              <a:cs typeface="Times New Roman" pitchFamily="18" charset="0"/>
            </a:rPr>
            <a:t>layout</a:t>
          </a:r>
          <a:r>
            <a:rPr lang="fr-FR" sz="1800" b="0" dirty="0" smtClean="0">
              <a:solidFill>
                <a:srgbClr val="A80000"/>
              </a:solidFill>
              <a:latin typeface="+mj-lt"/>
              <a:cs typeface="Times New Roman" pitchFamily="18" charset="0"/>
            </a:rPr>
            <a:t> (</a:t>
          </a:r>
          <a:r>
            <a:rPr lang="fr-FR" sz="1800" b="0" dirty="0" err="1" smtClean="0">
              <a:solidFill>
                <a:srgbClr val="A80000"/>
              </a:solidFill>
              <a:latin typeface="+mj-lt"/>
              <a:cs typeface="Times New Roman" pitchFamily="18" charset="0"/>
            </a:rPr>
            <a:t>ViewGroup</a:t>
          </a:r>
          <a:r>
            <a:rPr lang="fr-FR" sz="1800" b="0" dirty="0" smtClean="0">
              <a:solidFill>
                <a:srgbClr val="A80000"/>
              </a:solidFill>
              <a:latin typeface="+mj-lt"/>
              <a:cs typeface="Times New Roman" pitchFamily="18" charset="0"/>
            </a:rPr>
            <a:t>)     </a:t>
          </a:r>
          <a:endParaRPr lang="fr-FR" sz="1800" b="0" spc="50" dirty="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effectLst>
              <a:innerShdw blurRad="50900" dist="38500" dir="13500000">
                <a:srgbClr val="000000">
                  <a:alpha val="60000"/>
                </a:srgbClr>
              </a:innerShdw>
            </a:effectLst>
          </a:endParaRPr>
        </a:p>
      </dgm:t>
    </dgm:pt>
    <dgm:pt modelId="{A36E12F3-F5E9-4E6C-8591-4148FD4E90CD}" type="parTrans" cxnId="{6937903E-5BB2-4315-9DD1-A00728D6B755}">
      <dgm:prSet/>
      <dgm:spPr/>
      <dgm:t>
        <a:bodyPr/>
        <a:lstStyle/>
        <a:p>
          <a:endParaRPr lang="fr-FR"/>
        </a:p>
      </dgm:t>
    </dgm:pt>
    <dgm:pt modelId="{5DE96E61-DF7B-4958-B607-6FB7F887E639}" type="sibTrans" cxnId="{6937903E-5BB2-4315-9DD1-A00728D6B755}">
      <dgm:prSet/>
      <dgm:spPr/>
      <dgm:t>
        <a:bodyPr/>
        <a:lstStyle/>
        <a:p>
          <a:endParaRPr lang="fr-FR"/>
        </a:p>
      </dgm:t>
    </dgm:pt>
    <dgm:pt modelId="{07C2EDBA-ECA3-4848-8823-1CE6FA0246CF}" type="pres">
      <dgm:prSet presAssocID="{B920F6DA-EB16-4052-9518-28FB35C9877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424E3510-1038-4B38-8782-4594FB032751}" type="pres">
      <dgm:prSet presAssocID="{703C9906-2349-4746-8852-E254D4AC0142}" presName="hierRoot1" presStyleCnt="0"/>
      <dgm:spPr/>
    </dgm:pt>
    <dgm:pt modelId="{93402515-FC2E-470A-B81A-C5865DDB2823}" type="pres">
      <dgm:prSet presAssocID="{703C9906-2349-4746-8852-E254D4AC0142}" presName="composite" presStyleCnt="0"/>
      <dgm:spPr/>
    </dgm:pt>
    <dgm:pt modelId="{70D65496-B28B-4FEF-A60B-1B0B634CD947}" type="pres">
      <dgm:prSet presAssocID="{703C9906-2349-4746-8852-E254D4AC0142}" presName="background" presStyleLbl="node0" presStyleIdx="0" presStyleCnt="1"/>
      <dgm:spPr/>
    </dgm:pt>
    <dgm:pt modelId="{69C62C13-04D5-46CF-A454-8B1EFEE9C6DC}" type="pres">
      <dgm:prSet presAssocID="{703C9906-2349-4746-8852-E254D4AC0142}" presName="text" presStyleLbl="fgAcc0" presStyleIdx="0" presStyleCnt="1" custScaleX="371512" custScaleY="3890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B0E0C4C9-E788-43A7-BF64-6E56B1492BDB}" type="pres">
      <dgm:prSet presAssocID="{703C9906-2349-4746-8852-E254D4AC0142}" presName="hierChild2" presStyleCnt="0"/>
      <dgm:spPr/>
    </dgm:pt>
    <dgm:pt modelId="{134D4C44-AC17-4FEA-AE17-717173059C06}" type="pres">
      <dgm:prSet presAssocID="{6955313F-D179-4463-B229-15D3779C1E95}" presName="Name10" presStyleLbl="parChTrans1D2" presStyleIdx="0" presStyleCnt="1"/>
      <dgm:spPr/>
      <dgm:t>
        <a:bodyPr/>
        <a:lstStyle/>
        <a:p>
          <a:endParaRPr lang="fr-FR"/>
        </a:p>
      </dgm:t>
    </dgm:pt>
    <dgm:pt modelId="{953EFF23-FD08-4456-813E-9A3B8049A526}" type="pres">
      <dgm:prSet presAssocID="{7DEA252A-4F7B-400F-8E26-6E8AB8C05030}" presName="hierRoot2" presStyleCnt="0"/>
      <dgm:spPr/>
    </dgm:pt>
    <dgm:pt modelId="{C7932E66-DE24-4E5C-A7A3-6A440FC906E5}" type="pres">
      <dgm:prSet presAssocID="{7DEA252A-4F7B-400F-8E26-6E8AB8C05030}" presName="composite2" presStyleCnt="0"/>
      <dgm:spPr/>
    </dgm:pt>
    <dgm:pt modelId="{F46FF58C-5220-4EC2-BE72-527EA1A37BB1}" type="pres">
      <dgm:prSet presAssocID="{7DEA252A-4F7B-400F-8E26-6E8AB8C05030}" presName="background2" presStyleLbl="node2" presStyleIdx="0" presStyleCnt="1"/>
      <dgm:spPr/>
    </dgm:pt>
    <dgm:pt modelId="{4588D458-F5B8-4BB6-A62D-1EC339B09B7F}" type="pres">
      <dgm:prSet presAssocID="{7DEA252A-4F7B-400F-8E26-6E8AB8C05030}" presName="text2" presStyleLbl="fgAcc2" presStyleIdx="0" presStyleCnt="1" custScaleX="405035" custScaleY="4812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E6978496-956F-4868-A37E-67652BB50358}" type="pres">
      <dgm:prSet presAssocID="{7DEA252A-4F7B-400F-8E26-6E8AB8C05030}" presName="hierChild3" presStyleCnt="0"/>
      <dgm:spPr/>
    </dgm:pt>
    <dgm:pt modelId="{20CA5CDB-AF21-4D79-BD98-A623E496F8E8}" type="pres">
      <dgm:prSet presAssocID="{A36E12F3-F5E9-4E6C-8591-4148FD4E90CD}" presName="Name17" presStyleLbl="parChTrans1D3" presStyleIdx="0" presStyleCnt="2"/>
      <dgm:spPr/>
      <dgm:t>
        <a:bodyPr/>
        <a:lstStyle/>
        <a:p>
          <a:endParaRPr lang="fr-FR"/>
        </a:p>
      </dgm:t>
    </dgm:pt>
    <dgm:pt modelId="{B4975357-5AB8-4EA2-8BF8-94B69F7E3D08}" type="pres">
      <dgm:prSet presAssocID="{8B70B16C-C413-441F-A3B4-CC032962FA7F}" presName="hierRoot3" presStyleCnt="0"/>
      <dgm:spPr/>
    </dgm:pt>
    <dgm:pt modelId="{5A958E38-4AC6-4C33-9CEC-028E61BB2EC8}" type="pres">
      <dgm:prSet presAssocID="{8B70B16C-C413-441F-A3B4-CC032962FA7F}" presName="composite3" presStyleCnt="0"/>
      <dgm:spPr/>
    </dgm:pt>
    <dgm:pt modelId="{D893ECE7-6CCC-4614-B3EB-0E776FAFE545}" type="pres">
      <dgm:prSet presAssocID="{8B70B16C-C413-441F-A3B4-CC032962FA7F}" presName="background3" presStyleLbl="node3" presStyleIdx="0" presStyleCnt="2"/>
      <dgm:spPr/>
    </dgm:pt>
    <dgm:pt modelId="{1282D0F7-00C1-440D-9C0C-742CF1C9C925}" type="pres">
      <dgm:prSet presAssocID="{8B70B16C-C413-441F-A3B4-CC032962FA7F}" presName="text3" presStyleLbl="fgAcc3" presStyleIdx="0" presStyleCnt="2" custScaleX="208912" custScaleY="3566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199F1D88-775E-4B13-A6CB-5F4FA043C42F}" type="pres">
      <dgm:prSet presAssocID="{8B70B16C-C413-441F-A3B4-CC032962FA7F}" presName="hierChild4" presStyleCnt="0"/>
      <dgm:spPr/>
    </dgm:pt>
    <dgm:pt modelId="{FF228E68-92BF-452E-95EE-C5B34EE7A76C}" type="pres">
      <dgm:prSet presAssocID="{B6C79D44-9B70-4157-8B42-92A287FD10A5}" presName="Name17" presStyleLbl="parChTrans1D3" presStyleIdx="1" presStyleCnt="2"/>
      <dgm:spPr/>
      <dgm:t>
        <a:bodyPr/>
        <a:lstStyle/>
        <a:p>
          <a:endParaRPr lang="fr-FR"/>
        </a:p>
      </dgm:t>
    </dgm:pt>
    <dgm:pt modelId="{A91C8F74-3984-4C47-AF20-643254936227}" type="pres">
      <dgm:prSet presAssocID="{F6E7721D-568A-4D00-9D57-23FAC31D51E4}" presName="hierRoot3" presStyleCnt="0"/>
      <dgm:spPr/>
    </dgm:pt>
    <dgm:pt modelId="{591AA084-F3C7-4238-9C5A-19096D1A642F}" type="pres">
      <dgm:prSet presAssocID="{F6E7721D-568A-4D00-9D57-23FAC31D51E4}" presName="composite3" presStyleCnt="0"/>
      <dgm:spPr/>
    </dgm:pt>
    <dgm:pt modelId="{F7C61AD1-BE11-4D7B-87C3-1FF504DAFE53}" type="pres">
      <dgm:prSet presAssocID="{F6E7721D-568A-4D00-9D57-23FAC31D51E4}" presName="background3" presStyleLbl="node3" presStyleIdx="1" presStyleCnt="2"/>
      <dgm:spPr/>
    </dgm:pt>
    <dgm:pt modelId="{64D95A7A-B9C0-4AF3-A669-C495C2EF79E9}" type="pres">
      <dgm:prSet presAssocID="{F6E7721D-568A-4D00-9D57-23FAC31D51E4}" presName="text3" presStyleLbl="fgAcc3" presStyleIdx="1" presStyleCnt="2" custScaleX="258143" custScaleY="49948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B5044C3A-DE02-4A01-88F5-2753855A7CE6}" type="pres">
      <dgm:prSet presAssocID="{F6E7721D-568A-4D00-9D57-23FAC31D51E4}" presName="hierChild4" presStyleCnt="0"/>
      <dgm:spPr/>
    </dgm:pt>
  </dgm:ptLst>
  <dgm:cxnLst>
    <dgm:cxn modelId="{314E1801-521D-49A7-9994-0B83B2B8AA07}" type="presOf" srcId="{B920F6DA-EB16-4052-9518-28FB35C98775}" destId="{07C2EDBA-ECA3-4848-8823-1CE6FA0246CF}" srcOrd="0" destOrd="0" presId="urn:microsoft.com/office/officeart/2005/8/layout/hierarchy1"/>
    <dgm:cxn modelId="{C52ECE5D-E684-4388-8E8D-DFD56B320CFE}" type="presOf" srcId="{A36E12F3-F5E9-4E6C-8591-4148FD4E90CD}" destId="{20CA5CDB-AF21-4D79-BD98-A623E496F8E8}" srcOrd="0" destOrd="0" presId="urn:microsoft.com/office/officeart/2005/8/layout/hierarchy1"/>
    <dgm:cxn modelId="{89BB4C25-7544-4992-9F35-73AC0573D514}" type="presOf" srcId="{7DEA252A-4F7B-400F-8E26-6E8AB8C05030}" destId="{4588D458-F5B8-4BB6-A62D-1EC339B09B7F}" srcOrd="0" destOrd="0" presId="urn:microsoft.com/office/officeart/2005/8/layout/hierarchy1"/>
    <dgm:cxn modelId="{20C2CBF2-A991-4EFD-8E0C-F0BD57AB6D66}" type="presOf" srcId="{8B70B16C-C413-441F-A3B4-CC032962FA7F}" destId="{1282D0F7-00C1-440D-9C0C-742CF1C9C925}" srcOrd="0" destOrd="0" presId="urn:microsoft.com/office/officeart/2005/8/layout/hierarchy1"/>
    <dgm:cxn modelId="{6937903E-5BB2-4315-9DD1-A00728D6B755}" srcId="{7DEA252A-4F7B-400F-8E26-6E8AB8C05030}" destId="{8B70B16C-C413-441F-A3B4-CC032962FA7F}" srcOrd="0" destOrd="0" parTransId="{A36E12F3-F5E9-4E6C-8591-4148FD4E90CD}" sibTransId="{5DE96E61-DF7B-4958-B607-6FB7F887E639}"/>
    <dgm:cxn modelId="{1C29393C-C54A-4086-ACC7-C92C06538D6B}" type="presOf" srcId="{B6C79D44-9B70-4157-8B42-92A287FD10A5}" destId="{FF228E68-92BF-452E-95EE-C5B34EE7A76C}" srcOrd="0" destOrd="0" presId="urn:microsoft.com/office/officeart/2005/8/layout/hierarchy1"/>
    <dgm:cxn modelId="{9F3D2E12-84AA-4DA5-8ECA-F2E97F8C3E23}" type="presOf" srcId="{6955313F-D179-4463-B229-15D3779C1E95}" destId="{134D4C44-AC17-4FEA-AE17-717173059C06}" srcOrd="0" destOrd="0" presId="urn:microsoft.com/office/officeart/2005/8/layout/hierarchy1"/>
    <dgm:cxn modelId="{DB74CAFE-6344-4CAB-8D88-3175196D831A}" type="presOf" srcId="{F6E7721D-568A-4D00-9D57-23FAC31D51E4}" destId="{64D95A7A-B9C0-4AF3-A669-C495C2EF79E9}" srcOrd="0" destOrd="0" presId="urn:microsoft.com/office/officeart/2005/8/layout/hierarchy1"/>
    <dgm:cxn modelId="{25990367-0432-4E13-9515-B7C1D457BA73}" type="presOf" srcId="{703C9906-2349-4746-8852-E254D4AC0142}" destId="{69C62C13-04D5-46CF-A454-8B1EFEE9C6DC}" srcOrd="0" destOrd="0" presId="urn:microsoft.com/office/officeart/2005/8/layout/hierarchy1"/>
    <dgm:cxn modelId="{B9669BA2-77CB-4127-A5A1-A8FF375059D6}" srcId="{B920F6DA-EB16-4052-9518-28FB35C98775}" destId="{703C9906-2349-4746-8852-E254D4AC0142}" srcOrd="0" destOrd="0" parTransId="{E0F384F4-BA28-4601-8B95-38D6826A80BF}" sibTransId="{E2117D18-B0AC-417B-87C4-A949E565393D}"/>
    <dgm:cxn modelId="{8BC42502-6DA5-4103-8427-29860CCE618D}" srcId="{7DEA252A-4F7B-400F-8E26-6E8AB8C05030}" destId="{F6E7721D-568A-4D00-9D57-23FAC31D51E4}" srcOrd="1" destOrd="0" parTransId="{B6C79D44-9B70-4157-8B42-92A287FD10A5}" sibTransId="{E60F97C1-0146-42E7-8152-112E829AEE7C}"/>
    <dgm:cxn modelId="{3673394B-1912-4A4E-868C-76AF78867FC7}" srcId="{703C9906-2349-4746-8852-E254D4AC0142}" destId="{7DEA252A-4F7B-400F-8E26-6E8AB8C05030}" srcOrd="0" destOrd="0" parTransId="{6955313F-D179-4463-B229-15D3779C1E95}" sibTransId="{3F68120E-E6BC-4D0C-95F3-4099D6D88649}"/>
    <dgm:cxn modelId="{1B29438A-457C-4BD2-9502-FBC883F910F7}" type="presParOf" srcId="{07C2EDBA-ECA3-4848-8823-1CE6FA0246CF}" destId="{424E3510-1038-4B38-8782-4594FB032751}" srcOrd="0" destOrd="0" presId="urn:microsoft.com/office/officeart/2005/8/layout/hierarchy1"/>
    <dgm:cxn modelId="{FCD9FAF7-B153-428E-A5F7-0347559B6162}" type="presParOf" srcId="{424E3510-1038-4B38-8782-4594FB032751}" destId="{93402515-FC2E-470A-B81A-C5865DDB2823}" srcOrd="0" destOrd="0" presId="urn:microsoft.com/office/officeart/2005/8/layout/hierarchy1"/>
    <dgm:cxn modelId="{850809F5-21BC-44F7-BB78-B905A588C93D}" type="presParOf" srcId="{93402515-FC2E-470A-B81A-C5865DDB2823}" destId="{70D65496-B28B-4FEF-A60B-1B0B634CD947}" srcOrd="0" destOrd="0" presId="urn:microsoft.com/office/officeart/2005/8/layout/hierarchy1"/>
    <dgm:cxn modelId="{4BD5015E-89B0-49B0-9A17-A1F071DFD7B4}" type="presParOf" srcId="{93402515-FC2E-470A-B81A-C5865DDB2823}" destId="{69C62C13-04D5-46CF-A454-8B1EFEE9C6DC}" srcOrd="1" destOrd="0" presId="urn:microsoft.com/office/officeart/2005/8/layout/hierarchy1"/>
    <dgm:cxn modelId="{B33BCF54-9DF2-4D60-B7AC-5E0F53A9A283}" type="presParOf" srcId="{424E3510-1038-4B38-8782-4594FB032751}" destId="{B0E0C4C9-E788-43A7-BF64-6E56B1492BDB}" srcOrd="1" destOrd="0" presId="urn:microsoft.com/office/officeart/2005/8/layout/hierarchy1"/>
    <dgm:cxn modelId="{6FF3AA5B-4337-4A49-B530-77E8B6602608}" type="presParOf" srcId="{B0E0C4C9-E788-43A7-BF64-6E56B1492BDB}" destId="{134D4C44-AC17-4FEA-AE17-717173059C06}" srcOrd="0" destOrd="0" presId="urn:microsoft.com/office/officeart/2005/8/layout/hierarchy1"/>
    <dgm:cxn modelId="{BC14DDCB-A0FB-4E9D-AADB-94C2B6B3BDB2}" type="presParOf" srcId="{B0E0C4C9-E788-43A7-BF64-6E56B1492BDB}" destId="{953EFF23-FD08-4456-813E-9A3B8049A526}" srcOrd="1" destOrd="0" presId="urn:microsoft.com/office/officeart/2005/8/layout/hierarchy1"/>
    <dgm:cxn modelId="{5DDAF8E0-AEF2-4660-ABE4-03FE4EBBE17A}" type="presParOf" srcId="{953EFF23-FD08-4456-813E-9A3B8049A526}" destId="{C7932E66-DE24-4E5C-A7A3-6A440FC906E5}" srcOrd="0" destOrd="0" presId="urn:microsoft.com/office/officeart/2005/8/layout/hierarchy1"/>
    <dgm:cxn modelId="{9071D766-D2EA-455B-B9DB-89C11947ECA8}" type="presParOf" srcId="{C7932E66-DE24-4E5C-A7A3-6A440FC906E5}" destId="{F46FF58C-5220-4EC2-BE72-527EA1A37BB1}" srcOrd="0" destOrd="0" presId="urn:microsoft.com/office/officeart/2005/8/layout/hierarchy1"/>
    <dgm:cxn modelId="{16704650-EDDB-4C7E-B5EC-7D6A0308299F}" type="presParOf" srcId="{C7932E66-DE24-4E5C-A7A3-6A440FC906E5}" destId="{4588D458-F5B8-4BB6-A62D-1EC339B09B7F}" srcOrd="1" destOrd="0" presId="urn:microsoft.com/office/officeart/2005/8/layout/hierarchy1"/>
    <dgm:cxn modelId="{297419BD-B441-4BBC-9406-10A88E5CEC31}" type="presParOf" srcId="{953EFF23-FD08-4456-813E-9A3B8049A526}" destId="{E6978496-956F-4868-A37E-67652BB50358}" srcOrd="1" destOrd="0" presId="urn:microsoft.com/office/officeart/2005/8/layout/hierarchy1"/>
    <dgm:cxn modelId="{FFB3C67F-A18D-4E2D-8550-DE6707845EA8}" type="presParOf" srcId="{E6978496-956F-4868-A37E-67652BB50358}" destId="{20CA5CDB-AF21-4D79-BD98-A623E496F8E8}" srcOrd="0" destOrd="0" presId="urn:microsoft.com/office/officeart/2005/8/layout/hierarchy1"/>
    <dgm:cxn modelId="{295D5CE2-FB4D-4962-9999-32AE6CEC7CD2}" type="presParOf" srcId="{E6978496-956F-4868-A37E-67652BB50358}" destId="{B4975357-5AB8-4EA2-8BF8-94B69F7E3D08}" srcOrd="1" destOrd="0" presId="urn:microsoft.com/office/officeart/2005/8/layout/hierarchy1"/>
    <dgm:cxn modelId="{0D57E867-BA6E-490E-A40E-57F5F3D309E8}" type="presParOf" srcId="{B4975357-5AB8-4EA2-8BF8-94B69F7E3D08}" destId="{5A958E38-4AC6-4C33-9CEC-028E61BB2EC8}" srcOrd="0" destOrd="0" presId="urn:microsoft.com/office/officeart/2005/8/layout/hierarchy1"/>
    <dgm:cxn modelId="{8717471A-8179-40BA-B6D7-6C0412EF7673}" type="presParOf" srcId="{5A958E38-4AC6-4C33-9CEC-028E61BB2EC8}" destId="{D893ECE7-6CCC-4614-B3EB-0E776FAFE545}" srcOrd="0" destOrd="0" presId="urn:microsoft.com/office/officeart/2005/8/layout/hierarchy1"/>
    <dgm:cxn modelId="{6FFE6288-AACD-47D3-9C16-EC7B74E04CEA}" type="presParOf" srcId="{5A958E38-4AC6-4C33-9CEC-028E61BB2EC8}" destId="{1282D0F7-00C1-440D-9C0C-742CF1C9C925}" srcOrd="1" destOrd="0" presId="urn:microsoft.com/office/officeart/2005/8/layout/hierarchy1"/>
    <dgm:cxn modelId="{5488B970-74DB-41AB-9BBC-F5AC5B8148B1}" type="presParOf" srcId="{B4975357-5AB8-4EA2-8BF8-94B69F7E3D08}" destId="{199F1D88-775E-4B13-A6CB-5F4FA043C42F}" srcOrd="1" destOrd="0" presId="urn:microsoft.com/office/officeart/2005/8/layout/hierarchy1"/>
    <dgm:cxn modelId="{1B0814A4-D410-4409-B354-A14FEC898B59}" type="presParOf" srcId="{E6978496-956F-4868-A37E-67652BB50358}" destId="{FF228E68-92BF-452E-95EE-C5B34EE7A76C}" srcOrd="2" destOrd="0" presId="urn:microsoft.com/office/officeart/2005/8/layout/hierarchy1"/>
    <dgm:cxn modelId="{5AB32701-0273-4B92-AEB0-26CF58D4A107}" type="presParOf" srcId="{E6978496-956F-4868-A37E-67652BB50358}" destId="{A91C8F74-3984-4C47-AF20-643254936227}" srcOrd="3" destOrd="0" presId="urn:microsoft.com/office/officeart/2005/8/layout/hierarchy1"/>
    <dgm:cxn modelId="{60960944-BBE1-4329-AE3B-2DAE428B2A6E}" type="presParOf" srcId="{A91C8F74-3984-4C47-AF20-643254936227}" destId="{591AA084-F3C7-4238-9C5A-19096D1A642F}" srcOrd="0" destOrd="0" presId="urn:microsoft.com/office/officeart/2005/8/layout/hierarchy1"/>
    <dgm:cxn modelId="{65282521-C2FE-40C7-BFE6-138A8ED2ED61}" type="presParOf" srcId="{591AA084-F3C7-4238-9C5A-19096D1A642F}" destId="{F7C61AD1-BE11-4D7B-87C3-1FF504DAFE53}" srcOrd="0" destOrd="0" presId="urn:microsoft.com/office/officeart/2005/8/layout/hierarchy1"/>
    <dgm:cxn modelId="{A797A719-D4D5-46E1-849D-232180210EC4}" type="presParOf" srcId="{591AA084-F3C7-4238-9C5A-19096D1A642F}" destId="{64D95A7A-B9C0-4AF3-A669-C495C2EF79E9}" srcOrd="1" destOrd="0" presId="urn:microsoft.com/office/officeart/2005/8/layout/hierarchy1"/>
    <dgm:cxn modelId="{7FFCF250-A69C-447D-9DA6-100B1CDD0310}" type="presParOf" srcId="{A91C8F74-3984-4C47-AF20-643254936227}" destId="{B5044C3A-DE02-4A01-88F5-2753855A7CE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00218C2-3F4D-4950-8134-1ACCCA241A80}" type="doc">
      <dgm:prSet loTypeId="urn:microsoft.com/office/officeart/2005/8/layout/hierarchy1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fr-FR"/>
        </a:p>
      </dgm:t>
    </dgm:pt>
    <dgm:pt modelId="{849D687C-BF9C-4742-967C-CAEA0BF8467E}">
      <dgm:prSet phldrT="[Texte]"/>
      <dgm:spPr/>
      <dgm:t>
        <a:bodyPr/>
        <a:lstStyle/>
        <a:p>
          <a:r>
            <a:rPr lang="fr-FR" dirty="0" smtClean="0">
              <a:latin typeface="+mj-lt"/>
              <a:cs typeface="Times New Roman" pitchFamily="18" charset="0"/>
            </a:rPr>
            <a:t>Instancier le conteneur racine + paramétrage</a:t>
          </a:r>
          <a:endParaRPr lang="fr-FR" b="1" dirty="0"/>
        </a:p>
      </dgm:t>
    </dgm:pt>
    <dgm:pt modelId="{5FE18EDB-FEED-40DF-8268-65DB3AB8B95A}" type="parTrans" cxnId="{1D0BC253-5228-4162-BB1E-D6E69E799867}">
      <dgm:prSet/>
      <dgm:spPr/>
      <dgm:t>
        <a:bodyPr/>
        <a:lstStyle/>
        <a:p>
          <a:endParaRPr lang="fr-FR"/>
        </a:p>
      </dgm:t>
    </dgm:pt>
    <dgm:pt modelId="{7E7EB399-63D3-42DE-A94C-26D1ABF9DABF}" type="sibTrans" cxnId="{1D0BC253-5228-4162-BB1E-D6E69E799867}">
      <dgm:prSet/>
      <dgm:spPr/>
      <dgm:t>
        <a:bodyPr/>
        <a:lstStyle/>
        <a:p>
          <a:endParaRPr lang="fr-FR"/>
        </a:p>
      </dgm:t>
    </dgm:pt>
    <dgm:pt modelId="{5FA62F8E-7ED4-4B0F-9E66-BB820435BA05}">
      <dgm:prSet phldrT="[Texte]" custT="1"/>
      <dgm:spPr/>
      <dgm:t>
        <a:bodyPr/>
        <a:lstStyle/>
        <a:p>
          <a:r>
            <a:rPr lang="fr-FR" sz="2000" dirty="0" smtClean="0">
              <a:latin typeface="+mj-lt"/>
              <a:cs typeface="Times New Roman" pitchFamily="18" charset="0"/>
            </a:rPr>
            <a:t>Instancier les vues inclus </a:t>
          </a:r>
          <a:endParaRPr lang="fr-FR" sz="2000" dirty="0"/>
        </a:p>
      </dgm:t>
    </dgm:pt>
    <dgm:pt modelId="{32158A32-2452-4231-80BD-99B1D684E71D}" type="parTrans" cxnId="{3B4FDF6E-37E7-439B-BC21-60A1E2FE2BB8}">
      <dgm:prSet/>
      <dgm:spPr/>
      <dgm:t>
        <a:bodyPr/>
        <a:lstStyle/>
        <a:p>
          <a:endParaRPr lang="fr-FR"/>
        </a:p>
      </dgm:t>
    </dgm:pt>
    <dgm:pt modelId="{330BBB10-7B57-47A6-91C4-1A5F8E9A0D21}" type="sibTrans" cxnId="{3B4FDF6E-37E7-439B-BC21-60A1E2FE2BB8}">
      <dgm:prSet/>
      <dgm:spPr/>
      <dgm:t>
        <a:bodyPr/>
        <a:lstStyle/>
        <a:p>
          <a:endParaRPr lang="fr-FR"/>
        </a:p>
      </dgm:t>
    </dgm:pt>
    <dgm:pt modelId="{68B8D59D-2E15-48CC-804C-0621F6389F65}">
      <dgm:prSet phldrT="[Texte]" custT="1"/>
      <dgm:spPr/>
      <dgm:t>
        <a:bodyPr/>
        <a:lstStyle/>
        <a:p>
          <a:r>
            <a:rPr lang="fr-FR" sz="2000" dirty="0" smtClean="0">
              <a:cs typeface="Times New Roman" pitchFamily="18" charset="0"/>
            </a:rPr>
            <a:t>assigne les </a:t>
          </a:r>
          <a:r>
            <a:rPr lang="fr-FR" sz="2000" b="1" dirty="0" err="1" smtClean="0">
              <a:cs typeface="Times New Roman" pitchFamily="18" charset="0"/>
            </a:rPr>
            <a:t>Views</a:t>
          </a:r>
          <a:r>
            <a:rPr lang="fr-FR" sz="2000" dirty="0" smtClean="0">
              <a:cs typeface="Times New Roman" pitchFamily="18" charset="0"/>
            </a:rPr>
            <a:t> à des </a:t>
          </a:r>
          <a:r>
            <a:rPr lang="fr-FR" sz="2000" b="1" dirty="0" err="1" smtClean="0">
              <a:cs typeface="Times New Roman" pitchFamily="18" charset="0"/>
            </a:rPr>
            <a:t>layouts</a:t>
          </a:r>
          <a:r>
            <a:rPr lang="fr-FR" sz="2000" b="1" dirty="0" smtClean="0">
              <a:cs typeface="Times New Roman" pitchFamily="18" charset="0"/>
            </a:rPr>
            <a:t> (</a:t>
          </a:r>
          <a:r>
            <a:rPr lang="fr-FR" sz="2000" b="1" dirty="0" err="1" smtClean="0">
              <a:cs typeface="Times New Roman" pitchFamily="18" charset="0"/>
            </a:rPr>
            <a:t>addView</a:t>
          </a:r>
          <a:r>
            <a:rPr lang="fr-FR" sz="2000" b="1" dirty="0" smtClean="0">
              <a:cs typeface="Times New Roman" pitchFamily="18" charset="0"/>
            </a:rPr>
            <a:t>)</a:t>
          </a:r>
          <a:endParaRPr lang="fr-FR" sz="1600" dirty="0"/>
        </a:p>
      </dgm:t>
    </dgm:pt>
    <dgm:pt modelId="{97DE1863-586F-4C79-8FCA-65D487CD86F5}" type="parTrans" cxnId="{6BB3291C-4E04-4E41-B2F5-F1110EAAE4D5}">
      <dgm:prSet/>
      <dgm:spPr/>
      <dgm:t>
        <a:bodyPr/>
        <a:lstStyle/>
        <a:p>
          <a:endParaRPr lang="fr-FR"/>
        </a:p>
      </dgm:t>
    </dgm:pt>
    <dgm:pt modelId="{B48E0578-9552-417C-8C8A-0B868255CE31}" type="sibTrans" cxnId="{6BB3291C-4E04-4E41-B2F5-F1110EAAE4D5}">
      <dgm:prSet/>
      <dgm:spPr/>
      <dgm:t>
        <a:bodyPr/>
        <a:lstStyle/>
        <a:p>
          <a:endParaRPr lang="fr-FR"/>
        </a:p>
      </dgm:t>
    </dgm:pt>
    <dgm:pt modelId="{9C8C4209-C2B0-477D-A108-8C9D4DEE23EB}">
      <dgm:prSet phldrT="[Texte]" custT="1"/>
      <dgm:spPr/>
      <dgm:t>
        <a:bodyPr/>
        <a:lstStyle/>
        <a:p>
          <a:r>
            <a:rPr lang="fr-FR" sz="2000" dirty="0" smtClean="0"/>
            <a:t>Afficher le contenu du conteneur (</a:t>
          </a:r>
          <a:r>
            <a:rPr lang="fr-FR" sz="2000" dirty="0" err="1" smtClean="0"/>
            <a:t>setContentView</a:t>
          </a:r>
          <a:r>
            <a:rPr lang="fr-FR" sz="2000" dirty="0" smtClean="0"/>
            <a:t>) </a:t>
          </a:r>
          <a:endParaRPr lang="fr-FR" sz="2000" dirty="0"/>
        </a:p>
      </dgm:t>
    </dgm:pt>
    <dgm:pt modelId="{3D3FF699-D852-4A93-8357-25D6F629A02D}" type="parTrans" cxnId="{9E092C72-462B-486A-8E08-4A16FCC9229D}">
      <dgm:prSet/>
      <dgm:spPr/>
      <dgm:t>
        <a:bodyPr/>
        <a:lstStyle/>
        <a:p>
          <a:endParaRPr lang="fr-FR"/>
        </a:p>
      </dgm:t>
    </dgm:pt>
    <dgm:pt modelId="{67C95813-D2BC-4F50-858A-671437EB65CE}" type="sibTrans" cxnId="{9E092C72-462B-486A-8E08-4A16FCC9229D}">
      <dgm:prSet/>
      <dgm:spPr/>
      <dgm:t>
        <a:bodyPr/>
        <a:lstStyle/>
        <a:p>
          <a:endParaRPr lang="fr-FR"/>
        </a:p>
      </dgm:t>
    </dgm:pt>
    <dgm:pt modelId="{104DAF24-B98D-40DF-A7FD-81FC58F22C66}" type="pres">
      <dgm:prSet presAssocID="{200218C2-3F4D-4950-8134-1ACCCA241A8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AAE3C420-22BE-4F31-9FEF-6019787B2125}" type="pres">
      <dgm:prSet presAssocID="{849D687C-BF9C-4742-967C-CAEA0BF8467E}" presName="hierRoot1" presStyleCnt="0"/>
      <dgm:spPr/>
    </dgm:pt>
    <dgm:pt modelId="{AF6EE9CF-A68D-4DFB-96D5-33589BD844E5}" type="pres">
      <dgm:prSet presAssocID="{849D687C-BF9C-4742-967C-CAEA0BF8467E}" presName="composite" presStyleCnt="0"/>
      <dgm:spPr/>
    </dgm:pt>
    <dgm:pt modelId="{4F1B7AA7-1AD0-4DF5-A585-722E3445B146}" type="pres">
      <dgm:prSet presAssocID="{849D687C-BF9C-4742-967C-CAEA0BF8467E}" presName="background" presStyleLbl="node0" presStyleIdx="0" presStyleCnt="1"/>
      <dgm:spPr/>
    </dgm:pt>
    <dgm:pt modelId="{E77E96DE-D5FF-4872-9229-4AD5FC96DD6C}" type="pres">
      <dgm:prSet presAssocID="{849D687C-BF9C-4742-967C-CAEA0BF8467E}" presName="text" presStyleLbl="fgAcc0" presStyleIdx="0" presStyleCnt="1" custScaleX="26521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8681ADD5-54D2-43B0-A5E3-14140B16B5B9}" type="pres">
      <dgm:prSet presAssocID="{849D687C-BF9C-4742-967C-CAEA0BF8467E}" presName="hierChild2" presStyleCnt="0"/>
      <dgm:spPr/>
    </dgm:pt>
    <dgm:pt modelId="{1E16DE23-8DDF-4EAC-AFF0-EF9D60D5A38E}" type="pres">
      <dgm:prSet presAssocID="{32158A32-2452-4231-80BD-99B1D684E71D}" presName="Name10" presStyleLbl="parChTrans1D2" presStyleIdx="0" presStyleCnt="1"/>
      <dgm:spPr/>
      <dgm:t>
        <a:bodyPr/>
        <a:lstStyle/>
        <a:p>
          <a:endParaRPr lang="fr-FR"/>
        </a:p>
      </dgm:t>
    </dgm:pt>
    <dgm:pt modelId="{E891F4EA-FA33-4462-94A0-719022993717}" type="pres">
      <dgm:prSet presAssocID="{5FA62F8E-7ED4-4B0F-9E66-BB820435BA05}" presName="hierRoot2" presStyleCnt="0"/>
      <dgm:spPr/>
    </dgm:pt>
    <dgm:pt modelId="{88539B67-AC7D-4700-ABA3-6BAA784624E4}" type="pres">
      <dgm:prSet presAssocID="{5FA62F8E-7ED4-4B0F-9E66-BB820435BA05}" presName="composite2" presStyleCnt="0"/>
      <dgm:spPr/>
    </dgm:pt>
    <dgm:pt modelId="{0EF8B191-DB62-484F-95AB-B6D0209ECE8A}" type="pres">
      <dgm:prSet presAssocID="{5FA62F8E-7ED4-4B0F-9E66-BB820435BA05}" presName="background2" presStyleLbl="node2" presStyleIdx="0" presStyleCnt="1"/>
      <dgm:spPr/>
    </dgm:pt>
    <dgm:pt modelId="{FC9F0503-EB5C-4571-B6A7-E7B98992EDDE}" type="pres">
      <dgm:prSet presAssocID="{5FA62F8E-7ED4-4B0F-9E66-BB820435BA05}" presName="text2" presStyleLbl="fgAcc2" presStyleIdx="0" presStyleCnt="1" custScaleX="297718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77CA48A7-343A-4837-9A16-A29DB7B85BCF}" type="pres">
      <dgm:prSet presAssocID="{5FA62F8E-7ED4-4B0F-9E66-BB820435BA05}" presName="hierChild3" presStyleCnt="0"/>
      <dgm:spPr/>
    </dgm:pt>
    <dgm:pt modelId="{1A1A4EF1-7748-4B8E-855A-00B8CD03E0ED}" type="pres">
      <dgm:prSet presAssocID="{97DE1863-586F-4C79-8FCA-65D487CD86F5}" presName="Name17" presStyleLbl="parChTrans1D3" presStyleIdx="0" presStyleCnt="1"/>
      <dgm:spPr/>
      <dgm:t>
        <a:bodyPr/>
        <a:lstStyle/>
        <a:p>
          <a:endParaRPr lang="fr-FR"/>
        </a:p>
      </dgm:t>
    </dgm:pt>
    <dgm:pt modelId="{9F064C14-9E0D-47CA-93BD-A828CE5F56D3}" type="pres">
      <dgm:prSet presAssocID="{68B8D59D-2E15-48CC-804C-0621F6389F65}" presName="hierRoot3" presStyleCnt="0"/>
      <dgm:spPr/>
    </dgm:pt>
    <dgm:pt modelId="{7817D64F-AE6C-4B10-8662-4CE4D4B0E027}" type="pres">
      <dgm:prSet presAssocID="{68B8D59D-2E15-48CC-804C-0621F6389F65}" presName="composite3" presStyleCnt="0"/>
      <dgm:spPr/>
    </dgm:pt>
    <dgm:pt modelId="{D4B280A9-0A77-48AA-9CEC-65F37CF7CF13}" type="pres">
      <dgm:prSet presAssocID="{68B8D59D-2E15-48CC-804C-0621F6389F65}" presName="background3" presStyleLbl="node3" presStyleIdx="0" presStyleCnt="1"/>
      <dgm:spPr/>
    </dgm:pt>
    <dgm:pt modelId="{A7C013A7-18A1-45C5-B913-C009B4FEDAD7}" type="pres">
      <dgm:prSet presAssocID="{68B8D59D-2E15-48CC-804C-0621F6389F65}" presName="text3" presStyleLbl="fgAcc3" presStyleIdx="0" presStyleCnt="1" custScaleX="248599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455F70C5-2DBB-434F-8570-D7AA094BD6E6}" type="pres">
      <dgm:prSet presAssocID="{68B8D59D-2E15-48CC-804C-0621F6389F65}" presName="hierChild4" presStyleCnt="0"/>
      <dgm:spPr/>
    </dgm:pt>
    <dgm:pt modelId="{4AA1E66C-0EAA-4F6E-B6AF-36DDE050CB34}" type="pres">
      <dgm:prSet presAssocID="{3D3FF699-D852-4A93-8357-25D6F629A02D}" presName="Name23" presStyleLbl="parChTrans1D4" presStyleIdx="0" presStyleCnt="1"/>
      <dgm:spPr/>
      <dgm:t>
        <a:bodyPr/>
        <a:lstStyle/>
        <a:p>
          <a:endParaRPr lang="fr-FR"/>
        </a:p>
      </dgm:t>
    </dgm:pt>
    <dgm:pt modelId="{D15D7C04-C76F-4F74-8FD9-E459387E741A}" type="pres">
      <dgm:prSet presAssocID="{9C8C4209-C2B0-477D-A108-8C9D4DEE23EB}" presName="hierRoot4" presStyleCnt="0"/>
      <dgm:spPr/>
    </dgm:pt>
    <dgm:pt modelId="{08396070-5B96-4C4E-BBE3-D57EC039CF2A}" type="pres">
      <dgm:prSet presAssocID="{9C8C4209-C2B0-477D-A108-8C9D4DEE23EB}" presName="composite4" presStyleCnt="0"/>
      <dgm:spPr/>
    </dgm:pt>
    <dgm:pt modelId="{FCA3664B-9DC7-4FCD-94A9-C3BF83906A82}" type="pres">
      <dgm:prSet presAssocID="{9C8C4209-C2B0-477D-A108-8C9D4DEE23EB}" presName="background4" presStyleLbl="node4" presStyleIdx="0" presStyleCnt="1"/>
      <dgm:spPr/>
    </dgm:pt>
    <dgm:pt modelId="{A812C428-3099-435C-9E18-74C5C4BF645F}" type="pres">
      <dgm:prSet presAssocID="{9C8C4209-C2B0-477D-A108-8C9D4DEE23EB}" presName="text4" presStyleLbl="fgAcc4" presStyleIdx="0" presStyleCnt="1" custScaleX="302407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B173F6BA-2CB1-4919-AB7E-4A5695DDC3E2}" type="pres">
      <dgm:prSet presAssocID="{9C8C4209-C2B0-477D-A108-8C9D4DEE23EB}" presName="hierChild5" presStyleCnt="0"/>
      <dgm:spPr/>
    </dgm:pt>
  </dgm:ptLst>
  <dgm:cxnLst>
    <dgm:cxn modelId="{F29F9761-1DCC-4D7E-8915-D3C539801890}" type="presOf" srcId="{32158A32-2452-4231-80BD-99B1D684E71D}" destId="{1E16DE23-8DDF-4EAC-AFF0-EF9D60D5A38E}" srcOrd="0" destOrd="0" presId="urn:microsoft.com/office/officeart/2005/8/layout/hierarchy1"/>
    <dgm:cxn modelId="{9E092C72-462B-486A-8E08-4A16FCC9229D}" srcId="{68B8D59D-2E15-48CC-804C-0621F6389F65}" destId="{9C8C4209-C2B0-477D-A108-8C9D4DEE23EB}" srcOrd="0" destOrd="0" parTransId="{3D3FF699-D852-4A93-8357-25D6F629A02D}" sibTransId="{67C95813-D2BC-4F50-858A-671437EB65CE}"/>
    <dgm:cxn modelId="{B129DDC7-A1A2-4173-B9CC-F69D7E7C7D54}" type="presOf" srcId="{3D3FF699-D852-4A93-8357-25D6F629A02D}" destId="{4AA1E66C-0EAA-4F6E-B6AF-36DDE050CB34}" srcOrd="0" destOrd="0" presId="urn:microsoft.com/office/officeart/2005/8/layout/hierarchy1"/>
    <dgm:cxn modelId="{CA3ABA85-ECFB-4A4F-8C37-D2E3E89D0749}" type="presOf" srcId="{68B8D59D-2E15-48CC-804C-0621F6389F65}" destId="{A7C013A7-18A1-45C5-B913-C009B4FEDAD7}" srcOrd="0" destOrd="0" presId="urn:microsoft.com/office/officeart/2005/8/layout/hierarchy1"/>
    <dgm:cxn modelId="{FEC62D0A-D202-46C0-9FB4-7380E4C7CFB3}" type="presOf" srcId="{5FA62F8E-7ED4-4B0F-9E66-BB820435BA05}" destId="{FC9F0503-EB5C-4571-B6A7-E7B98992EDDE}" srcOrd="0" destOrd="0" presId="urn:microsoft.com/office/officeart/2005/8/layout/hierarchy1"/>
    <dgm:cxn modelId="{D19A7C74-7A18-4102-AAC6-473B032A57EC}" type="presOf" srcId="{849D687C-BF9C-4742-967C-CAEA0BF8467E}" destId="{E77E96DE-D5FF-4872-9229-4AD5FC96DD6C}" srcOrd="0" destOrd="0" presId="urn:microsoft.com/office/officeart/2005/8/layout/hierarchy1"/>
    <dgm:cxn modelId="{6BB3291C-4E04-4E41-B2F5-F1110EAAE4D5}" srcId="{5FA62F8E-7ED4-4B0F-9E66-BB820435BA05}" destId="{68B8D59D-2E15-48CC-804C-0621F6389F65}" srcOrd="0" destOrd="0" parTransId="{97DE1863-586F-4C79-8FCA-65D487CD86F5}" sibTransId="{B48E0578-9552-417C-8C8A-0B868255CE31}"/>
    <dgm:cxn modelId="{506C8D26-5698-4EC2-B1CD-67C4F9E58D2B}" type="presOf" srcId="{9C8C4209-C2B0-477D-A108-8C9D4DEE23EB}" destId="{A812C428-3099-435C-9E18-74C5C4BF645F}" srcOrd="0" destOrd="0" presId="urn:microsoft.com/office/officeart/2005/8/layout/hierarchy1"/>
    <dgm:cxn modelId="{1D0BC253-5228-4162-BB1E-D6E69E799867}" srcId="{200218C2-3F4D-4950-8134-1ACCCA241A80}" destId="{849D687C-BF9C-4742-967C-CAEA0BF8467E}" srcOrd="0" destOrd="0" parTransId="{5FE18EDB-FEED-40DF-8268-65DB3AB8B95A}" sibTransId="{7E7EB399-63D3-42DE-A94C-26D1ABF9DABF}"/>
    <dgm:cxn modelId="{3B4FDF6E-37E7-439B-BC21-60A1E2FE2BB8}" srcId="{849D687C-BF9C-4742-967C-CAEA0BF8467E}" destId="{5FA62F8E-7ED4-4B0F-9E66-BB820435BA05}" srcOrd="0" destOrd="0" parTransId="{32158A32-2452-4231-80BD-99B1D684E71D}" sibTransId="{330BBB10-7B57-47A6-91C4-1A5F8E9A0D21}"/>
    <dgm:cxn modelId="{0E4CA27B-4E28-4479-8045-1DE1E58B471A}" type="presOf" srcId="{200218C2-3F4D-4950-8134-1ACCCA241A80}" destId="{104DAF24-B98D-40DF-A7FD-81FC58F22C66}" srcOrd="0" destOrd="0" presId="urn:microsoft.com/office/officeart/2005/8/layout/hierarchy1"/>
    <dgm:cxn modelId="{13DA9B3E-9F7C-4816-BFEC-E53977C2BEDA}" type="presOf" srcId="{97DE1863-586F-4C79-8FCA-65D487CD86F5}" destId="{1A1A4EF1-7748-4B8E-855A-00B8CD03E0ED}" srcOrd="0" destOrd="0" presId="urn:microsoft.com/office/officeart/2005/8/layout/hierarchy1"/>
    <dgm:cxn modelId="{0A3BD11E-173C-4F8C-82CA-5DE95D5185B5}" type="presParOf" srcId="{104DAF24-B98D-40DF-A7FD-81FC58F22C66}" destId="{AAE3C420-22BE-4F31-9FEF-6019787B2125}" srcOrd="0" destOrd="0" presId="urn:microsoft.com/office/officeart/2005/8/layout/hierarchy1"/>
    <dgm:cxn modelId="{0ABFCE02-E7FA-413F-A089-84924E2474FC}" type="presParOf" srcId="{AAE3C420-22BE-4F31-9FEF-6019787B2125}" destId="{AF6EE9CF-A68D-4DFB-96D5-33589BD844E5}" srcOrd="0" destOrd="0" presId="urn:microsoft.com/office/officeart/2005/8/layout/hierarchy1"/>
    <dgm:cxn modelId="{73D0DFCD-4DA5-4EE5-92CB-81FDCBEB1F6B}" type="presParOf" srcId="{AF6EE9CF-A68D-4DFB-96D5-33589BD844E5}" destId="{4F1B7AA7-1AD0-4DF5-A585-722E3445B146}" srcOrd="0" destOrd="0" presId="urn:microsoft.com/office/officeart/2005/8/layout/hierarchy1"/>
    <dgm:cxn modelId="{0D755137-84AA-4A88-BBFF-1F7CF080D239}" type="presParOf" srcId="{AF6EE9CF-A68D-4DFB-96D5-33589BD844E5}" destId="{E77E96DE-D5FF-4872-9229-4AD5FC96DD6C}" srcOrd="1" destOrd="0" presId="urn:microsoft.com/office/officeart/2005/8/layout/hierarchy1"/>
    <dgm:cxn modelId="{3692EB07-69E8-4C66-9C68-C7A7FC61EBFE}" type="presParOf" srcId="{AAE3C420-22BE-4F31-9FEF-6019787B2125}" destId="{8681ADD5-54D2-43B0-A5E3-14140B16B5B9}" srcOrd="1" destOrd="0" presId="urn:microsoft.com/office/officeart/2005/8/layout/hierarchy1"/>
    <dgm:cxn modelId="{0B34F871-7394-4295-9428-5A2332490DB3}" type="presParOf" srcId="{8681ADD5-54D2-43B0-A5E3-14140B16B5B9}" destId="{1E16DE23-8DDF-4EAC-AFF0-EF9D60D5A38E}" srcOrd="0" destOrd="0" presId="urn:microsoft.com/office/officeart/2005/8/layout/hierarchy1"/>
    <dgm:cxn modelId="{76DFA8F8-41D2-4381-8795-7108BBFE8A28}" type="presParOf" srcId="{8681ADD5-54D2-43B0-A5E3-14140B16B5B9}" destId="{E891F4EA-FA33-4462-94A0-719022993717}" srcOrd="1" destOrd="0" presId="urn:microsoft.com/office/officeart/2005/8/layout/hierarchy1"/>
    <dgm:cxn modelId="{DFA40962-0DDA-440F-88BD-AD21CBE54746}" type="presParOf" srcId="{E891F4EA-FA33-4462-94A0-719022993717}" destId="{88539B67-AC7D-4700-ABA3-6BAA784624E4}" srcOrd="0" destOrd="0" presId="urn:microsoft.com/office/officeart/2005/8/layout/hierarchy1"/>
    <dgm:cxn modelId="{D261C86B-38BC-43BB-982C-AC92D77BD2C8}" type="presParOf" srcId="{88539B67-AC7D-4700-ABA3-6BAA784624E4}" destId="{0EF8B191-DB62-484F-95AB-B6D0209ECE8A}" srcOrd="0" destOrd="0" presId="urn:microsoft.com/office/officeart/2005/8/layout/hierarchy1"/>
    <dgm:cxn modelId="{31EF01E4-90BA-4643-821E-EF664F514C8B}" type="presParOf" srcId="{88539B67-AC7D-4700-ABA3-6BAA784624E4}" destId="{FC9F0503-EB5C-4571-B6A7-E7B98992EDDE}" srcOrd="1" destOrd="0" presId="urn:microsoft.com/office/officeart/2005/8/layout/hierarchy1"/>
    <dgm:cxn modelId="{C6296362-E305-41B8-BA22-2BACC83FC9E4}" type="presParOf" srcId="{E891F4EA-FA33-4462-94A0-719022993717}" destId="{77CA48A7-343A-4837-9A16-A29DB7B85BCF}" srcOrd="1" destOrd="0" presId="urn:microsoft.com/office/officeart/2005/8/layout/hierarchy1"/>
    <dgm:cxn modelId="{24DA6AD2-9F74-4A1D-9FC2-9DE05C16947F}" type="presParOf" srcId="{77CA48A7-343A-4837-9A16-A29DB7B85BCF}" destId="{1A1A4EF1-7748-4B8E-855A-00B8CD03E0ED}" srcOrd="0" destOrd="0" presId="urn:microsoft.com/office/officeart/2005/8/layout/hierarchy1"/>
    <dgm:cxn modelId="{A4D1B9B3-2E2B-4EBE-B389-968807AA5D50}" type="presParOf" srcId="{77CA48A7-343A-4837-9A16-A29DB7B85BCF}" destId="{9F064C14-9E0D-47CA-93BD-A828CE5F56D3}" srcOrd="1" destOrd="0" presId="urn:microsoft.com/office/officeart/2005/8/layout/hierarchy1"/>
    <dgm:cxn modelId="{E25B9B01-5710-4CB4-8BBE-219EDD84F09E}" type="presParOf" srcId="{9F064C14-9E0D-47CA-93BD-A828CE5F56D3}" destId="{7817D64F-AE6C-4B10-8662-4CE4D4B0E027}" srcOrd="0" destOrd="0" presId="urn:microsoft.com/office/officeart/2005/8/layout/hierarchy1"/>
    <dgm:cxn modelId="{F7491B03-888B-41FE-9235-6AC0AF223F4A}" type="presParOf" srcId="{7817D64F-AE6C-4B10-8662-4CE4D4B0E027}" destId="{D4B280A9-0A77-48AA-9CEC-65F37CF7CF13}" srcOrd="0" destOrd="0" presId="urn:microsoft.com/office/officeart/2005/8/layout/hierarchy1"/>
    <dgm:cxn modelId="{2D8DA68A-A128-4C44-8ABC-283655B5F27C}" type="presParOf" srcId="{7817D64F-AE6C-4B10-8662-4CE4D4B0E027}" destId="{A7C013A7-18A1-45C5-B913-C009B4FEDAD7}" srcOrd="1" destOrd="0" presId="urn:microsoft.com/office/officeart/2005/8/layout/hierarchy1"/>
    <dgm:cxn modelId="{051554A5-FB96-4433-9F2A-5D7E135DC2FC}" type="presParOf" srcId="{9F064C14-9E0D-47CA-93BD-A828CE5F56D3}" destId="{455F70C5-2DBB-434F-8570-D7AA094BD6E6}" srcOrd="1" destOrd="0" presId="urn:microsoft.com/office/officeart/2005/8/layout/hierarchy1"/>
    <dgm:cxn modelId="{D1EE6175-0A81-4377-8C50-5E59D9C0151F}" type="presParOf" srcId="{455F70C5-2DBB-434F-8570-D7AA094BD6E6}" destId="{4AA1E66C-0EAA-4F6E-B6AF-36DDE050CB34}" srcOrd="0" destOrd="0" presId="urn:microsoft.com/office/officeart/2005/8/layout/hierarchy1"/>
    <dgm:cxn modelId="{C7242017-C767-4313-A979-1CCFB35EC7FB}" type="presParOf" srcId="{455F70C5-2DBB-434F-8570-D7AA094BD6E6}" destId="{D15D7C04-C76F-4F74-8FD9-E459387E741A}" srcOrd="1" destOrd="0" presId="urn:microsoft.com/office/officeart/2005/8/layout/hierarchy1"/>
    <dgm:cxn modelId="{7DB9FB40-0CCA-4152-8C72-BB326FEFF5F4}" type="presParOf" srcId="{D15D7C04-C76F-4F74-8FD9-E459387E741A}" destId="{08396070-5B96-4C4E-BBE3-D57EC039CF2A}" srcOrd="0" destOrd="0" presId="urn:microsoft.com/office/officeart/2005/8/layout/hierarchy1"/>
    <dgm:cxn modelId="{0AB14276-7B71-46C6-8DAE-810739570463}" type="presParOf" srcId="{08396070-5B96-4C4E-BBE3-D57EC039CF2A}" destId="{FCA3664B-9DC7-4FCD-94A9-C3BF83906A82}" srcOrd="0" destOrd="0" presId="urn:microsoft.com/office/officeart/2005/8/layout/hierarchy1"/>
    <dgm:cxn modelId="{1FE69669-F85A-4EDE-8079-BE4069F9DF29}" type="presParOf" srcId="{08396070-5B96-4C4E-BBE3-D57EC039CF2A}" destId="{A812C428-3099-435C-9E18-74C5C4BF645F}" srcOrd="1" destOrd="0" presId="urn:microsoft.com/office/officeart/2005/8/layout/hierarchy1"/>
    <dgm:cxn modelId="{F429467C-730F-41E9-9F51-74618892E3E5}" type="presParOf" srcId="{D15D7C04-C76F-4F74-8FD9-E459387E741A}" destId="{B173F6BA-2CB1-4919-AB7E-4A5695DDC3E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542CA28-0BCF-43CF-8E55-C55FF298D8AE}" type="doc">
      <dgm:prSet loTypeId="urn:microsoft.com/office/officeart/2005/8/layout/hierarchy1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fr-FR"/>
        </a:p>
      </dgm:t>
    </dgm:pt>
    <dgm:pt modelId="{C7F02557-A52E-4919-B0DE-AFAB7D632E94}">
      <dgm:prSet phldrT="[Texte]" custT="1"/>
      <dgm:spPr/>
      <dgm:t>
        <a:bodyPr/>
        <a:lstStyle/>
        <a:p>
          <a:r>
            <a:rPr lang="fr-FR" sz="1800" b="1" dirty="0" err="1" smtClean="0">
              <a:latin typeface="+mn-lt"/>
              <a:cs typeface="Times New Roman" pitchFamily="18" charset="0"/>
            </a:rPr>
            <a:t>Widgets</a:t>
          </a:r>
          <a:r>
            <a:rPr lang="fr-FR" sz="1800" b="1" dirty="0" smtClean="0">
              <a:latin typeface="+mn-lt"/>
              <a:cs typeface="Times New Roman" pitchFamily="18" charset="0"/>
            </a:rPr>
            <a:t> (composant ou contrôle graphique) </a:t>
          </a:r>
          <a:endParaRPr lang="fr-FR" sz="1800" b="1" dirty="0"/>
        </a:p>
      </dgm:t>
    </dgm:pt>
    <dgm:pt modelId="{65DE36FE-5EF0-4BE1-854A-7AE0B9F6667B}" type="parTrans" cxnId="{8E6144AF-5266-487A-B721-59CCFFE19956}">
      <dgm:prSet/>
      <dgm:spPr/>
      <dgm:t>
        <a:bodyPr/>
        <a:lstStyle/>
        <a:p>
          <a:endParaRPr lang="fr-FR"/>
        </a:p>
      </dgm:t>
    </dgm:pt>
    <dgm:pt modelId="{C7D8D991-A069-4CFA-AE99-930A672472D9}" type="sibTrans" cxnId="{8E6144AF-5266-487A-B721-59CCFFE19956}">
      <dgm:prSet/>
      <dgm:spPr/>
      <dgm:t>
        <a:bodyPr/>
        <a:lstStyle/>
        <a:p>
          <a:endParaRPr lang="fr-FR"/>
        </a:p>
      </dgm:t>
    </dgm:pt>
    <dgm:pt modelId="{257FBC94-5913-4A0F-AB55-0935CDE4726E}">
      <dgm:prSet phldrT="[Texte]" custT="1"/>
      <dgm:spPr/>
      <dgm:t>
        <a:bodyPr/>
        <a:lstStyle/>
        <a:p>
          <a:r>
            <a:rPr lang="fr-FR" sz="1800" dirty="0" smtClean="0">
              <a:latin typeface="+mn-lt"/>
              <a:cs typeface="Times New Roman" pitchFamily="18" charset="0"/>
            </a:rPr>
            <a:t>héritent de la classe </a:t>
          </a:r>
          <a:r>
            <a:rPr lang="fr-FR" sz="1800" b="1" dirty="0" err="1" smtClean="0">
              <a:latin typeface="+mn-lt"/>
              <a:cs typeface="Times New Roman" pitchFamily="18" charset="0"/>
            </a:rPr>
            <a:t>View</a:t>
          </a:r>
          <a:r>
            <a:rPr lang="fr-FR" sz="1800" i="1" dirty="0" smtClean="0">
              <a:latin typeface="+mn-lt"/>
              <a:cs typeface="Times New Roman" pitchFamily="18" charset="0"/>
            </a:rPr>
            <a:t> </a:t>
          </a:r>
          <a:endParaRPr lang="fr-FR" sz="1800" dirty="0"/>
        </a:p>
      </dgm:t>
    </dgm:pt>
    <dgm:pt modelId="{40519698-08F1-4651-BF3B-B6E95417E4D5}" type="parTrans" cxnId="{D35E29FE-AF61-46E0-B564-4D983E91D712}">
      <dgm:prSet/>
      <dgm:spPr/>
      <dgm:t>
        <a:bodyPr/>
        <a:lstStyle/>
        <a:p>
          <a:endParaRPr lang="fr-FR"/>
        </a:p>
      </dgm:t>
    </dgm:pt>
    <dgm:pt modelId="{4DCCBCE2-848F-4C51-84D2-09F1D6312068}" type="sibTrans" cxnId="{D35E29FE-AF61-46E0-B564-4D983E91D712}">
      <dgm:prSet/>
      <dgm:spPr/>
      <dgm:t>
        <a:bodyPr/>
        <a:lstStyle/>
        <a:p>
          <a:endParaRPr lang="fr-FR"/>
        </a:p>
      </dgm:t>
    </dgm:pt>
    <dgm:pt modelId="{FDD68CD2-ECEE-457D-89D1-24AA3141F4F6}">
      <dgm:prSet phldrT="[Texte]"/>
      <dgm:spPr/>
      <dgm:t>
        <a:bodyPr/>
        <a:lstStyle/>
        <a:p>
          <a:r>
            <a:rPr lang="fr-FR" dirty="0" smtClean="0">
              <a:latin typeface="+mn-lt"/>
              <a:cs typeface="Times New Roman" pitchFamily="18" charset="0"/>
            </a:rPr>
            <a:t>représentent </a:t>
          </a:r>
          <a:r>
            <a:rPr lang="fr-FR" b="1" dirty="0" smtClean="0">
              <a:latin typeface="+mn-lt"/>
              <a:cs typeface="Times New Roman" pitchFamily="18" charset="0"/>
            </a:rPr>
            <a:t>des éléments graphiques à l’écran</a:t>
          </a:r>
          <a:r>
            <a:rPr lang="fr-FR" dirty="0" smtClean="0">
              <a:latin typeface="+mn-lt"/>
              <a:cs typeface="Times New Roman" pitchFamily="18" charset="0"/>
            </a:rPr>
            <a:t> </a:t>
          </a:r>
          <a:endParaRPr lang="fr-FR" dirty="0"/>
        </a:p>
      </dgm:t>
    </dgm:pt>
    <dgm:pt modelId="{11A9C11F-17DB-4715-9719-97592F45538F}" type="parTrans" cxnId="{B0C7FC4F-1097-4B56-B50B-DAC76237AA20}">
      <dgm:prSet/>
      <dgm:spPr/>
      <dgm:t>
        <a:bodyPr/>
        <a:lstStyle/>
        <a:p>
          <a:endParaRPr lang="fr-FR"/>
        </a:p>
      </dgm:t>
    </dgm:pt>
    <dgm:pt modelId="{B472BF77-E8A5-4329-B900-02E190FEE8D9}" type="sibTrans" cxnId="{B0C7FC4F-1097-4B56-B50B-DAC76237AA20}">
      <dgm:prSet/>
      <dgm:spPr/>
      <dgm:t>
        <a:bodyPr/>
        <a:lstStyle/>
        <a:p>
          <a:endParaRPr lang="fr-FR"/>
        </a:p>
      </dgm:t>
    </dgm:pt>
    <dgm:pt modelId="{38829804-0D47-4DAA-BCA6-08B16F50DD82}">
      <dgm:prSet phldrT="[Texte]"/>
      <dgm:spPr/>
      <dgm:t>
        <a:bodyPr/>
        <a:lstStyle/>
        <a:p>
          <a:r>
            <a:rPr lang="fr-FR" dirty="0" smtClean="0">
              <a:latin typeface="+mn-lt"/>
              <a:cs typeface="Times New Roman" pitchFamily="18" charset="0"/>
            </a:rPr>
            <a:t>permettent </a:t>
          </a:r>
          <a:r>
            <a:rPr lang="fr-FR" b="1" dirty="0" smtClean="0">
              <a:latin typeface="+mn-lt"/>
              <a:cs typeface="Times New Roman" pitchFamily="18" charset="0"/>
            </a:rPr>
            <a:t>d’interagir avec l’utilisateur </a:t>
          </a:r>
          <a:endParaRPr lang="fr-FR" dirty="0"/>
        </a:p>
      </dgm:t>
    </dgm:pt>
    <dgm:pt modelId="{58ECC518-8D56-4B54-ACE3-1CC7EBD32429}" type="parTrans" cxnId="{96506841-255F-4FF7-AE2A-259936E3CCF9}">
      <dgm:prSet/>
      <dgm:spPr/>
      <dgm:t>
        <a:bodyPr/>
        <a:lstStyle/>
        <a:p>
          <a:endParaRPr lang="fr-FR"/>
        </a:p>
      </dgm:t>
    </dgm:pt>
    <dgm:pt modelId="{08CF7764-FBF5-47FB-8358-2704ADC41868}" type="sibTrans" cxnId="{96506841-255F-4FF7-AE2A-259936E3CCF9}">
      <dgm:prSet/>
      <dgm:spPr/>
      <dgm:t>
        <a:bodyPr/>
        <a:lstStyle/>
        <a:p>
          <a:endParaRPr lang="fr-FR"/>
        </a:p>
      </dgm:t>
    </dgm:pt>
    <dgm:pt modelId="{81C8899F-7471-4B9C-8B50-6D8FE7AA2AB4}">
      <dgm:prSet phldrT="[Texte]"/>
      <dgm:spPr/>
      <dgm:t>
        <a:bodyPr/>
        <a:lstStyle/>
        <a:p>
          <a:r>
            <a:rPr lang="fr-FR" dirty="0" smtClean="0">
              <a:latin typeface="+mn-lt"/>
              <a:cs typeface="Times New Roman" pitchFamily="18" charset="0"/>
            </a:rPr>
            <a:t>via un </a:t>
          </a:r>
          <a:r>
            <a:rPr lang="fr-FR" b="1" dirty="0" smtClean="0">
              <a:latin typeface="+mn-lt"/>
              <a:cs typeface="Times New Roman" pitchFamily="18" charset="0"/>
            </a:rPr>
            <a:t>mécanisme d’événements</a:t>
          </a:r>
          <a:endParaRPr lang="fr-FR" dirty="0"/>
        </a:p>
      </dgm:t>
    </dgm:pt>
    <dgm:pt modelId="{1DD906AB-04FC-48CD-842E-27FA1872F666}" type="parTrans" cxnId="{D58DBB2E-571A-4413-A14A-4422253A6E58}">
      <dgm:prSet/>
      <dgm:spPr/>
      <dgm:t>
        <a:bodyPr/>
        <a:lstStyle/>
        <a:p>
          <a:endParaRPr lang="fr-FR"/>
        </a:p>
      </dgm:t>
    </dgm:pt>
    <dgm:pt modelId="{FDC432E0-4F91-47AB-A313-DE6560B96417}" type="sibTrans" cxnId="{D58DBB2E-571A-4413-A14A-4422253A6E58}">
      <dgm:prSet/>
      <dgm:spPr/>
      <dgm:t>
        <a:bodyPr/>
        <a:lstStyle/>
        <a:p>
          <a:endParaRPr lang="fr-FR"/>
        </a:p>
      </dgm:t>
    </dgm:pt>
    <dgm:pt modelId="{5E7C2AF2-E107-4325-9369-57AA514C89AE}">
      <dgm:prSet phldrT="[Texte]"/>
      <dgm:spPr/>
      <dgm:t>
        <a:bodyPr/>
        <a:lstStyle/>
        <a:p>
          <a:r>
            <a:rPr lang="fr-FR" dirty="0" smtClean="0">
              <a:latin typeface="+mn-lt"/>
              <a:cs typeface="Times New Roman" pitchFamily="18" charset="0"/>
            </a:rPr>
            <a:t>pour lesquels on peut définir des </a:t>
          </a:r>
          <a:r>
            <a:rPr lang="fr-FR" b="1" dirty="0" smtClean="0">
              <a:latin typeface="+mn-lt"/>
              <a:cs typeface="Times New Roman" pitchFamily="18" charset="0"/>
            </a:rPr>
            <a:t>attributs (propriétés) </a:t>
          </a:r>
          <a:r>
            <a:rPr lang="fr-FR" b="1" dirty="0" smtClean="0">
              <a:latin typeface="+mn-lt"/>
              <a:cs typeface="Times New Roman" pitchFamily="18" charset="0"/>
            </a:rPr>
            <a:t>communs </a:t>
          </a:r>
          <a:endParaRPr lang="fr-FR" dirty="0"/>
        </a:p>
      </dgm:t>
    </dgm:pt>
    <dgm:pt modelId="{C7413F5D-6F9C-49EF-A42C-C9371E225C94}" type="parTrans" cxnId="{68BE2481-234F-4ED3-A91D-94F72F8EE893}">
      <dgm:prSet/>
      <dgm:spPr/>
      <dgm:t>
        <a:bodyPr/>
        <a:lstStyle/>
        <a:p>
          <a:endParaRPr lang="fr-FR"/>
        </a:p>
      </dgm:t>
    </dgm:pt>
    <dgm:pt modelId="{809AE342-8021-4A26-8522-536248501B88}" type="sibTrans" cxnId="{68BE2481-234F-4ED3-A91D-94F72F8EE893}">
      <dgm:prSet/>
      <dgm:spPr/>
      <dgm:t>
        <a:bodyPr/>
        <a:lstStyle/>
        <a:p>
          <a:endParaRPr lang="fr-FR"/>
        </a:p>
      </dgm:t>
    </dgm:pt>
    <dgm:pt modelId="{083F6A2E-CF6D-4EC5-8696-AB49EC7A3CED}">
      <dgm:prSet phldrT="[Texte]"/>
      <dgm:spPr/>
      <dgm:t>
        <a:bodyPr/>
        <a:lstStyle/>
        <a:p>
          <a:r>
            <a:rPr lang="fr-FR" b="1" dirty="0" smtClean="0">
              <a:latin typeface="+mn-lt"/>
              <a:cs typeface="Times New Roman" pitchFamily="18" charset="0"/>
            </a:rPr>
            <a:t>taille, couleur, positionnement, </a:t>
          </a:r>
          <a:r>
            <a:rPr lang="fr-FR" b="1" dirty="0" err="1" smtClean="0">
              <a:latin typeface="+mn-lt"/>
              <a:cs typeface="Times New Roman" pitchFamily="18" charset="0"/>
            </a:rPr>
            <a:t>etc</a:t>
          </a:r>
          <a:endParaRPr lang="fr-FR" dirty="0"/>
        </a:p>
      </dgm:t>
    </dgm:pt>
    <dgm:pt modelId="{2956854D-ECFC-4BF6-B6BF-F9EB5BD10C8F}" type="parTrans" cxnId="{74373921-288E-4392-8B35-F0444B45AB27}">
      <dgm:prSet/>
      <dgm:spPr/>
      <dgm:t>
        <a:bodyPr/>
        <a:lstStyle/>
        <a:p>
          <a:endParaRPr lang="fr-FR"/>
        </a:p>
      </dgm:t>
    </dgm:pt>
    <dgm:pt modelId="{8634CD99-6341-4869-89E8-E6C82F900C5F}" type="sibTrans" cxnId="{74373921-288E-4392-8B35-F0444B45AB27}">
      <dgm:prSet/>
      <dgm:spPr/>
      <dgm:t>
        <a:bodyPr/>
        <a:lstStyle/>
        <a:p>
          <a:endParaRPr lang="fr-FR"/>
        </a:p>
      </dgm:t>
    </dgm:pt>
    <dgm:pt modelId="{B908256F-5861-4A03-B1B8-E6C1D72AB8A8}" type="pres">
      <dgm:prSet presAssocID="{4542CA28-0BCF-43CF-8E55-C55FF298D8A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80639BBD-0275-468B-9122-592B9CB5FB74}" type="pres">
      <dgm:prSet presAssocID="{C7F02557-A52E-4919-B0DE-AFAB7D632E94}" presName="hierRoot1" presStyleCnt="0"/>
      <dgm:spPr/>
    </dgm:pt>
    <dgm:pt modelId="{83725A8B-42E7-463B-B7D6-4C79589B8016}" type="pres">
      <dgm:prSet presAssocID="{C7F02557-A52E-4919-B0DE-AFAB7D632E94}" presName="composite" presStyleCnt="0"/>
      <dgm:spPr/>
    </dgm:pt>
    <dgm:pt modelId="{C90E07E9-169E-4C76-840D-C4B46C13D42E}" type="pres">
      <dgm:prSet presAssocID="{C7F02557-A52E-4919-B0DE-AFAB7D632E94}" presName="background" presStyleLbl="node0" presStyleIdx="0" presStyleCnt="1"/>
      <dgm:spPr/>
    </dgm:pt>
    <dgm:pt modelId="{C9D5BF63-7026-4AFF-A051-BF1E09610EF6}" type="pres">
      <dgm:prSet presAssocID="{C7F02557-A52E-4919-B0DE-AFAB7D632E94}" presName="text" presStyleLbl="fgAcc0" presStyleIdx="0" presStyleCnt="1" custScaleX="354971" custScaleY="81917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79796B2F-E5CF-4790-A3C2-BB66852B923E}" type="pres">
      <dgm:prSet presAssocID="{C7F02557-A52E-4919-B0DE-AFAB7D632E94}" presName="hierChild2" presStyleCnt="0"/>
      <dgm:spPr/>
    </dgm:pt>
    <dgm:pt modelId="{F7D1EFBF-4D23-4121-8F01-E776C7AC25C5}" type="pres">
      <dgm:prSet presAssocID="{40519698-08F1-4651-BF3B-B6E95417E4D5}" presName="Name10" presStyleLbl="parChTrans1D2" presStyleIdx="0" presStyleCnt="3"/>
      <dgm:spPr/>
      <dgm:t>
        <a:bodyPr/>
        <a:lstStyle/>
        <a:p>
          <a:endParaRPr lang="fr-FR"/>
        </a:p>
      </dgm:t>
    </dgm:pt>
    <dgm:pt modelId="{032CC8BE-0727-49B9-A146-4E251AC55A43}" type="pres">
      <dgm:prSet presAssocID="{257FBC94-5913-4A0F-AB55-0935CDE4726E}" presName="hierRoot2" presStyleCnt="0"/>
      <dgm:spPr/>
    </dgm:pt>
    <dgm:pt modelId="{F9261106-3206-4387-A316-C1D724E3761B}" type="pres">
      <dgm:prSet presAssocID="{257FBC94-5913-4A0F-AB55-0935CDE4726E}" presName="composite2" presStyleCnt="0"/>
      <dgm:spPr/>
    </dgm:pt>
    <dgm:pt modelId="{02640440-83CB-4BFF-92E3-61EDF4F15F8A}" type="pres">
      <dgm:prSet presAssocID="{257FBC94-5913-4A0F-AB55-0935CDE4726E}" presName="background2" presStyleLbl="node2" presStyleIdx="0" presStyleCnt="3"/>
      <dgm:spPr/>
    </dgm:pt>
    <dgm:pt modelId="{52CD43F5-999A-4E56-8D0F-D8C910AA91CC}" type="pres">
      <dgm:prSet presAssocID="{257FBC94-5913-4A0F-AB55-0935CDE4726E}" presName="text2" presStyleLbl="fgAcc2" presStyleIdx="0" presStyleCnt="3" custScaleX="134131" custScaleY="7773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69A5987E-2FC7-4A87-AEE8-DDB69C398E16}" type="pres">
      <dgm:prSet presAssocID="{257FBC94-5913-4A0F-AB55-0935CDE4726E}" presName="hierChild3" presStyleCnt="0"/>
      <dgm:spPr/>
    </dgm:pt>
    <dgm:pt modelId="{2FEDAD6B-DE0C-4EAF-A190-DD9389F94D52}" type="pres">
      <dgm:prSet presAssocID="{11A9C11F-17DB-4715-9719-97592F45538F}" presName="Name10" presStyleLbl="parChTrans1D2" presStyleIdx="1" presStyleCnt="3"/>
      <dgm:spPr/>
      <dgm:t>
        <a:bodyPr/>
        <a:lstStyle/>
        <a:p>
          <a:endParaRPr lang="fr-FR"/>
        </a:p>
      </dgm:t>
    </dgm:pt>
    <dgm:pt modelId="{3FF4CC1D-D1BB-434D-953C-E9BC1D24A123}" type="pres">
      <dgm:prSet presAssocID="{FDD68CD2-ECEE-457D-89D1-24AA3141F4F6}" presName="hierRoot2" presStyleCnt="0"/>
      <dgm:spPr/>
    </dgm:pt>
    <dgm:pt modelId="{4C9BA942-D112-4ED6-8A97-04A0F565246D}" type="pres">
      <dgm:prSet presAssocID="{FDD68CD2-ECEE-457D-89D1-24AA3141F4F6}" presName="composite2" presStyleCnt="0"/>
      <dgm:spPr/>
    </dgm:pt>
    <dgm:pt modelId="{643B8D04-1535-4CF1-9709-4D70111A991F}" type="pres">
      <dgm:prSet presAssocID="{FDD68CD2-ECEE-457D-89D1-24AA3141F4F6}" presName="background2" presStyleLbl="node2" presStyleIdx="1" presStyleCnt="3"/>
      <dgm:spPr/>
    </dgm:pt>
    <dgm:pt modelId="{3B0310DB-473F-4FD2-8179-3ABCCCA8471E}" type="pres">
      <dgm:prSet presAssocID="{FDD68CD2-ECEE-457D-89D1-24AA3141F4F6}" presName="text2" presStyleLbl="fgAcc2" presStyleIdx="1" presStyleCnt="3" custScaleX="160021" custScaleY="7773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61D827BF-32EA-43B9-8100-866EC35AA0B2}" type="pres">
      <dgm:prSet presAssocID="{FDD68CD2-ECEE-457D-89D1-24AA3141F4F6}" presName="hierChild3" presStyleCnt="0"/>
      <dgm:spPr/>
    </dgm:pt>
    <dgm:pt modelId="{3DECBEE3-57FB-4CEC-BDC6-1529C3D589C8}" type="pres">
      <dgm:prSet presAssocID="{58ECC518-8D56-4B54-ACE3-1CC7EBD32429}" presName="Name17" presStyleLbl="parChTrans1D3" presStyleIdx="0" presStyleCnt="3"/>
      <dgm:spPr/>
      <dgm:t>
        <a:bodyPr/>
        <a:lstStyle/>
        <a:p>
          <a:endParaRPr lang="fr-FR"/>
        </a:p>
      </dgm:t>
    </dgm:pt>
    <dgm:pt modelId="{40F0823C-C4FA-4D37-8EAC-5B0E8BB400EE}" type="pres">
      <dgm:prSet presAssocID="{38829804-0D47-4DAA-BCA6-08B16F50DD82}" presName="hierRoot3" presStyleCnt="0"/>
      <dgm:spPr/>
    </dgm:pt>
    <dgm:pt modelId="{1CFF4878-06A7-4B47-B780-AE3E40F20AD5}" type="pres">
      <dgm:prSet presAssocID="{38829804-0D47-4DAA-BCA6-08B16F50DD82}" presName="composite3" presStyleCnt="0"/>
      <dgm:spPr/>
    </dgm:pt>
    <dgm:pt modelId="{41F6B58A-DF15-426B-993D-208E5483B65A}" type="pres">
      <dgm:prSet presAssocID="{38829804-0D47-4DAA-BCA6-08B16F50DD82}" presName="background3" presStyleLbl="node3" presStyleIdx="0" presStyleCnt="3"/>
      <dgm:spPr/>
    </dgm:pt>
    <dgm:pt modelId="{F0F52E19-C96D-489C-BEDD-380E68C27002}" type="pres">
      <dgm:prSet presAssocID="{38829804-0D47-4DAA-BCA6-08B16F50DD82}" presName="text3" presStyleLbl="fgAcc3" presStyleIdx="0" presStyleCnt="3" custScaleX="16608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25CDBD6C-A767-41C7-8D27-5D07E3D543E4}" type="pres">
      <dgm:prSet presAssocID="{38829804-0D47-4DAA-BCA6-08B16F50DD82}" presName="hierChild4" presStyleCnt="0"/>
      <dgm:spPr/>
    </dgm:pt>
    <dgm:pt modelId="{10E50CC4-12C4-4395-B498-2BEF72F5984A}" type="pres">
      <dgm:prSet presAssocID="{1DD906AB-04FC-48CD-842E-27FA1872F666}" presName="Name17" presStyleLbl="parChTrans1D3" presStyleIdx="1" presStyleCnt="3"/>
      <dgm:spPr/>
      <dgm:t>
        <a:bodyPr/>
        <a:lstStyle/>
        <a:p>
          <a:endParaRPr lang="fr-FR"/>
        </a:p>
      </dgm:t>
    </dgm:pt>
    <dgm:pt modelId="{63902150-4A6C-4ECD-BB9C-F46C7B7460AF}" type="pres">
      <dgm:prSet presAssocID="{81C8899F-7471-4B9C-8B50-6D8FE7AA2AB4}" presName="hierRoot3" presStyleCnt="0"/>
      <dgm:spPr/>
    </dgm:pt>
    <dgm:pt modelId="{DAC8158F-83BC-4F16-B020-82043F995BCE}" type="pres">
      <dgm:prSet presAssocID="{81C8899F-7471-4B9C-8B50-6D8FE7AA2AB4}" presName="composite3" presStyleCnt="0"/>
      <dgm:spPr/>
    </dgm:pt>
    <dgm:pt modelId="{C8E488BE-71FD-4803-A9EF-827C5889F7DE}" type="pres">
      <dgm:prSet presAssocID="{81C8899F-7471-4B9C-8B50-6D8FE7AA2AB4}" presName="background3" presStyleLbl="node3" presStyleIdx="1" presStyleCnt="3"/>
      <dgm:spPr/>
    </dgm:pt>
    <dgm:pt modelId="{2EEEFC0C-B3FC-444E-BC46-9124C6624D57}" type="pres">
      <dgm:prSet presAssocID="{81C8899F-7471-4B9C-8B50-6D8FE7AA2AB4}" presName="text3" presStyleLbl="fgAcc3" presStyleIdx="1" presStyleCnt="3" custScaleX="114697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824E398A-E577-4A90-9BAD-9D820608CC25}" type="pres">
      <dgm:prSet presAssocID="{81C8899F-7471-4B9C-8B50-6D8FE7AA2AB4}" presName="hierChild4" presStyleCnt="0"/>
      <dgm:spPr/>
    </dgm:pt>
    <dgm:pt modelId="{3A6B6D83-B8F8-406F-9EC2-1F9EB5A5C951}" type="pres">
      <dgm:prSet presAssocID="{C7413F5D-6F9C-49EF-A42C-C9371E225C94}" presName="Name10" presStyleLbl="parChTrans1D2" presStyleIdx="2" presStyleCnt="3"/>
      <dgm:spPr/>
      <dgm:t>
        <a:bodyPr/>
        <a:lstStyle/>
        <a:p>
          <a:endParaRPr lang="fr-FR"/>
        </a:p>
      </dgm:t>
    </dgm:pt>
    <dgm:pt modelId="{417327D3-804D-4DFA-90DA-999BFAE0838F}" type="pres">
      <dgm:prSet presAssocID="{5E7C2AF2-E107-4325-9369-57AA514C89AE}" presName="hierRoot2" presStyleCnt="0"/>
      <dgm:spPr/>
    </dgm:pt>
    <dgm:pt modelId="{6DC11084-E6F2-41E2-9992-5BA5F0CE6E1B}" type="pres">
      <dgm:prSet presAssocID="{5E7C2AF2-E107-4325-9369-57AA514C89AE}" presName="composite2" presStyleCnt="0"/>
      <dgm:spPr/>
    </dgm:pt>
    <dgm:pt modelId="{4D6629E5-3B35-48D2-9E94-7D24159F5A84}" type="pres">
      <dgm:prSet presAssocID="{5E7C2AF2-E107-4325-9369-57AA514C89AE}" presName="background2" presStyleLbl="node2" presStyleIdx="2" presStyleCnt="3"/>
      <dgm:spPr/>
    </dgm:pt>
    <dgm:pt modelId="{2F895170-D1EB-449B-B222-796CA93CB7E5}" type="pres">
      <dgm:prSet presAssocID="{5E7C2AF2-E107-4325-9369-57AA514C89AE}" presName="text2" presStyleLbl="fgAcc2" presStyleIdx="2" presStyleCnt="3" custScaleX="130917" custScaleY="9146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82A9744A-0F9D-480C-BFCB-D1A409F50E55}" type="pres">
      <dgm:prSet presAssocID="{5E7C2AF2-E107-4325-9369-57AA514C89AE}" presName="hierChild3" presStyleCnt="0"/>
      <dgm:spPr/>
    </dgm:pt>
    <dgm:pt modelId="{4547539B-8B6E-412A-AE6E-9D4EF8120498}" type="pres">
      <dgm:prSet presAssocID="{2956854D-ECFC-4BF6-B6BF-F9EB5BD10C8F}" presName="Name17" presStyleLbl="parChTrans1D3" presStyleIdx="2" presStyleCnt="3"/>
      <dgm:spPr/>
      <dgm:t>
        <a:bodyPr/>
        <a:lstStyle/>
        <a:p>
          <a:endParaRPr lang="fr-FR"/>
        </a:p>
      </dgm:t>
    </dgm:pt>
    <dgm:pt modelId="{290651C1-1FDA-4040-B12B-FEE4A460B1CD}" type="pres">
      <dgm:prSet presAssocID="{083F6A2E-CF6D-4EC5-8696-AB49EC7A3CED}" presName="hierRoot3" presStyleCnt="0"/>
      <dgm:spPr/>
    </dgm:pt>
    <dgm:pt modelId="{64849ED4-F29C-4914-8562-564505085D3D}" type="pres">
      <dgm:prSet presAssocID="{083F6A2E-CF6D-4EC5-8696-AB49EC7A3CED}" presName="composite3" presStyleCnt="0"/>
      <dgm:spPr/>
    </dgm:pt>
    <dgm:pt modelId="{B05F0051-0B6A-4B1E-AD46-1D2F2BFE80AF}" type="pres">
      <dgm:prSet presAssocID="{083F6A2E-CF6D-4EC5-8696-AB49EC7A3CED}" presName="background3" presStyleLbl="node3" presStyleIdx="2" presStyleCnt="3"/>
      <dgm:spPr/>
    </dgm:pt>
    <dgm:pt modelId="{D92DC1C1-9B24-4B30-A28D-AD0DDE2C7F39}" type="pres">
      <dgm:prSet presAssocID="{083F6A2E-CF6D-4EC5-8696-AB49EC7A3CED}" presName="text3" presStyleLbl="fgAcc3" presStyleIdx="2" presStyleCnt="3" custScaleX="124217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53DF686B-7727-48B4-BC87-2153558E13AE}" type="pres">
      <dgm:prSet presAssocID="{083F6A2E-CF6D-4EC5-8696-AB49EC7A3CED}" presName="hierChild4" presStyleCnt="0"/>
      <dgm:spPr/>
    </dgm:pt>
  </dgm:ptLst>
  <dgm:cxnLst>
    <dgm:cxn modelId="{F29859E9-6283-4079-ABB8-CC334CF87640}" type="presOf" srcId="{C7413F5D-6F9C-49EF-A42C-C9371E225C94}" destId="{3A6B6D83-B8F8-406F-9EC2-1F9EB5A5C951}" srcOrd="0" destOrd="0" presId="urn:microsoft.com/office/officeart/2005/8/layout/hierarchy1"/>
    <dgm:cxn modelId="{68BE2481-234F-4ED3-A91D-94F72F8EE893}" srcId="{C7F02557-A52E-4919-B0DE-AFAB7D632E94}" destId="{5E7C2AF2-E107-4325-9369-57AA514C89AE}" srcOrd="2" destOrd="0" parTransId="{C7413F5D-6F9C-49EF-A42C-C9371E225C94}" sibTransId="{809AE342-8021-4A26-8522-536248501B88}"/>
    <dgm:cxn modelId="{D58DBB2E-571A-4413-A14A-4422253A6E58}" srcId="{FDD68CD2-ECEE-457D-89D1-24AA3141F4F6}" destId="{81C8899F-7471-4B9C-8B50-6D8FE7AA2AB4}" srcOrd="1" destOrd="0" parTransId="{1DD906AB-04FC-48CD-842E-27FA1872F666}" sibTransId="{FDC432E0-4F91-47AB-A313-DE6560B96417}"/>
    <dgm:cxn modelId="{482A4AFB-0305-4F08-AC9C-B050367944AB}" type="presOf" srcId="{FDD68CD2-ECEE-457D-89D1-24AA3141F4F6}" destId="{3B0310DB-473F-4FD2-8179-3ABCCCA8471E}" srcOrd="0" destOrd="0" presId="urn:microsoft.com/office/officeart/2005/8/layout/hierarchy1"/>
    <dgm:cxn modelId="{C2E90DD5-49BE-4FDC-A172-671D9E04999C}" type="presOf" srcId="{5E7C2AF2-E107-4325-9369-57AA514C89AE}" destId="{2F895170-D1EB-449B-B222-796CA93CB7E5}" srcOrd="0" destOrd="0" presId="urn:microsoft.com/office/officeart/2005/8/layout/hierarchy1"/>
    <dgm:cxn modelId="{D35E29FE-AF61-46E0-B564-4D983E91D712}" srcId="{C7F02557-A52E-4919-B0DE-AFAB7D632E94}" destId="{257FBC94-5913-4A0F-AB55-0935CDE4726E}" srcOrd="0" destOrd="0" parTransId="{40519698-08F1-4651-BF3B-B6E95417E4D5}" sibTransId="{4DCCBCE2-848F-4C51-84D2-09F1D6312068}"/>
    <dgm:cxn modelId="{039B8D7F-8C02-4466-898E-ECF1F32CBAF2}" type="presOf" srcId="{083F6A2E-CF6D-4EC5-8696-AB49EC7A3CED}" destId="{D92DC1C1-9B24-4B30-A28D-AD0DDE2C7F39}" srcOrd="0" destOrd="0" presId="urn:microsoft.com/office/officeart/2005/8/layout/hierarchy1"/>
    <dgm:cxn modelId="{64475A98-8B09-463C-8849-5D4FF60DCDA4}" type="presOf" srcId="{40519698-08F1-4651-BF3B-B6E95417E4D5}" destId="{F7D1EFBF-4D23-4121-8F01-E776C7AC25C5}" srcOrd="0" destOrd="0" presId="urn:microsoft.com/office/officeart/2005/8/layout/hierarchy1"/>
    <dgm:cxn modelId="{FD8EAE7C-BDDF-48B8-BFEA-3342EAD73974}" type="presOf" srcId="{38829804-0D47-4DAA-BCA6-08B16F50DD82}" destId="{F0F52E19-C96D-489C-BEDD-380E68C27002}" srcOrd="0" destOrd="0" presId="urn:microsoft.com/office/officeart/2005/8/layout/hierarchy1"/>
    <dgm:cxn modelId="{A79B9866-C413-47C9-8827-39922DC063DF}" type="presOf" srcId="{11A9C11F-17DB-4715-9719-97592F45538F}" destId="{2FEDAD6B-DE0C-4EAF-A190-DD9389F94D52}" srcOrd="0" destOrd="0" presId="urn:microsoft.com/office/officeart/2005/8/layout/hierarchy1"/>
    <dgm:cxn modelId="{39042085-4281-40DE-9CAC-9DF6C51D90F6}" type="presOf" srcId="{257FBC94-5913-4A0F-AB55-0935CDE4726E}" destId="{52CD43F5-999A-4E56-8D0F-D8C910AA91CC}" srcOrd="0" destOrd="0" presId="urn:microsoft.com/office/officeart/2005/8/layout/hierarchy1"/>
    <dgm:cxn modelId="{B801BA9A-33B0-4B2D-8437-4ECFC550C4E5}" type="presOf" srcId="{81C8899F-7471-4B9C-8B50-6D8FE7AA2AB4}" destId="{2EEEFC0C-B3FC-444E-BC46-9124C6624D57}" srcOrd="0" destOrd="0" presId="urn:microsoft.com/office/officeart/2005/8/layout/hierarchy1"/>
    <dgm:cxn modelId="{13948676-1851-4EE8-91B0-3185847EBA44}" type="presOf" srcId="{C7F02557-A52E-4919-B0DE-AFAB7D632E94}" destId="{C9D5BF63-7026-4AFF-A051-BF1E09610EF6}" srcOrd="0" destOrd="0" presId="urn:microsoft.com/office/officeart/2005/8/layout/hierarchy1"/>
    <dgm:cxn modelId="{8E6144AF-5266-487A-B721-59CCFFE19956}" srcId="{4542CA28-0BCF-43CF-8E55-C55FF298D8AE}" destId="{C7F02557-A52E-4919-B0DE-AFAB7D632E94}" srcOrd="0" destOrd="0" parTransId="{65DE36FE-5EF0-4BE1-854A-7AE0B9F6667B}" sibTransId="{C7D8D991-A069-4CFA-AE99-930A672472D9}"/>
    <dgm:cxn modelId="{EAA74573-AC86-48F5-86F4-E76733D82B9C}" type="presOf" srcId="{1DD906AB-04FC-48CD-842E-27FA1872F666}" destId="{10E50CC4-12C4-4395-B498-2BEF72F5984A}" srcOrd="0" destOrd="0" presId="urn:microsoft.com/office/officeart/2005/8/layout/hierarchy1"/>
    <dgm:cxn modelId="{B0C7FC4F-1097-4B56-B50B-DAC76237AA20}" srcId="{C7F02557-A52E-4919-B0DE-AFAB7D632E94}" destId="{FDD68CD2-ECEE-457D-89D1-24AA3141F4F6}" srcOrd="1" destOrd="0" parTransId="{11A9C11F-17DB-4715-9719-97592F45538F}" sibTransId="{B472BF77-E8A5-4329-B900-02E190FEE8D9}"/>
    <dgm:cxn modelId="{96506841-255F-4FF7-AE2A-259936E3CCF9}" srcId="{FDD68CD2-ECEE-457D-89D1-24AA3141F4F6}" destId="{38829804-0D47-4DAA-BCA6-08B16F50DD82}" srcOrd="0" destOrd="0" parTransId="{58ECC518-8D56-4B54-ACE3-1CC7EBD32429}" sibTransId="{08CF7764-FBF5-47FB-8358-2704ADC41868}"/>
    <dgm:cxn modelId="{82EA50BA-89F9-4117-9E88-8E8201D6EE8D}" type="presOf" srcId="{2956854D-ECFC-4BF6-B6BF-F9EB5BD10C8F}" destId="{4547539B-8B6E-412A-AE6E-9D4EF8120498}" srcOrd="0" destOrd="0" presId="urn:microsoft.com/office/officeart/2005/8/layout/hierarchy1"/>
    <dgm:cxn modelId="{86FDC55A-44FA-4E06-BC2D-E1A6F50FA91F}" type="presOf" srcId="{4542CA28-0BCF-43CF-8E55-C55FF298D8AE}" destId="{B908256F-5861-4A03-B1B8-E6C1D72AB8A8}" srcOrd="0" destOrd="0" presId="urn:microsoft.com/office/officeart/2005/8/layout/hierarchy1"/>
    <dgm:cxn modelId="{74373921-288E-4392-8B35-F0444B45AB27}" srcId="{5E7C2AF2-E107-4325-9369-57AA514C89AE}" destId="{083F6A2E-CF6D-4EC5-8696-AB49EC7A3CED}" srcOrd="0" destOrd="0" parTransId="{2956854D-ECFC-4BF6-B6BF-F9EB5BD10C8F}" sibTransId="{8634CD99-6341-4869-89E8-E6C82F900C5F}"/>
    <dgm:cxn modelId="{850CB335-10A1-43FD-9EC6-B938FF1917B8}" type="presOf" srcId="{58ECC518-8D56-4B54-ACE3-1CC7EBD32429}" destId="{3DECBEE3-57FB-4CEC-BDC6-1529C3D589C8}" srcOrd="0" destOrd="0" presId="urn:microsoft.com/office/officeart/2005/8/layout/hierarchy1"/>
    <dgm:cxn modelId="{1C686597-5B74-4A61-935B-44762D4FE759}" type="presParOf" srcId="{B908256F-5861-4A03-B1B8-E6C1D72AB8A8}" destId="{80639BBD-0275-468B-9122-592B9CB5FB74}" srcOrd="0" destOrd="0" presId="urn:microsoft.com/office/officeart/2005/8/layout/hierarchy1"/>
    <dgm:cxn modelId="{BD8E07BC-9857-419F-87A1-AEF080AF0590}" type="presParOf" srcId="{80639BBD-0275-468B-9122-592B9CB5FB74}" destId="{83725A8B-42E7-463B-B7D6-4C79589B8016}" srcOrd="0" destOrd="0" presId="urn:microsoft.com/office/officeart/2005/8/layout/hierarchy1"/>
    <dgm:cxn modelId="{49236461-A00C-457B-92AF-1770760D51DA}" type="presParOf" srcId="{83725A8B-42E7-463B-B7D6-4C79589B8016}" destId="{C90E07E9-169E-4C76-840D-C4B46C13D42E}" srcOrd="0" destOrd="0" presId="urn:microsoft.com/office/officeart/2005/8/layout/hierarchy1"/>
    <dgm:cxn modelId="{5D8F1B7D-552E-41DE-81D0-A62B829E9D50}" type="presParOf" srcId="{83725A8B-42E7-463B-B7D6-4C79589B8016}" destId="{C9D5BF63-7026-4AFF-A051-BF1E09610EF6}" srcOrd="1" destOrd="0" presId="urn:microsoft.com/office/officeart/2005/8/layout/hierarchy1"/>
    <dgm:cxn modelId="{3E43A78E-969E-412F-9DEF-E48A464D343B}" type="presParOf" srcId="{80639BBD-0275-468B-9122-592B9CB5FB74}" destId="{79796B2F-E5CF-4790-A3C2-BB66852B923E}" srcOrd="1" destOrd="0" presId="urn:microsoft.com/office/officeart/2005/8/layout/hierarchy1"/>
    <dgm:cxn modelId="{5E0444AC-8C82-4134-BED4-B6F3CBECBB93}" type="presParOf" srcId="{79796B2F-E5CF-4790-A3C2-BB66852B923E}" destId="{F7D1EFBF-4D23-4121-8F01-E776C7AC25C5}" srcOrd="0" destOrd="0" presId="urn:microsoft.com/office/officeart/2005/8/layout/hierarchy1"/>
    <dgm:cxn modelId="{3A76F78C-49E5-4678-9101-347119BBDD93}" type="presParOf" srcId="{79796B2F-E5CF-4790-A3C2-BB66852B923E}" destId="{032CC8BE-0727-49B9-A146-4E251AC55A43}" srcOrd="1" destOrd="0" presId="urn:microsoft.com/office/officeart/2005/8/layout/hierarchy1"/>
    <dgm:cxn modelId="{3EC8EF3F-9BF6-4B65-ACBE-147CE804018F}" type="presParOf" srcId="{032CC8BE-0727-49B9-A146-4E251AC55A43}" destId="{F9261106-3206-4387-A316-C1D724E3761B}" srcOrd="0" destOrd="0" presId="urn:microsoft.com/office/officeart/2005/8/layout/hierarchy1"/>
    <dgm:cxn modelId="{E754F342-96C6-4698-A4EA-2697154DBB1B}" type="presParOf" srcId="{F9261106-3206-4387-A316-C1D724E3761B}" destId="{02640440-83CB-4BFF-92E3-61EDF4F15F8A}" srcOrd="0" destOrd="0" presId="urn:microsoft.com/office/officeart/2005/8/layout/hierarchy1"/>
    <dgm:cxn modelId="{E78DDB7B-AC34-4E1E-8ED9-72554A8C2587}" type="presParOf" srcId="{F9261106-3206-4387-A316-C1D724E3761B}" destId="{52CD43F5-999A-4E56-8D0F-D8C910AA91CC}" srcOrd="1" destOrd="0" presId="urn:microsoft.com/office/officeart/2005/8/layout/hierarchy1"/>
    <dgm:cxn modelId="{3F1908FA-82F2-40B2-BC4B-FDF1DE0B00CE}" type="presParOf" srcId="{032CC8BE-0727-49B9-A146-4E251AC55A43}" destId="{69A5987E-2FC7-4A87-AEE8-DDB69C398E16}" srcOrd="1" destOrd="0" presId="urn:microsoft.com/office/officeart/2005/8/layout/hierarchy1"/>
    <dgm:cxn modelId="{0A411C1F-23F8-4627-A1CC-D106986EE38E}" type="presParOf" srcId="{79796B2F-E5CF-4790-A3C2-BB66852B923E}" destId="{2FEDAD6B-DE0C-4EAF-A190-DD9389F94D52}" srcOrd="2" destOrd="0" presId="urn:microsoft.com/office/officeart/2005/8/layout/hierarchy1"/>
    <dgm:cxn modelId="{3A2E8054-65DC-43F8-BAD9-77D52538188C}" type="presParOf" srcId="{79796B2F-E5CF-4790-A3C2-BB66852B923E}" destId="{3FF4CC1D-D1BB-434D-953C-E9BC1D24A123}" srcOrd="3" destOrd="0" presId="urn:microsoft.com/office/officeart/2005/8/layout/hierarchy1"/>
    <dgm:cxn modelId="{6A365432-DCA1-441F-9414-1824CD50790A}" type="presParOf" srcId="{3FF4CC1D-D1BB-434D-953C-E9BC1D24A123}" destId="{4C9BA942-D112-4ED6-8A97-04A0F565246D}" srcOrd="0" destOrd="0" presId="urn:microsoft.com/office/officeart/2005/8/layout/hierarchy1"/>
    <dgm:cxn modelId="{1FCD75E9-923C-4D4F-A274-9728D8574C5C}" type="presParOf" srcId="{4C9BA942-D112-4ED6-8A97-04A0F565246D}" destId="{643B8D04-1535-4CF1-9709-4D70111A991F}" srcOrd="0" destOrd="0" presId="urn:microsoft.com/office/officeart/2005/8/layout/hierarchy1"/>
    <dgm:cxn modelId="{9265D33D-5C24-41A5-8E23-631043FC13C2}" type="presParOf" srcId="{4C9BA942-D112-4ED6-8A97-04A0F565246D}" destId="{3B0310DB-473F-4FD2-8179-3ABCCCA8471E}" srcOrd="1" destOrd="0" presId="urn:microsoft.com/office/officeart/2005/8/layout/hierarchy1"/>
    <dgm:cxn modelId="{75FF0152-60DA-4847-A45A-20AE66045B9A}" type="presParOf" srcId="{3FF4CC1D-D1BB-434D-953C-E9BC1D24A123}" destId="{61D827BF-32EA-43B9-8100-866EC35AA0B2}" srcOrd="1" destOrd="0" presId="urn:microsoft.com/office/officeart/2005/8/layout/hierarchy1"/>
    <dgm:cxn modelId="{FCACB2B7-1B93-4A87-AAD3-7D2F87A288D6}" type="presParOf" srcId="{61D827BF-32EA-43B9-8100-866EC35AA0B2}" destId="{3DECBEE3-57FB-4CEC-BDC6-1529C3D589C8}" srcOrd="0" destOrd="0" presId="urn:microsoft.com/office/officeart/2005/8/layout/hierarchy1"/>
    <dgm:cxn modelId="{055F28F7-81BC-4527-87A1-2F15DEF7761A}" type="presParOf" srcId="{61D827BF-32EA-43B9-8100-866EC35AA0B2}" destId="{40F0823C-C4FA-4D37-8EAC-5B0E8BB400EE}" srcOrd="1" destOrd="0" presId="urn:microsoft.com/office/officeart/2005/8/layout/hierarchy1"/>
    <dgm:cxn modelId="{8672114E-7308-4B64-892C-5CACE62D7102}" type="presParOf" srcId="{40F0823C-C4FA-4D37-8EAC-5B0E8BB400EE}" destId="{1CFF4878-06A7-4B47-B780-AE3E40F20AD5}" srcOrd="0" destOrd="0" presId="urn:microsoft.com/office/officeart/2005/8/layout/hierarchy1"/>
    <dgm:cxn modelId="{81E911CC-4D24-4302-AE39-1157F84BEFC4}" type="presParOf" srcId="{1CFF4878-06A7-4B47-B780-AE3E40F20AD5}" destId="{41F6B58A-DF15-426B-993D-208E5483B65A}" srcOrd="0" destOrd="0" presId="urn:microsoft.com/office/officeart/2005/8/layout/hierarchy1"/>
    <dgm:cxn modelId="{3F4C4EF8-DFEA-410E-AC84-92D097F21324}" type="presParOf" srcId="{1CFF4878-06A7-4B47-B780-AE3E40F20AD5}" destId="{F0F52E19-C96D-489C-BEDD-380E68C27002}" srcOrd="1" destOrd="0" presId="urn:microsoft.com/office/officeart/2005/8/layout/hierarchy1"/>
    <dgm:cxn modelId="{2B84B93F-7708-4FBB-B204-C5C80C4070B2}" type="presParOf" srcId="{40F0823C-C4FA-4D37-8EAC-5B0E8BB400EE}" destId="{25CDBD6C-A767-41C7-8D27-5D07E3D543E4}" srcOrd="1" destOrd="0" presId="urn:microsoft.com/office/officeart/2005/8/layout/hierarchy1"/>
    <dgm:cxn modelId="{A3F7DF5E-6953-4AAA-9A6F-39B04EA451D8}" type="presParOf" srcId="{61D827BF-32EA-43B9-8100-866EC35AA0B2}" destId="{10E50CC4-12C4-4395-B498-2BEF72F5984A}" srcOrd="2" destOrd="0" presId="urn:microsoft.com/office/officeart/2005/8/layout/hierarchy1"/>
    <dgm:cxn modelId="{267D14ED-50CC-4D31-8E48-2FAAA3D1D01E}" type="presParOf" srcId="{61D827BF-32EA-43B9-8100-866EC35AA0B2}" destId="{63902150-4A6C-4ECD-BB9C-F46C7B7460AF}" srcOrd="3" destOrd="0" presId="urn:microsoft.com/office/officeart/2005/8/layout/hierarchy1"/>
    <dgm:cxn modelId="{F7A5EC0C-F7A6-40C2-A51A-E3D8133A5C64}" type="presParOf" srcId="{63902150-4A6C-4ECD-BB9C-F46C7B7460AF}" destId="{DAC8158F-83BC-4F16-B020-82043F995BCE}" srcOrd="0" destOrd="0" presId="urn:microsoft.com/office/officeart/2005/8/layout/hierarchy1"/>
    <dgm:cxn modelId="{9FFB8EA3-E045-4A6D-B7F9-65FED1079596}" type="presParOf" srcId="{DAC8158F-83BC-4F16-B020-82043F995BCE}" destId="{C8E488BE-71FD-4803-A9EF-827C5889F7DE}" srcOrd="0" destOrd="0" presId="urn:microsoft.com/office/officeart/2005/8/layout/hierarchy1"/>
    <dgm:cxn modelId="{AA3BA33C-7CAB-4AFF-8C5D-1E9A473B09D4}" type="presParOf" srcId="{DAC8158F-83BC-4F16-B020-82043F995BCE}" destId="{2EEEFC0C-B3FC-444E-BC46-9124C6624D57}" srcOrd="1" destOrd="0" presId="urn:microsoft.com/office/officeart/2005/8/layout/hierarchy1"/>
    <dgm:cxn modelId="{0E62B222-5082-4C2E-A1D2-32A0F0385976}" type="presParOf" srcId="{63902150-4A6C-4ECD-BB9C-F46C7B7460AF}" destId="{824E398A-E577-4A90-9BAD-9D820608CC25}" srcOrd="1" destOrd="0" presId="urn:microsoft.com/office/officeart/2005/8/layout/hierarchy1"/>
    <dgm:cxn modelId="{4CDD50A6-B983-4782-B019-CD06E6BCCA63}" type="presParOf" srcId="{79796B2F-E5CF-4790-A3C2-BB66852B923E}" destId="{3A6B6D83-B8F8-406F-9EC2-1F9EB5A5C951}" srcOrd="4" destOrd="0" presId="urn:microsoft.com/office/officeart/2005/8/layout/hierarchy1"/>
    <dgm:cxn modelId="{3E340E19-80CE-42CF-8582-936E89131AE2}" type="presParOf" srcId="{79796B2F-E5CF-4790-A3C2-BB66852B923E}" destId="{417327D3-804D-4DFA-90DA-999BFAE0838F}" srcOrd="5" destOrd="0" presId="urn:microsoft.com/office/officeart/2005/8/layout/hierarchy1"/>
    <dgm:cxn modelId="{F486BA69-B2DB-46C1-AD29-EF023C60D36F}" type="presParOf" srcId="{417327D3-804D-4DFA-90DA-999BFAE0838F}" destId="{6DC11084-E6F2-41E2-9992-5BA5F0CE6E1B}" srcOrd="0" destOrd="0" presId="urn:microsoft.com/office/officeart/2005/8/layout/hierarchy1"/>
    <dgm:cxn modelId="{D960DDD9-BAE5-4BE8-8850-FBD0001C5468}" type="presParOf" srcId="{6DC11084-E6F2-41E2-9992-5BA5F0CE6E1B}" destId="{4D6629E5-3B35-48D2-9E94-7D24159F5A84}" srcOrd="0" destOrd="0" presId="urn:microsoft.com/office/officeart/2005/8/layout/hierarchy1"/>
    <dgm:cxn modelId="{3BE37FB8-FFE7-4BB7-8D57-FC71B29D787F}" type="presParOf" srcId="{6DC11084-E6F2-41E2-9992-5BA5F0CE6E1B}" destId="{2F895170-D1EB-449B-B222-796CA93CB7E5}" srcOrd="1" destOrd="0" presId="urn:microsoft.com/office/officeart/2005/8/layout/hierarchy1"/>
    <dgm:cxn modelId="{4BF46D01-5B7D-49C0-A3E3-D944671594B6}" type="presParOf" srcId="{417327D3-804D-4DFA-90DA-999BFAE0838F}" destId="{82A9744A-0F9D-480C-BFCB-D1A409F50E55}" srcOrd="1" destOrd="0" presId="urn:microsoft.com/office/officeart/2005/8/layout/hierarchy1"/>
    <dgm:cxn modelId="{69A4AED3-883B-4B57-BB83-4651C8D2B439}" type="presParOf" srcId="{82A9744A-0F9D-480C-BFCB-D1A409F50E55}" destId="{4547539B-8B6E-412A-AE6E-9D4EF8120498}" srcOrd="0" destOrd="0" presId="urn:microsoft.com/office/officeart/2005/8/layout/hierarchy1"/>
    <dgm:cxn modelId="{F4AAF057-281F-45D6-99FA-74D4F7E02286}" type="presParOf" srcId="{82A9744A-0F9D-480C-BFCB-D1A409F50E55}" destId="{290651C1-1FDA-4040-B12B-FEE4A460B1CD}" srcOrd="1" destOrd="0" presId="urn:microsoft.com/office/officeart/2005/8/layout/hierarchy1"/>
    <dgm:cxn modelId="{36613736-4A57-4FB7-B951-449235E0C931}" type="presParOf" srcId="{290651C1-1FDA-4040-B12B-FEE4A460B1CD}" destId="{64849ED4-F29C-4914-8562-564505085D3D}" srcOrd="0" destOrd="0" presId="urn:microsoft.com/office/officeart/2005/8/layout/hierarchy1"/>
    <dgm:cxn modelId="{DAC37FCD-E5AF-44D9-998B-728D7A0014A6}" type="presParOf" srcId="{64849ED4-F29C-4914-8562-564505085D3D}" destId="{B05F0051-0B6A-4B1E-AD46-1D2F2BFE80AF}" srcOrd="0" destOrd="0" presId="urn:microsoft.com/office/officeart/2005/8/layout/hierarchy1"/>
    <dgm:cxn modelId="{BF7A008E-466E-41F7-833A-8670E41B7C97}" type="presParOf" srcId="{64849ED4-F29C-4914-8562-564505085D3D}" destId="{D92DC1C1-9B24-4B30-A28D-AD0DDE2C7F39}" srcOrd="1" destOrd="0" presId="urn:microsoft.com/office/officeart/2005/8/layout/hierarchy1"/>
    <dgm:cxn modelId="{3501CAAF-A0FE-4636-BB90-883EDE677C05}" type="presParOf" srcId="{290651C1-1FDA-4040-B12B-FEE4A460B1CD}" destId="{53DF686B-7727-48B4-BC87-2153558E13A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00218C2-3F4D-4950-8134-1ACCCA241A80}" type="doc">
      <dgm:prSet loTypeId="urn:microsoft.com/office/officeart/2005/8/layout/hierarchy1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fr-FR"/>
        </a:p>
      </dgm:t>
    </dgm:pt>
    <dgm:pt modelId="{849D687C-BF9C-4742-967C-CAEA0BF8467E}">
      <dgm:prSet phldrT="[Texte]" custT="1"/>
      <dgm:spPr/>
      <dgm:t>
        <a:bodyPr/>
        <a:lstStyle/>
        <a:p>
          <a:r>
            <a:rPr lang="fr-FR" sz="3600" b="1" dirty="0" smtClean="0">
              <a:latin typeface="Times New Roman" pitchFamily="18" charset="0"/>
              <a:cs typeface="Times New Roman" pitchFamily="18" charset="0"/>
            </a:rPr>
            <a:t>1. méthode</a:t>
          </a:r>
          <a:endParaRPr lang="fr-FR" sz="3600" b="1" dirty="0"/>
        </a:p>
      </dgm:t>
    </dgm:pt>
    <dgm:pt modelId="{5FE18EDB-FEED-40DF-8268-65DB3AB8B95A}" type="parTrans" cxnId="{1D0BC253-5228-4162-BB1E-D6E69E799867}">
      <dgm:prSet/>
      <dgm:spPr/>
      <dgm:t>
        <a:bodyPr/>
        <a:lstStyle/>
        <a:p>
          <a:endParaRPr lang="fr-FR"/>
        </a:p>
      </dgm:t>
    </dgm:pt>
    <dgm:pt modelId="{7E7EB399-63D3-42DE-A94C-26D1ABF9DABF}" type="sibTrans" cxnId="{1D0BC253-5228-4162-BB1E-D6E69E799867}">
      <dgm:prSet/>
      <dgm:spPr/>
      <dgm:t>
        <a:bodyPr/>
        <a:lstStyle/>
        <a:p>
          <a:endParaRPr lang="fr-FR"/>
        </a:p>
      </dgm:t>
    </dgm:pt>
    <dgm:pt modelId="{5FA62F8E-7ED4-4B0F-9E66-BB820435BA05}">
      <dgm:prSet phldrT="[Texte]" custT="1"/>
      <dgm:spPr/>
      <dgm:t>
        <a:bodyPr/>
        <a:lstStyle/>
        <a:p>
          <a:r>
            <a:rPr lang="fr-FR" sz="2000" b="0" dirty="0" smtClean="0">
              <a:latin typeface="Times New Roman" pitchFamily="18" charset="0"/>
              <a:cs typeface="Times New Roman" pitchFamily="18" charset="0"/>
            </a:rPr>
            <a:t>définir le </a:t>
          </a:r>
          <a:r>
            <a:rPr lang="fr-FR" sz="2000" b="0" dirty="0" err="1" smtClean="0">
              <a:latin typeface="Times New Roman" pitchFamily="18" charset="0"/>
              <a:cs typeface="Times New Roman" pitchFamily="18" charset="0"/>
            </a:rPr>
            <a:t>widget</a:t>
          </a:r>
          <a:r>
            <a:rPr lang="fr-FR" sz="2000" b="0" dirty="0" smtClean="0">
              <a:latin typeface="Times New Roman" pitchFamily="18" charset="0"/>
              <a:cs typeface="Times New Roman" pitchFamily="18" charset="0"/>
            </a:rPr>
            <a:t>  à l’</a:t>
          </a:r>
          <a:r>
            <a:rPr lang="fr-FR" sz="2000" b="0" dirty="0" err="1" smtClean="0">
              <a:latin typeface="Times New Roman" pitchFamily="18" charset="0"/>
              <a:cs typeface="Times New Roman" pitchFamily="18" charset="0"/>
            </a:rPr>
            <a:t>interieur</a:t>
          </a:r>
          <a:r>
            <a:rPr lang="fr-FR" sz="2000" b="0" dirty="0" smtClean="0">
              <a:latin typeface="Times New Roman" pitchFamily="18" charset="0"/>
              <a:cs typeface="Times New Roman" pitchFamily="18" charset="0"/>
            </a:rPr>
            <a:t> d’un conteneur (</a:t>
          </a:r>
          <a:r>
            <a:rPr lang="fr-FR" sz="2000" b="0" dirty="0" err="1" smtClean="0">
              <a:latin typeface="Times New Roman" pitchFamily="18" charset="0"/>
              <a:cs typeface="Times New Roman" pitchFamily="18" charset="0"/>
            </a:rPr>
            <a:t>layout</a:t>
          </a:r>
          <a:r>
            <a:rPr lang="fr-FR" sz="2000" b="0" dirty="0" smtClean="0">
              <a:latin typeface="Times New Roman" pitchFamily="18" charset="0"/>
              <a:cs typeface="Times New Roman" pitchFamily="18" charset="0"/>
            </a:rPr>
            <a:t>)</a:t>
          </a:r>
          <a:endParaRPr lang="fr-FR" sz="2000" b="0" dirty="0"/>
        </a:p>
      </dgm:t>
    </dgm:pt>
    <dgm:pt modelId="{32158A32-2452-4231-80BD-99B1D684E71D}" type="parTrans" cxnId="{3B4FDF6E-37E7-439B-BC21-60A1E2FE2BB8}">
      <dgm:prSet/>
      <dgm:spPr/>
      <dgm:t>
        <a:bodyPr/>
        <a:lstStyle/>
        <a:p>
          <a:endParaRPr lang="fr-FR"/>
        </a:p>
      </dgm:t>
    </dgm:pt>
    <dgm:pt modelId="{330BBB10-7B57-47A6-91C4-1A5F8E9A0D21}" type="sibTrans" cxnId="{3B4FDF6E-37E7-439B-BC21-60A1E2FE2BB8}">
      <dgm:prSet/>
      <dgm:spPr/>
      <dgm:t>
        <a:bodyPr/>
        <a:lstStyle/>
        <a:p>
          <a:endParaRPr lang="fr-FR"/>
        </a:p>
      </dgm:t>
    </dgm:pt>
    <dgm:pt modelId="{68B8D59D-2E15-48CC-804C-0621F6389F65}">
      <dgm:prSet phldrT="[Texte]" custT="1"/>
      <dgm:spPr/>
      <dgm:t>
        <a:bodyPr/>
        <a:lstStyle/>
        <a:p>
          <a:r>
            <a:rPr lang="fr-FR" sz="2000" dirty="0" smtClean="0">
              <a:latin typeface="Times New Roman" pitchFamily="18" charset="0"/>
              <a:cs typeface="Times New Roman" pitchFamily="18" charset="0"/>
            </a:rPr>
            <a:t>Importer les deux API suivantes dans le code de l’activité .JAVA associée au </a:t>
          </a:r>
          <a:r>
            <a:rPr lang="fr-FR" sz="2000" dirty="0" err="1" smtClean="0">
              <a:latin typeface="Times New Roman" pitchFamily="18" charset="0"/>
              <a:cs typeface="Times New Roman" pitchFamily="18" charset="0"/>
            </a:rPr>
            <a:t>layout</a:t>
          </a:r>
          <a:endParaRPr lang="fr-FR" sz="1600" dirty="0"/>
        </a:p>
      </dgm:t>
    </dgm:pt>
    <dgm:pt modelId="{97DE1863-586F-4C79-8FCA-65D487CD86F5}" type="parTrans" cxnId="{6BB3291C-4E04-4E41-B2F5-F1110EAAE4D5}">
      <dgm:prSet/>
      <dgm:spPr/>
      <dgm:t>
        <a:bodyPr/>
        <a:lstStyle/>
        <a:p>
          <a:endParaRPr lang="fr-FR"/>
        </a:p>
      </dgm:t>
    </dgm:pt>
    <dgm:pt modelId="{B48E0578-9552-417C-8C8A-0B868255CE31}" type="sibTrans" cxnId="{6BB3291C-4E04-4E41-B2F5-F1110EAAE4D5}">
      <dgm:prSet/>
      <dgm:spPr/>
      <dgm:t>
        <a:bodyPr/>
        <a:lstStyle/>
        <a:p>
          <a:endParaRPr lang="fr-FR"/>
        </a:p>
      </dgm:t>
    </dgm:pt>
    <dgm:pt modelId="{9C8C4209-C2B0-477D-A108-8C9D4DEE23EB}">
      <dgm:prSet phldrT="[Texte]" custT="1"/>
      <dgm:spPr/>
      <dgm:t>
        <a:bodyPr/>
        <a:lstStyle/>
        <a:p>
          <a:r>
            <a:rPr lang="fr-FR" sz="2000" dirty="0" smtClean="0">
              <a:latin typeface="Times New Roman" pitchFamily="18" charset="0"/>
              <a:cs typeface="Times New Roman" pitchFamily="18" charset="0"/>
            </a:rPr>
            <a:t>Puis, </a:t>
          </a:r>
          <a:r>
            <a:rPr lang="fr-FR" sz="2000" u="sng" dirty="0" smtClean="0">
              <a:latin typeface="Times New Roman" pitchFamily="18" charset="0"/>
              <a:cs typeface="Times New Roman" pitchFamily="18" charset="0"/>
            </a:rPr>
            <a:t>récupérer </a:t>
          </a:r>
          <a:r>
            <a:rPr lang="fr-FR" sz="2000" dirty="0" smtClean="0">
              <a:latin typeface="Times New Roman" pitchFamily="18" charset="0"/>
              <a:cs typeface="Times New Roman" pitchFamily="18" charset="0"/>
            </a:rPr>
            <a:t> le </a:t>
          </a:r>
          <a:r>
            <a:rPr lang="fr-FR" sz="2000" dirty="0" err="1" smtClean="0">
              <a:latin typeface="Times New Roman" pitchFamily="18" charset="0"/>
              <a:cs typeface="Times New Roman" pitchFamily="18" charset="0"/>
            </a:rPr>
            <a:t>view</a:t>
          </a:r>
          <a:r>
            <a:rPr lang="fr-FR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fr-FR" sz="2000" dirty="0" smtClean="0">
              <a:latin typeface="Times New Roman" pitchFamily="18" charset="0"/>
              <a:cs typeface="Times New Roman" pitchFamily="18" charset="0"/>
            </a:rPr>
            <a:t>par l'attribut XML </a:t>
          </a:r>
          <a:r>
            <a:rPr lang="fr-FR" sz="2000" b="1" dirty="0" err="1" smtClean="0">
              <a:latin typeface="Times New Roman" pitchFamily="18" charset="0"/>
              <a:cs typeface="Times New Roman" pitchFamily="18" charset="0"/>
            </a:rPr>
            <a:t>android:id</a:t>
          </a:r>
          <a:r>
            <a:rPr lang="fr-FR" sz="20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fr-FR" sz="2000" dirty="0" smtClean="0">
              <a:latin typeface="Times New Roman" pitchFamily="18" charset="0"/>
              <a:cs typeface="Times New Roman" pitchFamily="18" charset="0"/>
            </a:rPr>
            <a:t>comme définit dans le fichier </a:t>
          </a:r>
          <a:r>
            <a:rPr lang="fr-FR" sz="2000" dirty="0" err="1" smtClean="0">
              <a:latin typeface="Times New Roman" pitchFamily="18" charset="0"/>
              <a:cs typeface="Times New Roman" pitchFamily="18" charset="0"/>
            </a:rPr>
            <a:t>layout</a:t>
          </a:r>
          <a:r>
            <a:rPr lang="fr-FR" sz="2000" dirty="0" smtClean="0">
              <a:latin typeface="Times New Roman" pitchFamily="18" charset="0"/>
              <a:cs typeface="Times New Roman" pitchFamily="18" charset="0"/>
            </a:rPr>
            <a:t> XML associé à l’activité</a:t>
          </a:r>
          <a:endParaRPr lang="fr-FR" sz="2000" dirty="0"/>
        </a:p>
      </dgm:t>
    </dgm:pt>
    <dgm:pt modelId="{3D3FF699-D852-4A93-8357-25D6F629A02D}" type="parTrans" cxnId="{9E092C72-462B-486A-8E08-4A16FCC9229D}">
      <dgm:prSet/>
      <dgm:spPr/>
      <dgm:t>
        <a:bodyPr/>
        <a:lstStyle/>
        <a:p>
          <a:endParaRPr lang="fr-FR"/>
        </a:p>
      </dgm:t>
    </dgm:pt>
    <dgm:pt modelId="{67C95813-D2BC-4F50-858A-671437EB65CE}" type="sibTrans" cxnId="{9E092C72-462B-486A-8E08-4A16FCC9229D}">
      <dgm:prSet/>
      <dgm:spPr/>
      <dgm:t>
        <a:bodyPr/>
        <a:lstStyle/>
        <a:p>
          <a:endParaRPr lang="fr-FR"/>
        </a:p>
      </dgm:t>
    </dgm:pt>
    <dgm:pt modelId="{326BBA81-35E7-4077-88AF-423B9F094FEA}">
      <dgm:prSet phldrT="[Texte]" custT="1"/>
      <dgm:spPr/>
      <dgm:t>
        <a:bodyPr/>
        <a:lstStyle/>
        <a:p>
          <a:r>
            <a:rPr lang="fr-FR" sz="2000" b="1" dirty="0" smtClean="0">
              <a:latin typeface="Times New Roman" pitchFamily="18" charset="0"/>
              <a:cs typeface="Times New Roman" pitchFamily="18" charset="0"/>
            </a:rPr>
            <a:t>déterminer quels éléments graphiques utiliser et comment les positionner à l'écran </a:t>
          </a:r>
          <a:r>
            <a:rPr lang="fr-FR" sz="2000" b="1" dirty="0" smtClean="0">
              <a:latin typeface="Times New Roman" pitchFamily="18" charset="0"/>
              <a:cs typeface="Times New Roman" pitchFamily="18" charset="0"/>
              <a:sym typeface="Wingdings" panose="05000000000000000000" pitchFamily="2" charset="2"/>
            </a:rPr>
            <a:t> </a:t>
          </a:r>
          <a:r>
            <a:rPr lang="fr-FR" sz="2000" b="1" dirty="0" smtClean="0">
              <a:latin typeface="Times New Roman" pitchFamily="18" charset="0"/>
              <a:cs typeface="Times New Roman" pitchFamily="18" charset="0"/>
            </a:rPr>
            <a:t>fichier XML de </a:t>
          </a:r>
          <a:r>
            <a:rPr lang="fr-FR" sz="2000" b="1" dirty="0" err="1" smtClean="0">
              <a:latin typeface="Times New Roman" pitchFamily="18" charset="0"/>
              <a:cs typeface="Times New Roman" pitchFamily="18" charset="0"/>
            </a:rPr>
            <a:t>layout</a:t>
          </a:r>
          <a:r>
            <a:rPr lang="fr-FR" sz="2000" b="1" dirty="0" smtClean="0">
              <a:latin typeface="Times New Roman" pitchFamily="18" charset="0"/>
              <a:cs typeface="Times New Roman" pitchFamily="18" charset="0"/>
            </a:rPr>
            <a:t> </a:t>
          </a:r>
          <a:endParaRPr lang="fr-FR" sz="2000" b="1" dirty="0"/>
        </a:p>
      </dgm:t>
    </dgm:pt>
    <dgm:pt modelId="{251EF9AE-EE82-4639-918C-9F5EB3D149DC}" type="parTrans" cxnId="{3DF75941-5CA9-41A4-BA07-D2D6B2E9E430}">
      <dgm:prSet/>
      <dgm:spPr/>
      <dgm:t>
        <a:bodyPr/>
        <a:lstStyle/>
        <a:p>
          <a:endParaRPr lang="fr-FR"/>
        </a:p>
      </dgm:t>
    </dgm:pt>
    <dgm:pt modelId="{73D5CC97-9696-406B-98AE-D63418E08AF0}" type="sibTrans" cxnId="{3DF75941-5CA9-41A4-BA07-D2D6B2E9E430}">
      <dgm:prSet/>
      <dgm:spPr/>
      <dgm:t>
        <a:bodyPr/>
        <a:lstStyle/>
        <a:p>
          <a:endParaRPr lang="fr-FR"/>
        </a:p>
      </dgm:t>
    </dgm:pt>
    <dgm:pt modelId="{74CBA325-3F1A-49D9-A382-BFECFA4512DC}">
      <dgm:prSet phldrT="[Texte]" custT="1"/>
      <dgm:spPr/>
      <dgm:t>
        <a:bodyPr/>
        <a:lstStyle/>
        <a:p>
          <a:r>
            <a:rPr lang="fr-FR" sz="2000" b="1" dirty="0" smtClean="0"/>
            <a:t>Référencez les éléments graphiques dans le code de l’activité</a:t>
          </a:r>
          <a:endParaRPr lang="fr-FR" sz="2000" b="1" dirty="0"/>
        </a:p>
      </dgm:t>
    </dgm:pt>
    <dgm:pt modelId="{A755A7FB-DF0F-470B-9328-85111C89F46C}" type="parTrans" cxnId="{797D7023-B552-43F9-B58E-321ADB0C61FC}">
      <dgm:prSet/>
      <dgm:spPr/>
      <dgm:t>
        <a:bodyPr/>
        <a:lstStyle/>
        <a:p>
          <a:endParaRPr lang="fr-FR"/>
        </a:p>
      </dgm:t>
    </dgm:pt>
    <dgm:pt modelId="{2E8211C2-63F1-4A8F-BC32-E98F16CFE8CD}" type="sibTrans" cxnId="{797D7023-B552-43F9-B58E-321ADB0C61FC}">
      <dgm:prSet/>
      <dgm:spPr/>
      <dgm:t>
        <a:bodyPr/>
        <a:lstStyle/>
        <a:p>
          <a:endParaRPr lang="fr-FR"/>
        </a:p>
      </dgm:t>
    </dgm:pt>
    <dgm:pt modelId="{104DAF24-B98D-40DF-A7FD-81FC58F22C66}" type="pres">
      <dgm:prSet presAssocID="{200218C2-3F4D-4950-8134-1ACCCA241A8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AAE3C420-22BE-4F31-9FEF-6019787B2125}" type="pres">
      <dgm:prSet presAssocID="{849D687C-BF9C-4742-967C-CAEA0BF8467E}" presName="hierRoot1" presStyleCnt="0"/>
      <dgm:spPr/>
    </dgm:pt>
    <dgm:pt modelId="{AF6EE9CF-A68D-4DFB-96D5-33589BD844E5}" type="pres">
      <dgm:prSet presAssocID="{849D687C-BF9C-4742-967C-CAEA0BF8467E}" presName="composite" presStyleCnt="0"/>
      <dgm:spPr/>
    </dgm:pt>
    <dgm:pt modelId="{4F1B7AA7-1AD0-4DF5-A585-722E3445B146}" type="pres">
      <dgm:prSet presAssocID="{849D687C-BF9C-4742-967C-CAEA0BF8467E}" presName="background" presStyleLbl="node0" presStyleIdx="0" presStyleCnt="1"/>
      <dgm:spPr/>
    </dgm:pt>
    <dgm:pt modelId="{E77E96DE-D5FF-4872-9229-4AD5FC96DD6C}" type="pres">
      <dgm:prSet presAssocID="{849D687C-BF9C-4742-967C-CAEA0BF8467E}" presName="text" presStyleLbl="fgAcc0" presStyleIdx="0" presStyleCnt="1" custScaleX="265210" custScaleY="8319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8681ADD5-54D2-43B0-A5E3-14140B16B5B9}" type="pres">
      <dgm:prSet presAssocID="{849D687C-BF9C-4742-967C-CAEA0BF8467E}" presName="hierChild2" presStyleCnt="0"/>
      <dgm:spPr/>
    </dgm:pt>
    <dgm:pt modelId="{F8A571FC-0E74-4CBF-B50E-F8E46B8292BF}" type="pres">
      <dgm:prSet presAssocID="{251EF9AE-EE82-4639-918C-9F5EB3D149DC}" presName="Name10" presStyleLbl="parChTrans1D2" presStyleIdx="0" presStyleCnt="2"/>
      <dgm:spPr/>
      <dgm:t>
        <a:bodyPr/>
        <a:lstStyle/>
        <a:p>
          <a:endParaRPr lang="fr-FR"/>
        </a:p>
      </dgm:t>
    </dgm:pt>
    <dgm:pt modelId="{19887F04-7BE3-40DD-9671-CAC6F7AE1F88}" type="pres">
      <dgm:prSet presAssocID="{326BBA81-35E7-4077-88AF-423B9F094FEA}" presName="hierRoot2" presStyleCnt="0"/>
      <dgm:spPr/>
    </dgm:pt>
    <dgm:pt modelId="{920DC447-D58F-4326-8E97-7F6FEF56AD44}" type="pres">
      <dgm:prSet presAssocID="{326BBA81-35E7-4077-88AF-423B9F094FEA}" presName="composite2" presStyleCnt="0"/>
      <dgm:spPr/>
    </dgm:pt>
    <dgm:pt modelId="{9E7678C4-680F-47E8-825C-690D59DBE962}" type="pres">
      <dgm:prSet presAssocID="{326BBA81-35E7-4077-88AF-423B9F094FEA}" presName="background2" presStyleLbl="node2" presStyleIdx="0" presStyleCnt="2"/>
      <dgm:spPr/>
    </dgm:pt>
    <dgm:pt modelId="{A56CC37A-6135-4498-BFD1-DAEF485A0DAA}" type="pres">
      <dgm:prSet presAssocID="{326BBA81-35E7-4077-88AF-423B9F094FEA}" presName="text2" presStyleLbl="fgAcc2" presStyleIdx="0" presStyleCnt="2" custScaleX="271744" custScaleY="14993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C9A461D2-261F-4270-ABC3-F93896A216A9}" type="pres">
      <dgm:prSet presAssocID="{326BBA81-35E7-4077-88AF-423B9F094FEA}" presName="hierChild3" presStyleCnt="0"/>
      <dgm:spPr/>
    </dgm:pt>
    <dgm:pt modelId="{96B0FCC2-F534-4ADF-978A-2EBCB2100E62}" type="pres">
      <dgm:prSet presAssocID="{32158A32-2452-4231-80BD-99B1D684E71D}" presName="Name17" presStyleLbl="parChTrans1D3" presStyleIdx="0" presStyleCnt="3"/>
      <dgm:spPr/>
      <dgm:t>
        <a:bodyPr/>
        <a:lstStyle/>
        <a:p>
          <a:endParaRPr lang="fr-FR"/>
        </a:p>
      </dgm:t>
    </dgm:pt>
    <dgm:pt modelId="{9DF759E8-0ECC-48D8-9B10-F3D258525228}" type="pres">
      <dgm:prSet presAssocID="{5FA62F8E-7ED4-4B0F-9E66-BB820435BA05}" presName="hierRoot3" presStyleCnt="0"/>
      <dgm:spPr/>
    </dgm:pt>
    <dgm:pt modelId="{7CEB8434-F1A3-463E-8B71-13A48DDD8AD9}" type="pres">
      <dgm:prSet presAssocID="{5FA62F8E-7ED4-4B0F-9E66-BB820435BA05}" presName="composite3" presStyleCnt="0"/>
      <dgm:spPr/>
    </dgm:pt>
    <dgm:pt modelId="{E912B349-B323-47EA-8E03-52DA362A4CAB}" type="pres">
      <dgm:prSet presAssocID="{5FA62F8E-7ED4-4B0F-9E66-BB820435BA05}" presName="background3" presStyleLbl="node3" presStyleIdx="0" presStyleCnt="3"/>
      <dgm:spPr/>
    </dgm:pt>
    <dgm:pt modelId="{0850C8BE-2BB8-4256-9A81-83D184672DAE}" type="pres">
      <dgm:prSet presAssocID="{5FA62F8E-7ED4-4B0F-9E66-BB820435BA05}" presName="text3" presStyleLbl="fgAcc3" presStyleIdx="0" presStyleCnt="3" custScaleX="18427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D95B9964-12AE-425C-9E39-0EDF491552EC}" type="pres">
      <dgm:prSet presAssocID="{5FA62F8E-7ED4-4B0F-9E66-BB820435BA05}" presName="hierChild4" presStyleCnt="0"/>
      <dgm:spPr/>
    </dgm:pt>
    <dgm:pt modelId="{6C9772C1-FAD9-45FB-AD2A-9E2718B0BE02}" type="pres">
      <dgm:prSet presAssocID="{A755A7FB-DF0F-470B-9328-85111C89F46C}" presName="Name10" presStyleLbl="parChTrans1D2" presStyleIdx="1" presStyleCnt="2"/>
      <dgm:spPr/>
      <dgm:t>
        <a:bodyPr/>
        <a:lstStyle/>
        <a:p>
          <a:endParaRPr lang="fr-FR"/>
        </a:p>
      </dgm:t>
    </dgm:pt>
    <dgm:pt modelId="{A3B94CAC-B1B4-44E0-A31E-88AA823E439B}" type="pres">
      <dgm:prSet presAssocID="{74CBA325-3F1A-49D9-A382-BFECFA4512DC}" presName="hierRoot2" presStyleCnt="0"/>
      <dgm:spPr/>
    </dgm:pt>
    <dgm:pt modelId="{44A92F14-9F9A-4F65-929C-5D750677FBB7}" type="pres">
      <dgm:prSet presAssocID="{74CBA325-3F1A-49D9-A382-BFECFA4512DC}" presName="composite2" presStyleCnt="0"/>
      <dgm:spPr/>
    </dgm:pt>
    <dgm:pt modelId="{8EE63A7D-01CE-4DEC-979A-36F80D5C8D45}" type="pres">
      <dgm:prSet presAssocID="{74CBA325-3F1A-49D9-A382-BFECFA4512DC}" presName="background2" presStyleLbl="node2" presStyleIdx="1" presStyleCnt="2"/>
      <dgm:spPr/>
    </dgm:pt>
    <dgm:pt modelId="{FDD53ECB-A942-4E0D-8995-49819B190857}" type="pres">
      <dgm:prSet presAssocID="{74CBA325-3F1A-49D9-A382-BFECFA4512DC}" presName="text2" presStyleLbl="fgAcc2" presStyleIdx="1" presStyleCnt="2" custScaleX="26676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1E4073D3-ED64-4029-BF8F-7D60C2283F5D}" type="pres">
      <dgm:prSet presAssocID="{74CBA325-3F1A-49D9-A382-BFECFA4512DC}" presName="hierChild3" presStyleCnt="0"/>
      <dgm:spPr/>
    </dgm:pt>
    <dgm:pt modelId="{1A1A4EF1-7748-4B8E-855A-00B8CD03E0ED}" type="pres">
      <dgm:prSet presAssocID="{97DE1863-586F-4C79-8FCA-65D487CD86F5}" presName="Name17" presStyleLbl="parChTrans1D3" presStyleIdx="1" presStyleCnt="3"/>
      <dgm:spPr/>
      <dgm:t>
        <a:bodyPr/>
        <a:lstStyle/>
        <a:p>
          <a:endParaRPr lang="fr-FR"/>
        </a:p>
      </dgm:t>
    </dgm:pt>
    <dgm:pt modelId="{9F064C14-9E0D-47CA-93BD-A828CE5F56D3}" type="pres">
      <dgm:prSet presAssocID="{68B8D59D-2E15-48CC-804C-0621F6389F65}" presName="hierRoot3" presStyleCnt="0"/>
      <dgm:spPr/>
    </dgm:pt>
    <dgm:pt modelId="{7817D64F-AE6C-4B10-8662-4CE4D4B0E027}" type="pres">
      <dgm:prSet presAssocID="{68B8D59D-2E15-48CC-804C-0621F6389F65}" presName="composite3" presStyleCnt="0"/>
      <dgm:spPr/>
    </dgm:pt>
    <dgm:pt modelId="{D4B280A9-0A77-48AA-9CEC-65F37CF7CF13}" type="pres">
      <dgm:prSet presAssocID="{68B8D59D-2E15-48CC-804C-0621F6389F65}" presName="background3" presStyleLbl="node3" presStyleIdx="1" presStyleCnt="3"/>
      <dgm:spPr/>
    </dgm:pt>
    <dgm:pt modelId="{A7C013A7-18A1-45C5-B913-C009B4FEDAD7}" type="pres">
      <dgm:prSet presAssocID="{68B8D59D-2E15-48CC-804C-0621F6389F65}" presName="text3" presStyleLbl="fgAcc3" presStyleIdx="1" presStyleCnt="3" custScaleX="190975" custScaleY="18621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455F70C5-2DBB-434F-8570-D7AA094BD6E6}" type="pres">
      <dgm:prSet presAssocID="{68B8D59D-2E15-48CC-804C-0621F6389F65}" presName="hierChild4" presStyleCnt="0"/>
      <dgm:spPr/>
    </dgm:pt>
    <dgm:pt modelId="{31106322-7968-4F84-A9D8-4DF7AC3503E2}" type="pres">
      <dgm:prSet presAssocID="{3D3FF699-D852-4A93-8357-25D6F629A02D}" presName="Name17" presStyleLbl="parChTrans1D3" presStyleIdx="2" presStyleCnt="3"/>
      <dgm:spPr/>
      <dgm:t>
        <a:bodyPr/>
        <a:lstStyle/>
        <a:p>
          <a:endParaRPr lang="fr-FR"/>
        </a:p>
      </dgm:t>
    </dgm:pt>
    <dgm:pt modelId="{2F3E689D-9409-4EDB-B10B-47598543DD8F}" type="pres">
      <dgm:prSet presAssocID="{9C8C4209-C2B0-477D-A108-8C9D4DEE23EB}" presName="hierRoot3" presStyleCnt="0"/>
      <dgm:spPr/>
    </dgm:pt>
    <dgm:pt modelId="{E4A2F50E-1F25-4D2B-ABC7-A4A4B65D9B5F}" type="pres">
      <dgm:prSet presAssocID="{9C8C4209-C2B0-477D-A108-8C9D4DEE23EB}" presName="composite3" presStyleCnt="0"/>
      <dgm:spPr/>
    </dgm:pt>
    <dgm:pt modelId="{60015577-A803-4BA2-B30E-C76BBDD3B019}" type="pres">
      <dgm:prSet presAssocID="{9C8C4209-C2B0-477D-A108-8C9D4DEE23EB}" presName="background3" presStyleLbl="node3" presStyleIdx="2" presStyleCnt="3"/>
      <dgm:spPr/>
    </dgm:pt>
    <dgm:pt modelId="{E7EACE45-7531-4227-A2E8-EC29E783F3D7}" type="pres">
      <dgm:prSet presAssocID="{9C8C4209-C2B0-477D-A108-8C9D4DEE23EB}" presName="text3" presStyleLbl="fgAcc3" presStyleIdx="2" presStyleCnt="3" custScaleX="226984" custScaleY="24362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0ED7833E-98B2-429E-B2CB-8E4345FAB223}" type="pres">
      <dgm:prSet presAssocID="{9C8C4209-C2B0-477D-A108-8C9D4DEE23EB}" presName="hierChild4" presStyleCnt="0"/>
      <dgm:spPr/>
    </dgm:pt>
  </dgm:ptLst>
  <dgm:cxnLst>
    <dgm:cxn modelId="{CA0B6B7B-47FF-44FC-B38F-167355C09544}" type="presOf" srcId="{849D687C-BF9C-4742-967C-CAEA0BF8467E}" destId="{E77E96DE-D5FF-4872-9229-4AD5FC96DD6C}" srcOrd="0" destOrd="0" presId="urn:microsoft.com/office/officeart/2005/8/layout/hierarchy1"/>
    <dgm:cxn modelId="{3DF75941-5CA9-41A4-BA07-D2D6B2E9E430}" srcId="{849D687C-BF9C-4742-967C-CAEA0BF8467E}" destId="{326BBA81-35E7-4077-88AF-423B9F094FEA}" srcOrd="0" destOrd="0" parTransId="{251EF9AE-EE82-4639-918C-9F5EB3D149DC}" sibTransId="{73D5CC97-9696-406B-98AE-D63418E08AF0}"/>
    <dgm:cxn modelId="{5F96A0A0-51CD-4D80-821B-C7455398968D}" type="presOf" srcId="{9C8C4209-C2B0-477D-A108-8C9D4DEE23EB}" destId="{E7EACE45-7531-4227-A2E8-EC29E783F3D7}" srcOrd="0" destOrd="0" presId="urn:microsoft.com/office/officeart/2005/8/layout/hierarchy1"/>
    <dgm:cxn modelId="{3B4FDF6E-37E7-439B-BC21-60A1E2FE2BB8}" srcId="{326BBA81-35E7-4077-88AF-423B9F094FEA}" destId="{5FA62F8E-7ED4-4B0F-9E66-BB820435BA05}" srcOrd="0" destOrd="0" parTransId="{32158A32-2452-4231-80BD-99B1D684E71D}" sibTransId="{330BBB10-7B57-47A6-91C4-1A5F8E9A0D21}"/>
    <dgm:cxn modelId="{6BB3291C-4E04-4E41-B2F5-F1110EAAE4D5}" srcId="{74CBA325-3F1A-49D9-A382-BFECFA4512DC}" destId="{68B8D59D-2E15-48CC-804C-0621F6389F65}" srcOrd="0" destOrd="0" parTransId="{97DE1863-586F-4C79-8FCA-65D487CD86F5}" sibTransId="{B48E0578-9552-417C-8C8A-0B868255CE31}"/>
    <dgm:cxn modelId="{38CF3457-9973-4F49-A69E-C7731B58BF1B}" type="presOf" srcId="{3D3FF699-D852-4A93-8357-25D6F629A02D}" destId="{31106322-7968-4F84-A9D8-4DF7AC3503E2}" srcOrd="0" destOrd="0" presId="urn:microsoft.com/office/officeart/2005/8/layout/hierarchy1"/>
    <dgm:cxn modelId="{0B61222C-6DE4-4967-8097-EC826CEE9504}" type="presOf" srcId="{68B8D59D-2E15-48CC-804C-0621F6389F65}" destId="{A7C013A7-18A1-45C5-B913-C009B4FEDAD7}" srcOrd="0" destOrd="0" presId="urn:microsoft.com/office/officeart/2005/8/layout/hierarchy1"/>
    <dgm:cxn modelId="{051B156A-FB67-47E1-9CAC-7A2E08EC59C1}" type="presOf" srcId="{251EF9AE-EE82-4639-918C-9F5EB3D149DC}" destId="{F8A571FC-0E74-4CBF-B50E-F8E46B8292BF}" srcOrd="0" destOrd="0" presId="urn:microsoft.com/office/officeart/2005/8/layout/hierarchy1"/>
    <dgm:cxn modelId="{797D7023-B552-43F9-B58E-321ADB0C61FC}" srcId="{849D687C-BF9C-4742-967C-CAEA0BF8467E}" destId="{74CBA325-3F1A-49D9-A382-BFECFA4512DC}" srcOrd="1" destOrd="0" parTransId="{A755A7FB-DF0F-470B-9328-85111C89F46C}" sibTransId="{2E8211C2-63F1-4A8F-BC32-E98F16CFE8CD}"/>
    <dgm:cxn modelId="{9E092C72-462B-486A-8E08-4A16FCC9229D}" srcId="{74CBA325-3F1A-49D9-A382-BFECFA4512DC}" destId="{9C8C4209-C2B0-477D-A108-8C9D4DEE23EB}" srcOrd="1" destOrd="0" parTransId="{3D3FF699-D852-4A93-8357-25D6F629A02D}" sibTransId="{67C95813-D2BC-4F50-858A-671437EB65CE}"/>
    <dgm:cxn modelId="{A01AA27F-E882-4B64-A9A6-B61B2E8B71E5}" type="presOf" srcId="{5FA62F8E-7ED4-4B0F-9E66-BB820435BA05}" destId="{0850C8BE-2BB8-4256-9A81-83D184672DAE}" srcOrd="0" destOrd="0" presId="urn:microsoft.com/office/officeart/2005/8/layout/hierarchy1"/>
    <dgm:cxn modelId="{9C636542-B055-4056-96E9-BD141BFFAEFD}" type="presOf" srcId="{200218C2-3F4D-4950-8134-1ACCCA241A80}" destId="{104DAF24-B98D-40DF-A7FD-81FC58F22C66}" srcOrd="0" destOrd="0" presId="urn:microsoft.com/office/officeart/2005/8/layout/hierarchy1"/>
    <dgm:cxn modelId="{B12809D6-AC0C-47AF-A045-A9D486F57EFA}" type="presOf" srcId="{326BBA81-35E7-4077-88AF-423B9F094FEA}" destId="{A56CC37A-6135-4498-BFD1-DAEF485A0DAA}" srcOrd="0" destOrd="0" presId="urn:microsoft.com/office/officeart/2005/8/layout/hierarchy1"/>
    <dgm:cxn modelId="{3BEC63BD-18F6-42B5-B9A9-93E87AE233A5}" type="presOf" srcId="{32158A32-2452-4231-80BD-99B1D684E71D}" destId="{96B0FCC2-F534-4ADF-978A-2EBCB2100E62}" srcOrd="0" destOrd="0" presId="urn:microsoft.com/office/officeart/2005/8/layout/hierarchy1"/>
    <dgm:cxn modelId="{1D0BC253-5228-4162-BB1E-D6E69E799867}" srcId="{200218C2-3F4D-4950-8134-1ACCCA241A80}" destId="{849D687C-BF9C-4742-967C-CAEA0BF8467E}" srcOrd="0" destOrd="0" parTransId="{5FE18EDB-FEED-40DF-8268-65DB3AB8B95A}" sibTransId="{7E7EB399-63D3-42DE-A94C-26D1ABF9DABF}"/>
    <dgm:cxn modelId="{87EF9CD3-BCA8-435A-B71A-8C1875980182}" type="presOf" srcId="{A755A7FB-DF0F-470B-9328-85111C89F46C}" destId="{6C9772C1-FAD9-45FB-AD2A-9E2718B0BE02}" srcOrd="0" destOrd="0" presId="urn:microsoft.com/office/officeart/2005/8/layout/hierarchy1"/>
    <dgm:cxn modelId="{AF71ACD3-6243-4825-8086-8A0E5C8BAFF1}" type="presOf" srcId="{97DE1863-586F-4C79-8FCA-65D487CD86F5}" destId="{1A1A4EF1-7748-4B8E-855A-00B8CD03E0ED}" srcOrd="0" destOrd="0" presId="urn:microsoft.com/office/officeart/2005/8/layout/hierarchy1"/>
    <dgm:cxn modelId="{EFB077E5-A61E-4BEC-8166-18ED1D8D1DC1}" type="presOf" srcId="{74CBA325-3F1A-49D9-A382-BFECFA4512DC}" destId="{FDD53ECB-A942-4E0D-8995-49819B190857}" srcOrd="0" destOrd="0" presId="urn:microsoft.com/office/officeart/2005/8/layout/hierarchy1"/>
    <dgm:cxn modelId="{673EF8E7-3901-4336-9D40-E8613EBA912A}" type="presParOf" srcId="{104DAF24-B98D-40DF-A7FD-81FC58F22C66}" destId="{AAE3C420-22BE-4F31-9FEF-6019787B2125}" srcOrd="0" destOrd="0" presId="urn:microsoft.com/office/officeart/2005/8/layout/hierarchy1"/>
    <dgm:cxn modelId="{0BFB87D7-4BC2-4DA5-B698-30E8802B84B2}" type="presParOf" srcId="{AAE3C420-22BE-4F31-9FEF-6019787B2125}" destId="{AF6EE9CF-A68D-4DFB-96D5-33589BD844E5}" srcOrd="0" destOrd="0" presId="urn:microsoft.com/office/officeart/2005/8/layout/hierarchy1"/>
    <dgm:cxn modelId="{7EE630F6-B01D-4C4C-B706-298A910FCB64}" type="presParOf" srcId="{AF6EE9CF-A68D-4DFB-96D5-33589BD844E5}" destId="{4F1B7AA7-1AD0-4DF5-A585-722E3445B146}" srcOrd="0" destOrd="0" presId="urn:microsoft.com/office/officeart/2005/8/layout/hierarchy1"/>
    <dgm:cxn modelId="{0D6A3D10-EC6E-42E7-9D6E-57127181EED3}" type="presParOf" srcId="{AF6EE9CF-A68D-4DFB-96D5-33589BD844E5}" destId="{E77E96DE-D5FF-4872-9229-4AD5FC96DD6C}" srcOrd="1" destOrd="0" presId="urn:microsoft.com/office/officeart/2005/8/layout/hierarchy1"/>
    <dgm:cxn modelId="{96D1683B-65DD-4D57-BAD2-6CA0C747A839}" type="presParOf" srcId="{AAE3C420-22BE-4F31-9FEF-6019787B2125}" destId="{8681ADD5-54D2-43B0-A5E3-14140B16B5B9}" srcOrd="1" destOrd="0" presId="urn:microsoft.com/office/officeart/2005/8/layout/hierarchy1"/>
    <dgm:cxn modelId="{BC6B98A8-A24D-483C-BF46-F5D10B012E31}" type="presParOf" srcId="{8681ADD5-54D2-43B0-A5E3-14140B16B5B9}" destId="{F8A571FC-0E74-4CBF-B50E-F8E46B8292BF}" srcOrd="0" destOrd="0" presId="urn:microsoft.com/office/officeart/2005/8/layout/hierarchy1"/>
    <dgm:cxn modelId="{AD087B43-4904-4627-86E6-230836C8887E}" type="presParOf" srcId="{8681ADD5-54D2-43B0-A5E3-14140B16B5B9}" destId="{19887F04-7BE3-40DD-9671-CAC6F7AE1F88}" srcOrd="1" destOrd="0" presId="urn:microsoft.com/office/officeart/2005/8/layout/hierarchy1"/>
    <dgm:cxn modelId="{51B1DDFD-F072-4973-A5A3-757AC5875BFA}" type="presParOf" srcId="{19887F04-7BE3-40DD-9671-CAC6F7AE1F88}" destId="{920DC447-D58F-4326-8E97-7F6FEF56AD44}" srcOrd="0" destOrd="0" presId="urn:microsoft.com/office/officeart/2005/8/layout/hierarchy1"/>
    <dgm:cxn modelId="{E7C2267E-4D8F-4623-8856-82A676FE1DE0}" type="presParOf" srcId="{920DC447-D58F-4326-8E97-7F6FEF56AD44}" destId="{9E7678C4-680F-47E8-825C-690D59DBE962}" srcOrd="0" destOrd="0" presId="urn:microsoft.com/office/officeart/2005/8/layout/hierarchy1"/>
    <dgm:cxn modelId="{40B0FFE5-01B3-49A5-AAEC-C3EA86A74342}" type="presParOf" srcId="{920DC447-D58F-4326-8E97-7F6FEF56AD44}" destId="{A56CC37A-6135-4498-BFD1-DAEF485A0DAA}" srcOrd="1" destOrd="0" presId="urn:microsoft.com/office/officeart/2005/8/layout/hierarchy1"/>
    <dgm:cxn modelId="{1FABF133-C0D9-4F81-A5CC-1DDADD75A3BD}" type="presParOf" srcId="{19887F04-7BE3-40DD-9671-CAC6F7AE1F88}" destId="{C9A461D2-261F-4270-ABC3-F93896A216A9}" srcOrd="1" destOrd="0" presId="urn:microsoft.com/office/officeart/2005/8/layout/hierarchy1"/>
    <dgm:cxn modelId="{8747A79F-65AE-4EC6-A00B-A3AC13AF5A28}" type="presParOf" srcId="{C9A461D2-261F-4270-ABC3-F93896A216A9}" destId="{96B0FCC2-F534-4ADF-978A-2EBCB2100E62}" srcOrd="0" destOrd="0" presId="urn:microsoft.com/office/officeart/2005/8/layout/hierarchy1"/>
    <dgm:cxn modelId="{0AA0F681-FB65-4CC6-A0C8-089F138793E4}" type="presParOf" srcId="{C9A461D2-261F-4270-ABC3-F93896A216A9}" destId="{9DF759E8-0ECC-48D8-9B10-F3D258525228}" srcOrd="1" destOrd="0" presId="urn:microsoft.com/office/officeart/2005/8/layout/hierarchy1"/>
    <dgm:cxn modelId="{6B1C044D-79C9-4C7E-8FC2-90DEE3212225}" type="presParOf" srcId="{9DF759E8-0ECC-48D8-9B10-F3D258525228}" destId="{7CEB8434-F1A3-463E-8B71-13A48DDD8AD9}" srcOrd="0" destOrd="0" presId="urn:microsoft.com/office/officeart/2005/8/layout/hierarchy1"/>
    <dgm:cxn modelId="{CF63A929-E779-49C4-B8EA-282CCF2B919B}" type="presParOf" srcId="{7CEB8434-F1A3-463E-8B71-13A48DDD8AD9}" destId="{E912B349-B323-47EA-8E03-52DA362A4CAB}" srcOrd="0" destOrd="0" presId="urn:microsoft.com/office/officeart/2005/8/layout/hierarchy1"/>
    <dgm:cxn modelId="{D46BD6F7-C2C3-480D-A975-72DF95C621ED}" type="presParOf" srcId="{7CEB8434-F1A3-463E-8B71-13A48DDD8AD9}" destId="{0850C8BE-2BB8-4256-9A81-83D184672DAE}" srcOrd="1" destOrd="0" presId="urn:microsoft.com/office/officeart/2005/8/layout/hierarchy1"/>
    <dgm:cxn modelId="{C6F49A39-3125-49B4-9C63-6CC651512A50}" type="presParOf" srcId="{9DF759E8-0ECC-48D8-9B10-F3D258525228}" destId="{D95B9964-12AE-425C-9E39-0EDF491552EC}" srcOrd="1" destOrd="0" presId="urn:microsoft.com/office/officeart/2005/8/layout/hierarchy1"/>
    <dgm:cxn modelId="{8F39E447-665E-47E0-A01F-956D141E5522}" type="presParOf" srcId="{8681ADD5-54D2-43B0-A5E3-14140B16B5B9}" destId="{6C9772C1-FAD9-45FB-AD2A-9E2718B0BE02}" srcOrd="2" destOrd="0" presId="urn:microsoft.com/office/officeart/2005/8/layout/hierarchy1"/>
    <dgm:cxn modelId="{DB38527A-6AE8-46AA-9F63-D7B2323D7A79}" type="presParOf" srcId="{8681ADD5-54D2-43B0-A5E3-14140B16B5B9}" destId="{A3B94CAC-B1B4-44E0-A31E-88AA823E439B}" srcOrd="3" destOrd="0" presId="urn:microsoft.com/office/officeart/2005/8/layout/hierarchy1"/>
    <dgm:cxn modelId="{9B4C8237-CAA0-4D45-8F20-CEC22418F00B}" type="presParOf" srcId="{A3B94CAC-B1B4-44E0-A31E-88AA823E439B}" destId="{44A92F14-9F9A-4F65-929C-5D750677FBB7}" srcOrd="0" destOrd="0" presId="urn:microsoft.com/office/officeart/2005/8/layout/hierarchy1"/>
    <dgm:cxn modelId="{064DB21A-AC81-4AEC-8BF4-A1FC4E1376FE}" type="presParOf" srcId="{44A92F14-9F9A-4F65-929C-5D750677FBB7}" destId="{8EE63A7D-01CE-4DEC-979A-36F80D5C8D45}" srcOrd="0" destOrd="0" presId="urn:microsoft.com/office/officeart/2005/8/layout/hierarchy1"/>
    <dgm:cxn modelId="{C9253F61-FE79-44F1-B13C-DAEDE7D47B3A}" type="presParOf" srcId="{44A92F14-9F9A-4F65-929C-5D750677FBB7}" destId="{FDD53ECB-A942-4E0D-8995-49819B190857}" srcOrd="1" destOrd="0" presId="urn:microsoft.com/office/officeart/2005/8/layout/hierarchy1"/>
    <dgm:cxn modelId="{CB98DA07-6CBE-436E-8A61-7B8CF39AE228}" type="presParOf" srcId="{A3B94CAC-B1B4-44E0-A31E-88AA823E439B}" destId="{1E4073D3-ED64-4029-BF8F-7D60C2283F5D}" srcOrd="1" destOrd="0" presId="urn:microsoft.com/office/officeart/2005/8/layout/hierarchy1"/>
    <dgm:cxn modelId="{491EF289-11BB-46F6-89D5-4BC5CB050E98}" type="presParOf" srcId="{1E4073D3-ED64-4029-BF8F-7D60C2283F5D}" destId="{1A1A4EF1-7748-4B8E-855A-00B8CD03E0ED}" srcOrd="0" destOrd="0" presId="urn:microsoft.com/office/officeart/2005/8/layout/hierarchy1"/>
    <dgm:cxn modelId="{5F2B3CD5-D8BE-4D50-B18A-BC12FB8DC983}" type="presParOf" srcId="{1E4073D3-ED64-4029-BF8F-7D60C2283F5D}" destId="{9F064C14-9E0D-47CA-93BD-A828CE5F56D3}" srcOrd="1" destOrd="0" presId="urn:microsoft.com/office/officeart/2005/8/layout/hierarchy1"/>
    <dgm:cxn modelId="{57EF4922-9624-4287-A774-5529203CBD2C}" type="presParOf" srcId="{9F064C14-9E0D-47CA-93BD-A828CE5F56D3}" destId="{7817D64F-AE6C-4B10-8662-4CE4D4B0E027}" srcOrd="0" destOrd="0" presId="urn:microsoft.com/office/officeart/2005/8/layout/hierarchy1"/>
    <dgm:cxn modelId="{D65D703C-60F1-4A59-A0DB-977FD604E579}" type="presParOf" srcId="{7817D64F-AE6C-4B10-8662-4CE4D4B0E027}" destId="{D4B280A9-0A77-48AA-9CEC-65F37CF7CF13}" srcOrd="0" destOrd="0" presId="urn:microsoft.com/office/officeart/2005/8/layout/hierarchy1"/>
    <dgm:cxn modelId="{19FF6B00-4DC7-43D6-B31C-34F2E63DC4BD}" type="presParOf" srcId="{7817D64F-AE6C-4B10-8662-4CE4D4B0E027}" destId="{A7C013A7-18A1-45C5-B913-C009B4FEDAD7}" srcOrd="1" destOrd="0" presId="urn:microsoft.com/office/officeart/2005/8/layout/hierarchy1"/>
    <dgm:cxn modelId="{165A9E3A-AB17-42E4-B38D-91AB42C32914}" type="presParOf" srcId="{9F064C14-9E0D-47CA-93BD-A828CE5F56D3}" destId="{455F70C5-2DBB-434F-8570-D7AA094BD6E6}" srcOrd="1" destOrd="0" presId="urn:microsoft.com/office/officeart/2005/8/layout/hierarchy1"/>
    <dgm:cxn modelId="{5618BFAA-B1B0-4626-9683-81423105CE21}" type="presParOf" srcId="{1E4073D3-ED64-4029-BF8F-7D60C2283F5D}" destId="{31106322-7968-4F84-A9D8-4DF7AC3503E2}" srcOrd="2" destOrd="0" presId="urn:microsoft.com/office/officeart/2005/8/layout/hierarchy1"/>
    <dgm:cxn modelId="{CFD07FB7-5522-4322-B3CD-3AF6AB48E4A6}" type="presParOf" srcId="{1E4073D3-ED64-4029-BF8F-7D60C2283F5D}" destId="{2F3E689D-9409-4EDB-B10B-47598543DD8F}" srcOrd="3" destOrd="0" presId="urn:microsoft.com/office/officeart/2005/8/layout/hierarchy1"/>
    <dgm:cxn modelId="{87000635-78C3-40F4-893B-80DAAF51FDC9}" type="presParOf" srcId="{2F3E689D-9409-4EDB-B10B-47598543DD8F}" destId="{E4A2F50E-1F25-4D2B-ABC7-A4A4B65D9B5F}" srcOrd="0" destOrd="0" presId="urn:microsoft.com/office/officeart/2005/8/layout/hierarchy1"/>
    <dgm:cxn modelId="{A56C4729-9F0F-4E51-AEE1-DED752185781}" type="presParOf" srcId="{E4A2F50E-1F25-4D2B-ABC7-A4A4B65D9B5F}" destId="{60015577-A803-4BA2-B30E-C76BBDD3B019}" srcOrd="0" destOrd="0" presId="urn:microsoft.com/office/officeart/2005/8/layout/hierarchy1"/>
    <dgm:cxn modelId="{27028712-73A0-4188-BC13-0F677178FDA9}" type="presParOf" srcId="{E4A2F50E-1F25-4D2B-ABC7-A4A4B65D9B5F}" destId="{E7EACE45-7531-4227-A2E8-EC29E783F3D7}" srcOrd="1" destOrd="0" presId="urn:microsoft.com/office/officeart/2005/8/layout/hierarchy1"/>
    <dgm:cxn modelId="{C832DD50-54E0-44CF-89D0-EBDE65242A36}" type="presParOf" srcId="{2F3E689D-9409-4EDB-B10B-47598543DD8F}" destId="{0ED7833E-98B2-429E-B2CB-8E4345FAB22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00218C2-3F4D-4950-8134-1ACCCA241A80}" type="doc">
      <dgm:prSet loTypeId="urn:microsoft.com/office/officeart/2005/8/layout/hierarchy1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fr-FR"/>
        </a:p>
      </dgm:t>
    </dgm:pt>
    <dgm:pt modelId="{849D687C-BF9C-4742-967C-CAEA0BF8467E}">
      <dgm:prSet phldrT="[Texte]" custT="1"/>
      <dgm:spPr/>
      <dgm:t>
        <a:bodyPr/>
        <a:lstStyle/>
        <a:p>
          <a:r>
            <a:rPr lang="fr-FR" sz="2400" b="1" dirty="0" smtClean="0">
              <a:latin typeface="Times New Roman" pitchFamily="18" charset="0"/>
              <a:cs typeface="Times New Roman" pitchFamily="18" charset="0"/>
            </a:rPr>
            <a:t>2- méthode par programmation (@</a:t>
          </a:r>
          <a:r>
            <a:rPr lang="fr-FR" sz="2400" b="1" dirty="0" err="1" smtClean="0">
              <a:latin typeface="Times New Roman" pitchFamily="18" charset="0"/>
              <a:cs typeface="Times New Roman" pitchFamily="18" charset="0"/>
            </a:rPr>
            <a:t>runtime</a:t>
          </a:r>
          <a:r>
            <a:rPr lang="fr-FR" sz="2400" b="1" dirty="0" smtClean="0">
              <a:latin typeface="Times New Roman" pitchFamily="18" charset="0"/>
              <a:cs typeface="Times New Roman" pitchFamily="18" charset="0"/>
            </a:rPr>
            <a:t>)</a:t>
          </a:r>
        </a:p>
        <a:p>
          <a:r>
            <a:rPr lang="fr-FR" sz="2100" dirty="0" smtClean="0">
              <a:latin typeface="Times New Roman" pitchFamily="18" charset="0"/>
              <a:cs typeface="Times New Roman" pitchFamily="18" charset="0"/>
            </a:rPr>
            <a:t>dans le code de l’activité </a:t>
          </a:r>
          <a:r>
            <a:rPr lang="fr-FR" sz="2100" b="1" dirty="0" smtClean="0">
              <a:latin typeface="Times New Roman" pitchFamily="18" charset="0"/>
              <a:cs typeface="Times New Roman" pitchFamily="18" charset="0"/>
            </a:rPr>
            <a:t>(.JAVA )</a:t>
          </a:r>
          <a:endParaRPr lang="fr-FR" sz="2100" b="1" dirty="0"/>
        </a:p>
      </dgm:t>
    </dgm:pt>
    <dgm:pt modelId="{5FE18EDB-FEED-40DF-8268-65DB3AB8B95A}" type="parTrans" cxnId="{1D0BC253-5228-4162-BB1E-D6E69E799867}">
      <dgm:prSet/>
      <dgm:spPr/>
      <dgm:t>
        <a:bodyPr/>
        <a:lstStyle/>
        <a:p>
          <a:endParaRPr lang="fr-FR"/>
        </a:p>
      </dgm:t>
    </dgm:pt>
    <dgm:pt modelId="{7E7EB399-63D3-42DE-A94C-26D1ABF9DABF}" type="sibTrans" cxnId="{1D0BC253-5228-4162-BB1E-D6E69E799867}">
      <dgm:prSet/>
      <dgm:spPr/>
      <dgm:t>
        <a:bodyPr/>
        <a:lstStyle/>
        <a:p>
          <a:endParaRPr lang="fr-FR"/>
        </a:p>
      </dgm:t>
    </dgm:pt>
    <dgm:pt modelId="{68B8D59D-2E15-48CC-804C-0621F6389F65}">
      <dgm:prSet phldrT="[Texte]" custT="1"/>
      <dgm:spPr/>
      <dgm:t>
        <a:bodyPr/>
        <a:lstStyle/>
        <a:p>
          <a:pPr algn="ctr"/>
          <a:r>
            <a:rPr lang="fr-FR" sz="2000" dirty="0" smtClean="0">
              <a:latin typeface="Times New Roman" pitchFamily="18" charset="0"/>
              <a:cs typeface="Times New Roman" pitchFamily="18" charset="0"/>
            </a:rPr>
            <a:t>Importer les API nécessaires </a:t>
          </a:r>
        </a:p>
        <a:p>
          <a:pPr algn="ctr"/>
          <a:r>
            <a:rPr lang="fr-FR" sz="2000" dirty="0" smtClean="0">
              <a:latin typeface="Times New Roman" pitchFamily="18" charset="0"/>
              <a:cs typeface="Times New Roman" pitchFamily="18" charset="0"/>
            </a:rPr>
            <a:t>La classe "Noyau" de base est la classe </a:t>
          </a:r>
          <a:r>
            <a:rPr lang="fr-FR" sz="2400" b="1" i="1" dirty="0" err="1" smtClean="0">
              <a:latin typeface="Times New Roman" pitchFamily="18" charset="0"/>
              <a:cs typeface="Times New Roman" pitchFamily="18" charset="0"/>
            </a:rPr>
            <a:t>android.view.View</a:t>
          </a:r>
          <a:endParaRPr lang="fr-FR" sz="2400" b="1" i="1" dirty="0" smtClean="0">
            <a:latin typeface="Times New Roman" pitchFamily="18" charset="0"/>
            <a:cs typeface="Times New Roman" pitchFamily="18" charset="0"/>
          </a:endParaRPr>
        </a:p>
        <a:p>
          <a:pPr algn="just"/>
          <a:r>
            <a:rPr lang="fr-FR" sz="2000" b="0" i="0" dirty="0" smtClean="0">
              <a:latin typeface="Times New Roman" pitchFamily="18" charset="0"/>
              <a:cs typeface="Times New Roman" pitchFamily="18" charset="0"/>
            </a:rPr>
            <a:t>La classe de base des conteneurs est </a:t>
          </a:r>
          <a:r>
            <a:rPr lang="fr-FR" sz="2400" b="1" i="1" dirty="0" err="1" smtClean="0">
              <a:latin typeface="Times New Roman" pitchFamily="18" charset="0"/>
              <a:cs typeface="Times New Roman" pitchFamily="18" charset="0"/>
            </a:rPr>
            <a:t>android.view.ViewGroup</a:t>
          </a:r>
          <a:endParaRPr lang="fr-FR" sz="1800" b="1" i="1" dirty="0"/>
        </a:p>
      </dgm:t>
    </dgm:pt>
    <dgm:pt modelId="{97DE1863-586F-4C79-8FCA-65D487CD86F5}" type="parTrans" cxnId="{6BB3291C-4E04-4E41-B2F5-F1110EAAE4D5}">
      <dgm:prSet/>
      <dgm:spPr/>
      <dgm:t>
        <a:bodyPr/>
        <a:lstStyle/>
        <a:p>
          <a:endParaRPr lang="fr-FR"/>
        </a:p>
      </dgm:t>
    </dgm:pt>
    <dgm:pt modelId="{B48E0578-9552-417C-8C8A-0B868255CE31}" type="sibTrans" cxnId="{6BB3291C-4E04-4E41-B2F5-F1110EAAE4D5}">
      <dgm:prSet/>
      <dgm:spPr/>
      <dgm:t>
        <a:bodyPr/>
        <a:lstStyle/>
        <a:p>
          <a:endParaRPr lang="fr-FR"/>
        </a:p>
      </dgm:t>
    </dgm:pt>
    <dgm:pt modelId="{9C8C4209-C2B0-477D-A108-8C9D4DEE23EB}">
      <dgm:prSet phldrT="[Texte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2000" dirty="0" smtClean="0">
              <a:latin typeface="Times New Roman" pitchFamily="18" charset="0"/>
              <a:cs typeface="Times New Roman" pitchFamily="18" charset="0"/>
            </a:rPr>
            <a:t>Durant la </a:t>
          </a:r>
          <a:r>
            <a:rPr lang="fr-FR" sz="2000" dirty="0" err="1" smtClean="0">
              <a:latin typeface="Times New Roman" pitchFamily="18" charset="0"/>
              <a:cs typeface="Times New Roman" pitchFamily="18" charset="0"/>
            </a:rPr>
            <a:t>surchage</a:t>
          </a:r>
          <a:r>
            <a:rPr lang="fr-FR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fr-FR" sz="2000" dirty="0" smtClean="0">
              <a:latin typeface="Times New Roman" pitchFamily="18" charset="0"/>
              <a:cs typeface="Times New Roman" pitchFamily="18" charset="0"/>
            </a:rPr>
            <a:t>de la méthode </a:t>
          </a:r>
          <a:r>
            <a:rPr lang="fr-FR" sz="2400" b="1" dirty="0" err="1" smtClean="0">
              <a:latin typeface="Times New Roman" pitchFamily="18" charset="0"/>
              <a:cs typeface="Times New Roman" pitchFamily="18" charset="0"/>
            </a:rPr>
            <a:t>onCreat</a:t>
          </a:r>
          <a:r>
            <a:rPr lang="fr-FR" sz="2400" b="1" dirty="0" smtClean="0">
              <a:latin typeface="Times New Roman" pitchFamily="18" charset="0"/>
              <a:cs typeface="Times New Roman" pitchFamily="18" charset="0"/>
            </a:rPr>
            <a:t>() {……..}</a:t>
          </a:r>
          <a:endParaRPr lang="fr-FR" sz="1800" b="1" dirty="0" smtClean="0"/>
        </a:p>
        <a:p>
          <a:pPr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000" dirty="0"/>
        </a:p>
      </dgm:t>
    </dgm:pt>
    <dgm:pt modelId="{3D3FF699-D852-4A93-8357-25D6F629A02D}" type="parTrans" cxnId="{9E092C72-462B-486A-8E08-4A16FCC9229D}">
      <dgm:prSet/>
      <dgm:spPr/>
      <dgm:t>
        <a:bodyPr/>
        <a:lstStyle/>
        <a:p>
          <a:endParaRPr lang="fr-FR"/>
        </a:p>
      </dgm:t>
    </dgm:pt>
    <dgm:pt modelId="{67C95813-D2BC-4F50-858A-671437EB65CE}" type="sibTrans" cxnId="{9E092C72-462B-486A-8E08-4A16FCC9229D}">
      <dgm:prSet/>
      <dgm:spPr/>
      <dgm:t>
        <a:bodyPr/>
        <a:lstStyle/>
        <a:p>
          <a:endParaRPr lang="fr-FR"/>
        </a:p>
      </dgm:t>
    </dgm:pt>
    <dgm:pt modelId="{1A6BCBC2-18BA-4870-BB13-885449225D1F}">
      <dgm:prSet phldrT="[Texte]" custT="1"/>
      <dgm:spPr/>
      <dgm:t>
        <a:bodyPr/>
        <a:lstStyle/>
        <a:p>
          <a:r>
            <a:rPr lang="fr-FR" sz="2000" dirty="0" smtClean="0">
              <a:latin typeface="Times New Roman" pitchFamily="18" charset="0"/>
              <a:cs typeface="Times New Roman" pitchFamily="18" charset="0"/>
            </a:rPr>
            <a:t>(1) Définir le gabarit (</a:t>
          </a:r>
          <a:r>
            <a:rPr lang="fr-FR" sz="2000" dirty="0" err="1" smtClean="0">
              <a:latin typeface="Times New Roman" pitchFamily="18" charset="0"/>
              <a:cs typeface="Times New Roman" pitchFamily="18" charset="0"/>
            </a:rPr>
            <a:t>layout</a:t>
          </a:r>
          <a:r>
            <a:rPr lang="fr-FR" sz="2000" dirty="0" smtClean="0">
              <a:latin typeface="Times New Roman" pitchFamily="18" charset="0"/>
              <a:cs typeface="Times New Roman" pitchFamily="18" charset="0"/>
            </a:rPr>
            <a:t>)</a:t>
          </a:r>
          <a:endParaRPr lang="fr-FR" sz="2000" dirty="0"/>
        </a:p>
      </dgm:t>
    </dgm:pt>
    <dgm:pt modelId="{DED51045-E07E-4287-A4FB-E4D1E00CB235}" type="parTrans" cxnId="{8985D9B6-18C3-4484-817C-03CD199BC24F}">
      <dgm:prSet/>
      <dgm:spPr/>
      <dgm:t>
        <a:bodyPr/>
        <a:lstStyle/>
        <a:p>
          <a:endParaRPr lang="fr-FR"/>
        </a:p>
      </dgm:t>
    </dgm:pt>
    <dgm:pt modelId="{BF0AF796-E74B-4D50-9664-A45380800379}" type="sibTrans" cxnId="{8985D9B6-18C3-4484-817C-03CD199BC24F}">
      <dgm:prSet/>
      <dgm:spPr/>
      <dgm:t>
        <a:bodyPr/>
        <a:lstStyle/>
        <a:p>
          <a:endParaRPr lang="fr-FR"/>
        </a:p>
      </dgm:t>
    </dgm:pt>
    <dgm:pt modelId="{DE5C4C3F-387E-4ED9-8338-CF820F0E3CAA}">
      <dgm:prSet phldrT="[Texte]" custT="1"/>
      <dgm:spPr/>
      <dgm:t>
        <a:bodyPr/>
        <a:lstStyle/>
        <a:p>
          <a:r>
            <a:rPr lang="fr-FR" sz="2000" dirty="0" smtClean="0">
              <a:latin typeface="Times New Roman" pitchFamily="18" charset="0"/>
              <a:cs typeface="Times New Roman" pitchFamily="18" charset="0"/>
            </a:rPr>
            <a:t>(2) </a:t>
          </a:r>
          <a:r>
            <a:rPr lang="fr-FR" sz="2000" b="1" dirty="0" smtClean="0">
              <a:latin typeface="Times New Roman" pitchFamily="18" charset="0"/>
              <a:cs typeface="Times New Roman" pitchFamily="18" charset="0"/>
            </a:rPr>
            <a:t>Instancier</a:t>
          </a:r>
          <a:r>
            <a:rPr lang="fr-FR" sz="2000" dirty="0" smtClean="0">
              <a:latin typeface="Times New Roman" pitchFamily="18" charset="0"/>
              <a:cs typeface="Times New Roman" pitchFamily="18" charset="0"/>
            </a:rPr>
            <a:t> l’objet </a:t>
          </a:r>
          <a:r>
            <a:rPr lang="fr-FR" sz="2000" dirty="0" err="1" smtClean="0">
              <a:latin typeface="Times New Roman" pitchFamily="18" charset="0"/>
              <a:cs typeface="Times New Roman" pitchFamily="18" charset="0"/>
            </a:rPr>
            <a:t>view</a:t>
          </a:r>
          <a:r>
            <a:rPr lang="fr-FR" sz="2000" dirty="0" smtClean="0">
              <a:latin typeface="Times New Roman" pitchFamily="18" charset="0"/>
              <a:cs typeface="Times New Roman" pitchFamily="18" charset="0"/>
            </a:rPr>
            <a:t> (</a:t>
          </a:r>
          <a:r>
            <a:rPr lang="fr-FR" sz="2000" dirty="0" err="1" smtClean="0">
              <a:latin typeface="Times New Roman" pitchFamily="18" charset="0"/>
              <a:cs typeface="Times New Roman" pitchFamily="18" charset="0"/>
            </a:rPr>
            <a:t>widget</a:t>
          </a:r>
          <a:r>
            <a:rPr lang="fr-FR" sz="2000" dirty="0" smtClean="0">
              <a:latin typeface="Times New Roman" pitchFamily="18" charset="0"/>
              <a:cs typeface="Times New Roman" pitchFamily="18" charset="0"/>
            </a:rPr>
            <a:t>) désiré</a:t>
          </a:r>
          <a:endParaRPr lang="fr-FR" sz="2000" dirty="0"/>
        </a:p>
      </dgm:t>
    </dgm:pt>
    <dgm:pt modelId="{F084170D-EF29-47C6-9093-213BBBE7632E}" type="parTrans" cxnId="{C721387B-DC5D-4863-9F30-BFC7C5BEE2DC}">
      <dgm:prSet/>
      <dgm:spPr/>
      <dgm:t>
        <a:bodyPr/>
        <a:lstStyle/>
        <a:p>
          <a:endParaRPr lang="fr-FR"/>
        </a:p>
      </dgm:t>
    </dgm:pt>
    <dgm:pt modelId="{9A8A95EB-B10E-4315-B7F7-49702102288A}" type="sibTrans" cxnId="{C721387B-DC5D-4863-9F30-BFC7C5BEE2DC}">
      <dgm:prSet/>
      <dgm:spPr/>
      <dgm:t>
        <a:bodyPr/>
        <a:lstStyle/>
        <a:p>
          <a:endParaRPr lang="fr-FR"/>
        </a:p>
      </dgm:t>
    </dgm:pt>
    <dgm:pt modelId="{A59BF7E6-3F53-4602-9AA5-A09D4F506C13}">
      <dgm:prSet phldrT="[Texte]" custT="1"/>
      <dgm:spPr/>
      <dgm:t>
        <a:bodyPr/>
        <a:lstStyle/>
        <a:p>
          <a:r>
            <a:rPr lang="fr-FR" sz="2000" dirty="0" smtClean="0">
              <a:latin typeface="Times New Roman" pitchFamily="18" charset="0"/>
              <a:cs typeface="Times New Roman" pitchFamily="18" charset="0"/>
            </a:rPr>
            <a:t>(3) Ajouter l’objet </a:t>
          </a:r>
          <a:r>
            <a:rPr lang="fr-FR" sz="2000" dirty="0" err="1" smtClean="0">
              <a:latin typeface="Times New Roman" pitchFamily="18" charset="0"/>
              <a:cs typeface="Times New Roman" pitchFamily="18" charset="0"/>
            </a:rPr>
            <a:t>view</a:t>
          </a:r>
          <a:r>
            <a:rPr lang="fr-FR" sz="2000" dirty="0" smtClean="0">
              <a:latin typeface="Times New Roman" pitchFamily="18" charset="0"/>
              <a:cs typeface="Times New Roman" pitchFamily="18" charset="0"/>
            </a:rPr>
            <a:t> instancié au </a:t>
          </a:r>
          <a:r>
            <a:rPr lang="fr-FR" sz="2000" dirty="0" err="1" smtClean="0">
              <a:latin typeface="Times New Roman" pitchFamily="18" charset="0"/>
              <a:cs typeface="Times New Roman" pitchFamily="18" charset="0"/>
            </a:rPr>
            <a:t>layout</a:t>
          </a:r>
          <a:r>
            <a:rPr lang="fr-FR" sz="2000" dirty="0" smtClean="0">
              <a:latin typeface="Times New Roman" pitchFamily="18" charset="0"/>
              <a:cs typeface="Times New Roman" pitchFamily="18" charset="0"/>
            </a:rPr>
            <a:t>, puis (4) afficher le contenu </a:t>
          </a:r>
          <a:r>
            <a:rPr lang="fr-FR" dirty="0" smtClean="0">
              <a:latin typeface="Times New Roman" pitchFamily="18" charset="0"/>
              <a:cs typeface="Times New Roman" pitchFamily="18" charset="0"/>
            </a:rPr>
            <a:t>de ce </a:t>
          </a:r>
          <a:r>
            <a:rPr lang="fr-FR" dirty="0" err="1" smtClean="0">
              <a:latin typeface="Times New Roman" pitchFamily="18" charset="0"/>
              <a:cs typeface="Times New Roman" pitchFamily="18" charset="0"/>
            </a:rPr>
            <a:t>layout</a:t>
          </a:r>
          <a:endParaRPr lang="fr-FR" sz="2000" dirty="0"/>
        </a:p>
      </dgm:t>
    </dgm:pt>
    <dgm:pt modelId="{7A983C3B-462B-4077-B08C-C5137FB1CAB1}" type="parTrans" cxnId="{D037CD5B-6A29-432C-8DF5-5667F59D8BB2}">
      <dgm:prSet/>
      <dgm:spPr/>
      <dgm:t>
        <a:bodyPr/>
        <a:lstStyle/>
        <a:p>
          <a:endParaRPr lang="fr-FR"/>
        </a:p>
      </dgm:t>
    </dgm:pt>
    <dgm:pt modelId="{FF46B495-5D7B-420E-BE4C-465C7BEBF082}" type="sibTrans" cxnId="{D037CD5B-6A29-432C-8DF5-5667F59D8BB2}">
      <dgm:prSet/>
      <dgm:spPr/>
      <dgm:t>
        <a:bodyPr/>
        <a:lstStyle/>
        <a:p>
          <a:endParaRPr lang="fr-FR"/>
        </a:p>
      </dgm:t>
    </dgm:pt>
    <dgm:pt modelId="{104DAF24-B98D-40DF-A7FD-81FC58F22C66}" type="pres">
      <dgm:prSet presAssocID="{200218C2-3F4D-4950-8134-1ACCCA241A8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AAE3C420-22BE-4F31-9FEF-6019787B2125}" type="pres">
      <dgm:prSet presAssocID="{849D687C-BF9C-4742-967C-CAEA0BF8467E}" presName="hierRoot1" presStyleCnt="0"/>
      <dgm:spPr/>
    </dgm:pt>
    <dgm:pt modelId="{AF6EE9CF-A68D-4DFB-96D5-33589BD844E5}" type="pres">
      <dgm:prSet presAssocID="{849D687C-BF9C-4742-967C-CAEA0BF8467E}" presName="composite" presStyleCnt="0"/>
      <dgm:spPr/>
    </dgm:pt>
    <dgm:pt modelId="{4F1B7AA7-1AD0-4DF5-A585-722E3445B146}" type="pres">
      <dgm:prSet presAssocID="{849D687C-BF9C-4742-967C-CAEA0BF8467E}" presName="background" presStyleLbl="node0" presStyleIdx="0" presStyleCnt="1"/>
      <dgm:spPr/>
    </dgm:pt>
    <dgm:pt modelId="{E77E96DE-D5FF-4872-9229-4AD5FC96DD6C}" type="pres">
      <dgm:prSet presAssocID="{849D687C-BF9C-4742-967C-CAEA0BF8467E}" presName="text" presStyleLbl="fgAcc0" presStyleIdx="0" presStyleCnt="1" custScaleX="502464" custLinFactNeighborY="1427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8681ADD5-54D2-43B0-A5E3-14140B16B5B9}" type="pres">
      <dgm:prSet presAssocID="{849D687C-BF9C-4742-967C-CAEA0BF8467E}" presName="hierChild2" presStyleCnt="0"/>
      <dgm:spPr/>
    </dgm:pt>
    <dgm:pt modelId="{5EE81AED-67D2-4E8E-AAAD-E2E902CB522E}" type="pres">
      <dgm:prSet presAssocID="{97DE1863-586F-4C79-8FCA-65D487CD86F5}" presName="Name10" presStyleLbl="parChTrans1D2" presStyleIdx="0" presStyleCnt="1"/>
      <dgm:spPr/>
      <dgm:t>
        <a:bodyPr/>
        <a:lstStyle/>
        <a:p>
          <a:endParaRPr lang="fr-FR"/>
        </a:p>
      </dgm:t>
    </dgm:pt>
    <dgm:pt modelId="{A7A132DF-1A06-46E2-9205-210D351197FA}" type="pres">
      <dgm:prSet presAssocID="{68B8D59D-2E15-48CC-804C-0621F6389F65}" presName="hierRoot2" presStyleCnt="0"/>
      <dgm:spPr/>
    </dgm:pt>
    <dgm:pt modelId="{5B9E25B3-3358-42D7-BD1C-2548BFE88D95}" type="pres">
      <dgm:prSet presAssocID="{68B8D59D-2E15-48CC-804C-0621F6389F65}" presName="composite2" presStyleCnt="0"/>
      <dgm:spPr/>
    </dgm:pt>
    <dgm:pt modelId="{8CC9945F-08B2-4D92-A2B3-86F89CBC85C3}" type="pres">
      <dgm:prSet presAssocID="{68B8D59D-2E15-48CC-804C-0621F6389F65}" presName="background2" presStyleLbl="node2" presStyleIdx="0" presStyleCnt="1"/>
      <dgm:spPr/>
    </dgm:pt>
    <dgm:pt modelId="{8E7E4589-978C-4989-8F6C-33DC3B713ACB}" type="pres">
      <dgm:prSet presAssocID="{68B8D59D-2E15-48CC-804C-0621F6389F65}" presName="text2" presStyleLbl="fgAcc2" presStyleIdx="0" presStyleCnt="1" custScaleX="516447" custScaleY="125259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0CE6DE4A-68FE-4348-8BE1-210BF2E83D96}" type="pres">
      <dgm:prSet presAssocID="{68B8D59D-2E15-48CC-804C-0621F6389F65}" presName="hierChild3" presStyleCnt="0"/>
      <dgm:spPr/>
    </dgm:pt>
    <dgm:pt modelId="{FB3C60D1-74BD-4F35-B4D3-B53CAD9D0230}" type="pres">
      <dgm:prSet presAssocID="{3D3FF699-D852-4A93-8357-25D6F629A02D}" presName="Name17" presStyleLbl="parChTrans1D3" presStyleIdx="0" presStyleCnt="1"/>
      <dgm:spPr/>
      <dgm:t>
        <a:bodyPr/>
        <a:lstStyle/>
        <a:p>
          <a:endParaRPr lang="fr-FR"/>
        </a:p>
      </dgm:t>
    </dgm:pt>
    <dgm:pt modelId="{BEE2A52D-D801-4272-A48C-6DC6356446B5}" type="pres">
      <dgm:prSet presAssocID="{9C8C4209-C2B0-477D-A108-8C9D4DEE23EB}" presName="hierRoot3" presStyleCnt="0"/>
      <dgm:spPr/>
    </dgm:pt>
    <dgm:pt modelId="{FD20358A-E198-4E8B-A8A6-BBF9832FE34E}" type="pres">
      <dgm:prSet presAssocID="{9C8C4209-C2B0-477D-A108-8C9D4DEE23EB}" presName="composite3" presStyleCnt="0"/>
      <dgm:spPr/>
    </dgm:pt>
    <dgm:pt modelId="{31DA9210-580D-4FF7-8AC2-EEA6D257A95F}" type="pres">
      <dgm:prSet presAssocID="{9C8C4209-C2B0-477D-A108-8C9D4DEE23EB}" presName="background3" presStyleLbl="node3" presStyleIdx="0" presStyleCnt="1"/>
      <dgm:spPr/>
    </dgm:pt>
    <dgm:pt modelId="{DC461911-5927-4F38-9175-C3E02B7F964D}" type="pres">
      <dgm:prSet presAssocID="{9C8C4209-C2B0-477D-A108-8C9D4DEE23EB}" presName="text3" presStyleLbl="fgAcc3" presStyleIdx="0" presStyleCnt="1" custScaleX="327759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5629A9EF-593A-43C9-8CBA-4EA05AEA752F}" type="pres">
      <dgm:prSet presAssocID="{9C8C4209-C2B0-477D-A108-8C9D4DEE23EB}" presName="hierChild4" presStyleCnt="0"/>
      <dgm:spPr/>
    </dgm:pt>
    <dgm:pt modelId="{FFB41DC1-F115-4DBA-93B7-F5F83370D397}" type="pres">
      <dgm:prSet presAssocID="{DED51045-E07E-4287-A4FB-E4D1E00CB235}" presName="Name23" presStyleLbl="parChTrans1D4" presStyleIdx="0" presStyleCnt="3"/>
      <dgm:spPr/>
      <dgm:t>
        <a:bodyPr/>
        <a:lstStyle/>
        <a:p>
          <a:endParaRPr lang="fr-FR"/>
        </a:p>
      </dgm:t>
    </dgm:pt>
    <dgm:pt modelId="{5448D2D8-F314-4598-AF03-4CE37A9CC1CF}" type="pres">
      <dgm:prSet presAssocID="{1A6BCBC2-18BA-4870-BB13-885449225D1F}" presName="hierRoot4" presStyleCnt="0"/>
      <dgm:spPr/>
    </dgm:pt>
    <dgm:pt modelId="{6451D722-951C-4BD4-958D-30A949978E7C}" type="pres">
      <dgm:prSet presAssocID="{1A6BCBC2-18BA-4870-BB13-885449225D1F}" presName="composite4" presStyleCnt="0"/>
      <dgm:spPr/>
    </dgm:pt>
    <dgm:pt modelId="{98B0A46D-0009-437C-95DC-760399725F94}" type="pres">
      <dgm:prSet presAssocID="{1A6BCBC2-18BA-4870-BB13-885449225D1F}" presName="background4" presStyleLbl="node4" presStyleIdx="0" presStyleCnt="3"/>
      <dgm:spPr/>
    </dgm:pt>
    <dgm:pt modelId="{F95EA0EF-A5AE-4205-A337-9B634E2B12C8}" type="pres">
      <dgm:prSet presAssocID="{1A6BCBC2-18BA-4870-BB13-885449225D1F}" presName="text4" presStyleLbl="fgAcc4" presStyleIdx="0" presStyleCnt="3" custScaleX="12222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8EEB8D56-9B22-494F-A837-19B74DF5A5CC}" type="pres">
      <dgm:prSet presAssocID="{1A6BCBC2-18BA-4870-BB13-885449225D1F}" presName="hierChild5" presStyleCnt="0"/>
      <dgm:spPr/>
    </dgm:pt>
    <dgm:pt modelId="{F8F02468-2E05-45F1-89A0-2B79BF45D439}" type="pres">
      <dgm:prSet presAssocID="{F084170D-EF29-47C6-9093-213BBBE7632E}" presName="Name23" presStyleLbl="parChTrans1D4" presStyleIdx="1" presStyleCnt="3"/>
      <dgm:spPr/>
      <dgm:t>
        <a:bodyPr/>
        <a:lstStyle/>
        <a:p>
          <a:endParaRPr lang="fr-FR"/>
        </a:p>
      </dgm:t>
    </dgm:pt>
    <dgm:pt modelId="{03BC40FE-3A7E-4391-A797-9AE38C1AE4BA}" type="pres">
      <dgm:prSet presAssocID="{DE5C4C3F-387E-4ED9-8338-CF820F0E3CAA}" presName="hierRoot4" presStyleCnt="0"/>
      <dgm:spPr/>
    </dgm:pt>
    <dgm:pt modelId="{EF814846-2AA3-4347-86E1-B8506B64B81C}" type="pres">
      <dgm:prSet presAssocID="{DE5C4C3F-387E-4ED9-8338-CF820F0E3CAA}" presName="composite4" presStyleCnt="0"/>
      <dgm:spPr/>
    </dgm:pt>
    <dgm:pt modelId="{F2038221-A2FA-4F5F-993E-AA7BB4FFA6A0}" type="pres">
      <dgm:prSet presAssocID="{DE5C4C3F-387E-4ED9-8338-CF820F0E3CAA}" presName="background4" presStyleLbl="node4" presStyleIdx="1" presStyleCnt="3"/>
      <dgm:spPr/>
    </dgm:pt>
    <dgm:pt modelId="{F7F3F52A-21B3-41AE-A258-8DC3EF5A562D}" type="pres">
      <dgm:prSet presAssocID="{DE5C4C3F-387E-4ED9-8338-CF820F0E3CAA}" presName="text4" presStyleLbl="fgAcc4" presStyleIdx="1" presStyleCnt="3" custScaleX="151619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3D8183EA-AEDF-475B-97AB-AEF946C4E7E0}" type="pres">
      <dgm:prSet presAssocID="{DE5C4C3F-387E-4ED9-8338-CF820F0E3CAA}" presName="hierChild5" presStyleCnt="0"/>
      <dgm:spPr/>
    </dgm:pt>
    <dgm:pt modelId="{2E3CEEA3-2351-4272-88BC-22CBEFDB7B02}" type="pres">
      <dgm:prSet presAssocID="{7A983C3B-462B-4077-B08C-C5137FB1CAB1}" presName="Name23" presStyleLbl="parChTrans1D4" presStyleIdx="2" presStyleCnt="3"/>
      <dgm:spPr/>
      <dgm:t>
        <a:bodyPr/>
        <a:lstStyle/>
        <a:p>
          <a:endParaRPr lang="fr-FR"/>
        </a:p>
      </dgm:t>
    </dgm:pt>
    <dgm:pt modelId="{E8197338-9394-413E-BAB9-23DD57A28FCE}" type="pres">
      <dgm:prSet presAssocID="{A59BF7E6-3F53-4602-9AA5-A09D4F506C13}" presName="hierRoot4" presStyleCnt="0"/>
      <dgm:spPr/>
    </dgm:pt>
    <dgm:pt modelId="{AD669CC5-3A0A-4507-AAD6-CB967ED80E3D}" type="pres">
      <dgm:prSet presAssocID="{A59BF7E6-3F53-4602-9AA5-A09D4F506C13}" presName="composite4" presStyleCnt="0"/>
      <dgm:spPr/>
    </dgm:pt>
    <dgm:pt modelId="{CC6121AD-2049-4D5D-9F11-B6BE865C4D81}" type="pres">
      <dgm:prSet presAssocID="{A59BF7E6-3F53-4602-9AA5-A09D4F506C13}" presName="background4" presStyleLbl="node4" presStyleIdx="2" presStyleCnt="3"/>
      <dgm:spPr/>
    </dgm:pt>
    <dgm:pt modelId="{D3078D8A-CFE4-4FF3-A3B0-196AD374C907}" type="pres">
      <dgm:prSet presAssocID="{A59BF7E6-3F53-4602-9AA5-A09D4F506C13}" presName="text4" presStyleLbl="fgAcc4" presStyleIdx="2" presStyleCnt="3" custScaleX="24815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FA2E351E-A52D-45FE-A8F5-388BAD06F865}" type="pres">
      <dgm:prSet presAssocID="{A59BF7E6-3F53-4602-9AA5-A09D4F506C13}" presName="hierChild5" presStyleCnt="0"/>
      <dgm:spPr/>
    </dgm:pt>
  </dgm:ptLst>
  <dgm:cxnLst>
    <dgm:cxn modelId="{1A925B34-87A4-41BA-BE7C-841C637F6C95}" type="presOf" srcId="{3D3FF699-D852-4A93-8357-25D6F629A02D}" destId="{FB3C60D1-74BD-4F35-B4D3-B53CAD9D0230}" srcOrd="0" destOrd="0" presId="urn:microsoft.com/office/officeart/2005/8/layout/hierarchy1"/>
    <dgm:cxn modelId="{9E092C72-462B-486A-8E08-4A16FCC9229D}" srcId="{68B8D59D-2E15-48CC-804C-0621F6389F65}" destId="{9C8C4209-C2B0-477D-A108-8C9D4DEE23EB}" srcOrd="0" destOrd="0" parTransId="{3D3FF699-D852-4A93-8357-25D6F629A02D}" sibTransId="{67C95813-D2BC-4F50-858A-671437EB65CE}"/>
    <dgm:cxn modelId="{6BB3291C-4E04-4E41-B2F5-F1110EAAE4D5}" srcId="{849D687C-BF9C-4742-967C-CAEA0BF8467E}" destId="{68B8D59D-2E15-48CC-804C-0621F6389F65}" srcOrd="0" destOrd="0" parTransId="{97DE1863-586F-4C79-8FCA-65D487CD86F5}" sibTransId="{B48E0578-9552-417C-8C8A-0B868255CE31}"/>
    <dgm:cxn modelId="{CAE84114-1920-4554-B7FC-ED5C5D933670}" type="presOf" srcId="{DE5C4C3F-387E-4ED9-8338-CF820F0E3CAA}" destId="{F7F3F52A-21B3-41AE-A258-8DC3EF5A562D}" srcOrd="0" destOrd="0" presId="urn:microsoft.com/office/officeart/2005/8/layout/hierarchy1"/>
    <dgm:cxn modelId="{A6430079-920C-4F91-935A-608B9CDBC2D4}" type="presOf" srcId="{97DE1863-586F-4C79-8FCA-65D487CD86F5}" destId="{5EE81AED-67D2-4E8E-AAAD-E2E902CB522E}" srcOrd="0" destOrd="0" presId="urn:microsoft.com/office/officeart/2005/8/layout/hierarchy1"/>
    <dgm:cxn modelId="{0903DBC7-1DAE-4FB6-8FAC-7E569E40A58E}" type="presOf" srcId="{F084170D-EF29-47C6-9093-213BBBE7632E}" destId="{F8F02468-2E05-45F1-89A0-2B79BF45D439}" srcOrd="0" destOrd="0" presId="urn:microsoft.com/office/officeart/2005/8/layout/hierarchy1"/>
    <dgm:cxn modelId="{428DA326-09F8-481C-8F15-5A907EC17737}" type="presOf" srcId="{1A6BCBC2-18BA-4870-BB13-885449225D1F}" destId="{F95EA0EF-A5AE-4205-A337-9B634E2B12C8}" srcOrd="0" destOrd="0" presId="urn:microsoft.com/office/officeart/2005/8/layout/hierarchy1"/>
    <dgm:cxn modelId="{14F63F35-2D93-4FD2-9B9D-5DEC6B0ECB33}" type="presOf" srcId="{9C8C4209-C2B0-477D-A108-8C9D4DEE23EB}" destId="{DC461911-5927-4F38-9175-C3E02B7F964D}" srcOrd="0" destOrd="0" presId="urn:microsoft.com/office/officeart/2005/8/layout/hierarchy1"/>
    <dgm:cxn modelId="{676F2FAE-FBEF-4DC2-BBFC-35BBB7CCE18E}" type="presOf" srcId="{DED51045-E07E-4287-A4FB-E4D1E00CB235}" destId="{FFB41DC1-F115-4DBA-93B7-F5F83370D397}" srcOrd="0" destOrd="0" presId="urn:microsoft.com/office/officeart/2005/8/layout/hierarchy1"/>
    <dgm:cxn modelId="{D224C946-A9CF-4E5D-9E4D-499542FB20C3}" type="presOf" srcId="{200218C2-3F4D-4950-8134-1ACCCA241A80}" destId="{104DAF24-B98D-40DF-A7FD-81FC58F22C66}" srcOrd="0" destOrd="0" presId="urn:microsoft.com/office/officeart/2005/8/layout/hierarchy1"/>
    <dgm:cxn modelId="{C721387B-DC5D-4863-9F30-BFC7C5BEE2DC}" srcId="{9C8C4209-C2B0-477D-A108-8C9D4DEE23EB}" destId="{DE5C4C3F-387E-4ED9-8338-CF820F0E3CAA}" srcOrd="1" destOrd="0" parTransId="{F084170D-EF29-47C6-9093-213BBBE7632E}" sibTransId="{9A8A95EB-B10E-4315-B7F7-49702102288A}"/>
    <dgm:cxn modelId="{ECA6154A-6C91-451D-ACC7-A409EF147FAC}" type="presOf" srcId="{849D687C-BF9C-4742-967C-CAEA0BF8467E}" destId="{E77E96DE-D5FF-4872-9229-4AD5FC96DD6C}" srcOrd="0" destOrd="0" presId="urn:microsoft.com/office/officeart/2005/8/layout/hierarchy1"/>
    <dgm:cxn modelId="{531956CC-A81A-4D75-B5A1-621800DF6D8C}" type="presOf" srcId="{A59BF7E6-3F53-4602-9AA5-A09D4F506C13}" destId="{D3078D8A-CFE4-4FF3-A3B0-196AD374C907}" srcOrd="0" destOrd="0" presId="urn:microsoft.com/office/officeart/2005/8/layout/hierarchy1"/>
    <dgm:cxn modelId="{1D0BC253-5228-4162-BB1E-D6E69E799867}" srcId="{200218C2-3F4D-4950-8134-1ACCCA241A80}" destId="{849D687C-BF9C-4742-967C-CAEA0BF8467E}" srcOrd="0" destOrd="0" parTransId="{5FE18EDB-FEED-40DF-8268-65DB3AB8B95A}" sibTransId="{7E7EB399-63D3-42DE-A94C-26D1ABF9DABF}"/>
    <dgm:cxn modelId="{DF299914-EDF9-4B48-AF53-A633B59DAE6E}" type="presOf" srcId="{68B8D59D-2E15-48CC-804C-0621F6389F65}" destId="{8E7E4589-978C-4989-8F6C-33DC3B713ACB}" srcOrd="0" destOrd="0" presId="urn:microsoft.com/office/officeart/2005/8/layout/hierarchy1"/>
    <dgm:cxn modelId="{D037CD5B-6A29-432C-8DF5-5667F59D8BB2}" srcId="{9C8C4209-C2B0-477D-A108-8C9D4DEE23EB}" destId="{A59BF7E6-3F53-4602-9AA5-A09D4F506C13}" srcOrd="2" destOrd="0" parTransId="{7A983C3B-462B-4077-B08C-C5137FB1CAB1}" sibTransId="{FF46B495-5D7B-420E-BE4C-465C7BEBF082}"/>
    <dgm:cxn modelId="{8985D9B6-18C3-4484-817C-03CD199BC24F}" srcId="{9C8C4209-C2B0-477D-A108-8C9D4DEE23EB}" destId="{1A6BCBC2-18BA-4870-BB13-885449225D1F}" srcOrd="0" destOrd="0" parTransId="{DED51045-E07E-4287-A4FB-E4D1E00CB235}" sibTransId="{BF0AF796-E74B-4D50-9664-A45380800379}"/>
    <dgm:cxn modelId="{42D4AFDF-98B6-4259-A7BE-4A2DB1CEDA5A}" type="presOf" srcId="{7A983C3B-462B-4077-B08C-C5137FB1CAB1}" destId="{2E3CEEA3-2351-4272-88BC-22CBEFDB7B02}" srcOrd="0" destOrd="0" presId="urn:microsoft.com/office/officeart/2005/8/layout/hierarchy1"/>
    <dgm:cxn modelId="{578C226D-86B4-4458-815E-3E2158DF8309}" type="presParOf" srcId="{104DAF24-B98D-40DF-A7FD-81FC58F22C66}" destId="{AAE3C420-22BE-4F31-9FEF-6019787B2125}" srcOrd="0" destOrd="0" presId="urn:microsoft.com/office/officeart/2005/8/layout/hierarchy1"/>
    <dgm:cxn modelId="{5A01062B-464D-4ED9-BA5A-3B3896171EF3}" type="presParOf" srcId="{AAE3C420-22BE-4F31-9FEF-6019787B2125}" destId="{AF6EE9CF-A68D-4DFB-96D5-33589BD844E5}" srcOrd="0" destOrd="0" presId="urn:microsoft.com/office/officeart/2005/8/layout/hierarchy1"/>
    <dgm:cxn modelId="{6C618FD2-A612-428D-9311-349A30ACA897}" type="presParOf" srcId="{AF6EE9CF-A68D-4DFB-96D5-33589BD844E5}" destId="{4F1B7AA7-1AD0-4DF5-A585-722E3445B146}" srcOrd="0" destOrd="0" presId="urn:microsoft.com/office/officeart/2005/8/layout/hierarchy1"/>
    <dgm:cxn modelId="{745370BB-F5D3-494C-951D-670CFD4E02AC}" type="presParOf" srcId="{AF6EE9CF-A68D-4DFB-96D5-33589BD844E5}" destId="{E77E96DE-D5FF-4872-9229-4AD5FC96DD6C}" srcOrd="1" destOrd="0" presId="urn:microsoft.com/office/officeart/2005/8/layout/hierarchy1"/>
    <dgm:cxn modelId="{5B48D878-9519-4909-9AE8-1F0863A557A7}" type="presParOf" srcId="{AAE3C420-22BE-4F31-9FEF-6019787B2125}" destId="{8681ADD5-54D2-43B0-A5E3-14140B16B5B9}" srcOrd="1" destOrd="0" presId="urn:microsoft.com/office/officeart/2005/8/layout/hierarchy1"/>
    <dgm:cxn modelId="{04B93F3A-907F-4851-805A-78683B85A9CD}" type="presParOf" srcId="{8681ADD5-54D2-43B0-A5E3-14140B16B5B9}" destId="{5EE81AED-67D2-4E8E-AAAD-E2E902CB522E}" srcOrd="0" destOrd="0" presId="urn:microsoft.com/office/officeart/2005/8/layout/hierarchy1"/>
    <dgm:cxn modelId="{53AB49A6-9835-48C9-AE07-3BC3218950D2}" type="presParOf" srcId="{8681ADD5-54D2-43B0-A5E3-14140B16B5B9}" destId="{A7A132DF-1A06-46E2-9205-210D351197FA}" srcOrd="1" destOrd="0" presId="urn:microsoft.com/office/officeart/2005/8/layout/hierarchy1"/>
    <dgm:cxn modelId="{F9C61180-F81A-46AB-8289-A7544B2C7388}" type="presParOf" srcId="{A7A132DF-1A06-46E2-9205-210D351197FA}" destId="{5B9E25B3-3358-42D7-BD1C-2548BFE88D95}" srcOrd="0" destOrd="0" presId="urn:microsoft.com/office/officeart/2005/8/layout/hierarchy1"/>
    <dgm:cxn modelId="{7EAF6942-E089-4F6C-B715-CF40704476AB}" type="presParOf" srcId="{5B9E25B3-3358-42D7-BD1C-2548BFE88D95}" destId="{8CC9945F-08B2-4D92-A2B3-86F89CBC85C3}" srcOrd="0" destOrd="0" presId="urn:microsoft.com/office/officeart/2005/8/layout/hierarchy1"/>
    <dgm:cxn modelId="{C5E6D23A-E98E-46AC-ACBB-02AEBB9ED239}" type="presParOf" srcId="{5B9E25B3-3358-42D7-BD1C-2548BFE88D95}" destId="{8E7E4589-978C-4989-8F6C-33DC3B713ACB}" srcOrd="1" destOrd="0" presId="urn:microsoft.com/office/officeart/2005/8/layout/hierarchy1"/>
    <dgm:cxn modelId="{BE203EF2-BC5C-4278-8541-6B7FDACCFF4F}" type="presParOf" srcId="{A7A132DF-1A06-46E2-9205-210D351197FA}" destId="{0CE6DE4A-68FE-4348-8BE1-210BF2E83D96}" srcOrd="1" destOrd="0" presId="urn:microsoft.com/office/officeart/2005/8/layout/hierarchy1"/>
    <dgm:cxn modelId="{5008470D-B10C-44EE-8E69-B0689BBA0503}" type="presParOf" srcId="{0CE6DE4A-68FE-4348-8BE1-210BF2E83D96}" destId="{FB3C60D1-74BD-4F35-B4D3-B53CAD9D0230}" srcOrd="0" destOrd="0" presId="urn:microsoft.com/office/officeart/2005/8/layout/hierarchy1"/>
    <dgm:cxn modelId="{F7D85A9E-0017-4F0B-8337-D381F52B1EA8}" type="presParOf" srcId="{0CE6DE4A-68FE-4348-8BE1-210BF2E83D96}" destId="{BEE2A52D-D801-4272-A48C-6DC6356446B5}" srcOrd="1" destOrd="0" presId="urn:microsoft.com/office/officeart/2005/8/layout/hierarchy1"/>
    <dgm:cxn modelId="{1A17316F-247E-46A6-8E58-DAD0CFFC5826}" type="presParOf" srcId="{BEE2A52D-D801-4272-A48C-6DC6356446B5}" destId="{FD20358A-E198-4E8B-A8A6-BBF9832FE34E}" srcOrd="0" destOrd="0" presId="urn:microsoft.com/office/officeart/2005/8/layout/hierarchy1"/>
    <dgm:cxn modelId="{2126205B-37E7-4605-A956-600FDD88E4BD}" type="presParOf" srcId="{FD20358A-E198-4E8B-A8A6-BBF9832FE34E}" destId="{31DA9210-580D-4FF7-8AC2-EEA6D257A95F}" srcOrd="0" destOrd="0" presId="urn:microsoft.com/office/officeart/2005/8/layout/hierarchy1"/>
    <dgm:cxn modelId="{31B53D9B-23DF-4299-B4A4-810B6E3F16E9}" type="presParOf" srcId="{FD20358A-E198-4E8B-A8A6-BBF9832FE34E}" destId="{DC461911-5927-4F38-9175-C3E02B7F964D}" srcOrd="1" destOrd="0" presId="urn:microsoft.com/office/officeart/2005/8/layout/hierarchy1"/>
    <dgm:cxn modelId="{AE35F78B-3502-4F82-82BD-113A9D3E8693}" type="presParOf" srcId="{BEE2A52D-D801-4272-A48C-6DC6356446B5}" destId="{5629A9EF-593A-43C9-8CBA-4EA05AEA752F}" srcOrd="1" destOrd="0" presId="urn:microsoft.com/office/officeart/2005/8/layout/hierarchy1"/>
    <dgm:cxn modelId="{8B5DD896-29C4-45DD-A387-BE38A18251B5}" type="presParOf" srcId="{5629A9EF-593A-43C9-8CBA-4EA05AEA752F}" destId="{FFB41DC1-F115-4DBA-93B7-F5F83370D397}" srcOrd="0" destOrd="0" presId="urn:microsoft.com/office/officeart/2005/8/layout/hierarchy1"/>
    <dgm:cxn modelId="{BED466BB-5457-429F-ACC8-62FF1282012B}" type="presParOf" srcId="{5629A9EF-593A-43C9-8CBA-4EA05AEA752F}" destId="{5448D2D8-F314-4598-AF03-4CE37A9CC1CF}" srcOrd="1" destOrd="0" presId="urn:microsoft.com/office/officeart/2005/8/layout/hierarchy1"/>
    <dgm:cxn modelId="{6DDD19E2-DEFA-4DEB-B8EF-666C8DA00452}" type="presParOf" srcId="{5448D2D8-F314-4598-AF03-4CE37A9CC1CF}" destId="{6451D722-951C-4BD4-958D-30A949978E7C}" srcOrd="0" destOrd="0" presId="urn:microsoft.com/office/officeart/2005/8/layout/hierarchy1"/>
    <dgm:cxn modelId="{49E85702-F4EA-4B8F-AE75-8DCF1A32870E}" type="presParOf" srcId="{6451D722-951C-4BD4-958D-30A949978E7C}" destId="{98B0A46D-0009-437C-95DC-760399725F94}" srcOrd="0" destOrd="0" presId="urn:microsoft.com/office/officeart/2005/8/layout/hierarchy1"/>
    <dgm:cxn modelId="{31D1DEFA-B877-4C2F-AF30-D1AB6282F93B}" type="presParOf" srcId="{6451D722-951C-4BD4-958D-30A949978E7C}" destId="{F95EA0EF-A5AE-4205-A337-9B634E2B12C8}" srcOrd="1" destOrd="0" presId="urn:microsoft.com/office/officeart/2005/8/layout/hierarchy1"/>
    <dgm:cxn modelId="{643FFF79-E658-48F5-8145-4165BB64E6B5}" type="presParOf" srcId="{5448D2D8-F314-4598-AF03-4CE37A9CC1CF}" destId="{8EEB8D56-9B22-494F-A837-19B74DF5A5CC}" srcOrd="1" destOrd="0" presId="urn:microsoft.com/office/officeart/2005/8/layout/hierarchy1"/>
    <dgm:cxn modelId="{BB053663-C8A7-4AF7-826B-0735A6C05DF2}" type="presParOf" srcId="{5629A9EF-593A-43C9-8CBA-4EA05AEA752F}" destId="{F8F02468-2E05-45F1-89A0-2B79BF45D439}" srcOrd="2" destOrd="0" presId="urn:microsoft.com/office/officeart/2005/8/layout/hierarchy1"/>
    <dgm:cxn modelId="{79C170F0-8312-40FC-B655-C1D90CD20F85}" type="presParOf" srcId="{5629A9EF-593A-43C9-8CBA-4EA05AEA752F}" destId="{03BC40FE-3A7E-4391-A797-9AE38C1AE4BA}" srcOrd="3" destOrd="0" presId="urn:microsoft.com/office/officeart/2005/8/layout/hierarchy1"/>
    <dgm:cxn modelId="{FA395B74-1306-4F55-AE53-051B0E50F3AE}" type="presParOf" srcId="{03BC40FE-3A7E-4391-A797-9AE38C1AE4BA}" destId="{EF814846-2AA3-4347-86E1-B8506B64B81C}" srcOrd="0" destOrd="0" presId="urn:microsoft.com/office/officeart/2005/8/layout/hierarchy1"/>
    <dgm:cxn modelId="{5BFD73FA-5D2A-4D26-9C24-B87544E28FCA}" type="presParOf" srcId="{EF814846-2AA3-4347-86E1-B8506B64B81C}" destId="{F2038221-A2FA-4F5F-993E-AA7BB4FFA6A0}" srcOrd="0" destOrd="0" presId="urn:microsoft.com/office/officeart/2005/8/layout/hierarchy1"/>
    <dgm:cxn modelId="{70FF7474-CBAA-495C-981C-7DF8732A98D6}" type="presParOf" srcId="{EF814846-2AA3-4347-86E1-B8506B64B81C}" destId="{F7F3F52A-21B3-41AE-A258-8DC3EF5A562D}" srcOrd="1" destOrd="0" presId="urn:microsoft.com/office/officeart/2005/8/layout/hierarchy1"/>
    <dgm:cxn modelId="{3271D4A0-B5A7-4480-B9DF-3A027D6C128B}" type="presParOf" srcId="{03BC40FE-3A7E-4391-A797-9AE38C1AE4BA}" destId="{3D8183EA-AEDF-475B-97AB-AEF946C4E7E0}" srcOrd="1" destOrd="0" presId="urn:microsoft.com/office/officeart/2005/8/layout/hierarchy1"/>
    <dgm:cxn modelId="{64BB7025-76FE-440A-A287-397E503500C1}" type="presParOf" srcId="{5629A9EF-593A-43C9-8CBA-4EA05AEA752F}" destId="{2E3CEEA3-2351-4272-88BC-22CBEFDB7B02}" srcOrd="4" destOrd="0" presId="urn:microsoft.com/office/officeart/2005/8/layout/hierarchy1"/>
    <dgm:cxn modelId="{35569B6F-AB75-4667-9715-505B7354655D}" type="presParOf" srcId="{5629A9EF-593A-43C9-8CBA-4EA05AEA752F}" destId="{E8197338-9394-413E-BAB9-23DD57A28FCE}" srcOrd="5" destOrd="0" presId="urn:microsoft.com/office/officeart/2005/8/layout/hierarchy1"/>
    <dgm:cxn modelId="{05363D9C-238D-4373-987A-8D1F506EEDC0}" type="presParOf" srcId="{E8197338-9394-413E-BAB9-23DD57A28FCE}" destId="{AD669CC5-3A0A-4507-AAD6-CB967ED80E3D}" srcOrd="0" destOrd="0" presId="urn:microsoft.com/office/officeart/2005/8/layout/hierarchy1"/>
    <dgm:cxn modelId="{4DDDDFB4-8DB1-4284-8CFA-661DDB08DBA5}" type="presParOf" srcId="{AD669CC5-3A0A-4507-AAD6-CB967ED80E3D}" destId="{CC6121AD-2049-4D5D-9F11-B6BE865C4D81}" srcOrd="0" destOrd="0" presId="urn:microsoft.com/office/officeart/2005/8/layout/hierarchy1"/>
    <dgm:cxn modelId="{2D9D03E9-4012-4C88-A06F-9F7DBF2D1D61}" type="presParOf" srcId="{AD669CC5-3A0A-4507-AAD6-CB967ED80E3D}" destId="{D3078D8A-CFE4-4FF3-A3B0-196AD374C907}" srcOrd="1" destOrd="0" presId="urn:microsoft.com/office/officeart/2005/8/layout/hierarchy1"/>
    <dgm:cxn modelId="{371F4B35-D7FC-4D6D-91D5-DAB9D3C88416}" type="presParOf" srcId="{E8197338-9394-413E-BAB9-23DD57A28FCE}" destId="{FA2E351E-A52D-45FE-A8F5-388BAD06F86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1E5D5D-8446-40BE-A952-941B2AA9B52E}">
      <dsp:nvSpPr>
        <dsp:cNvPr id="0" name=""/>
        <dsp:cNvSpPr/>
      </dsp:nvSpPr>
      <dsp:spPr>
        <a:xfrm>
          <a:off x="4058185" y="1444381"/>
          <a:ext cx="885616" cy="2689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3260"/>
              </a:lnTo>
              <a:lnTo>
                <a:pt x="885616" y="183260"/>
              </a:lnTo>
              <a:lnTo>
                <a:pt x="885616" y="26891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B7725E-DC69-4FCC-A7DC-C2535F49CC2F}">
      <dsp:nvSpPr>
        <dsp:cNvPr id="0" name=""/>
        <dsp:cNvSpPr/>
      </dsp:nvSpPr>
      <dsp:spPr>
        <a:xfrm>
          <a:off x="2767649" y="2300453"/>
          <a:ext cx="91440" cy="2689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891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1A4EF1-7748-4B8E-855A-00B8CD03E0ED}">
      <dsp:nvSpPr>
        <dsp:cNvPr id="0" name=""/>
        <dsp:cNvSpPr/>
      </dsp:nvSpPr>
      <dsp:spPr>
        <a:xfrm>
          <a:off x="2813369" y="1444381"/>
          <a:ext cx="1244815" cy="268918"/>
        </a:xfrm>
        <a:custGeom>
          <a:avLst/>
          <a:gdLst/>
          <a:ahLst/>
          <a:cxnLst/>
          <a:rect l="0" t="0" r="0" b="0"/>
          <a:pathLst>
            <a:path>
              <a:moveTo>
                <a:pt x="1244815" y="0"/>
              </a:moveTo>
              <a:lnTo>
                <a:pt x="1244815" y="183260"/>
              </a:lnTo>
              <a:lnTo>
                <a:pt x="0" y="183260"/>
              </a:lnTo>
              <a:lnTo>
                <a:pt x="0" y="26891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16DE23-8DDF-4EAC-AFF0-EF9D60D5A38E}">
      <dsp:nvSpPr>
        <dsp:cNvPr id="0" name=""/>
        <dsp:cNvSpPr/>
      </dsp:nvSpPr>
      <dsp:spPr>
        <a:xfrm>
          <a:off x="4012465" y="588309"/>
          <a:ext cx="91440" cy="2689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891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1B7AA7-1AD0-4DF5-A585-722E3445B146}">
      <dsp:nvSpPr>
        <dsp:cNvPr id="0" name=""/>
        <dsp:cNvSpPr/>
      </dsp:nvSpPr>
      <dsp:spPr>
        <a:xfrm>
          <a:off x="2832053" y="1157"/>
          <a:ext cx="2452263" cy="58715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7E96DE-D5FF-4872-9229-4AD5FC96DD6C}">
      <dsp:nvSpPr>
        <dsp:cNvPr id="0" name=""/>
        <dsp:cNvSpPr/>
      </dsp:nvSpPr>
      <dsp:spPr>
        <a:xfrm>
          <a:off x="2934792" y="98759"/>
          <a:ext cx="2452263" cy="587152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>
              <a:latin typeface="+mj-lt"/>
              <a:cs typeface="Times New Roman" pitchFamily="18" charset="0"/>
            </a:rPr>
            <a:t>Une </a:t>
          </a:r>
          <a:r>
            <a:rPr lang="fr-FR" sz="1600" b="1" kern="1200" dirty="0" smtClean="0">
              <a:latin typeface="+mj-lt"/>
              <a:cs typeface="Times New Roman" pitchFamily="18" charset="0"/>
            </a:rPr>
            <a:t>interface </a:t>
          </a:r>
          <a:r>
            <a:rPr lang="fr-FR" sz="1600" kern="1200" dirty="0" smtClean="0">
              <a:latin typeface="+mj-lt"/>
              <a:cs typeface="Times New Roman" pitchFamily="18" charset="0"/>
            </a:rPr>
            <a:t>doit contenir </a:t>
          </a:r>
          <a:endParaRPr lang="fr-FR" sz="1600" b="1" kern="1200" dirty="0"/>
        </a:p>
      </dsp:txBody>
      <dsp:txXfrm>
        <a:off x="2951989" y="115956"/>
        <a:ext cx="2417869" cy="552758"/>
      </dsp:txXfrm>
    </dsp:sp>
    <dsp:sp modelId="{0EF8B191-DB62-484F-95AB-B6D0209ECE8A}">
      <dsp:nvSpPr>
        <dsp:cNvPr id="0" name=""/>
        <dsp:cNvSpPr/>
      </dsp:nvSpPr>
      <dsp:spPr>
        <a:xfrm>
          <a:off x="837542" y="857228"/>
          <a:ext cx="6441285" cy="58715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9F0503-EB5C-4571-B6A7-E7B98992EDDE}">
      <dsp:nvSpPr>
        <dsp:cNvPr id="0" name=""/>
        <dsp:cNvSpPr/>
      </dsp:nvSpPr>
      <dsp:spPr>
        <a:xfrm>
          <a:off x="940280" y="954830"/>
          <a:ext cx="6441285" cy="587152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>
              <a:latin typeface="+mj-lt"/>
              <a:cs typeface="Times New Roman" pitchFamily="18" charset="0"/>
            </a:rPr>
            <a:t>un seul élément racine  « un conteneur(</a:t>
          </a:r>
          <a:r>
            <a:rPr lang="fr-FR" sz="2000" kern="1200" dirty="0" err="1" smtClean="0">
              <a:latin typeface="+mj-lt"/>
              <a:cs typeface="Times New Roman" pitchFamily="18" charset="0"/>
            </a:rPr>
            <a:t>layout</a:t>
          </a:r>
          <a:r>
            <a:rPr lang="fr-FR" sz="2000" kern="1200" dirty="0" smtClean="0">
              <a:latin typeface="+mj-lt"/>
              <a:cs typeface="Times New Roman" pitchFamily="18" charset="0"/>
            </a:rPr>
            <a:t>) » qui peut contenir </a:t>
          </a:r>
          <a:endParaRPr lang="fr-FR" sz="2000" kern="1200" dirty="0"/>
        </a:p>
      </dsp:txBody>
      <dsp:txXfrm>
        <a:off x="957477" y="972027"/>
        <a:ext cx="6406891" cy="552758"/>
      </dsp:txXfrm>
    </dsp:sp>
    <dsp:sp modelId="{D4B280A9-0A77-48AA-9CEC-65F37CF7CF13}">
      <dsp:nvSpPr>
        <dsp:cNvPr id="0" name=""/>
        <dsp:cNvSpPr/>
      </dsp:nvSpPr>
      <dsp:spPr>
        <a:xfrm>
          <a:off x="2030491" y="1713300"/>
          <a:ext cx="1565755" cy="58715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C013A7-18A1-45C5-B913-C009B4FEDAD7}">
      <dsp:nvSpPr>
        <dsp:cNvPr id="0" name=""/>
        <dsp:cNvSpPr/>
      </dsp:nvSpPr>
      <dsp:spPr>
        <a:xfrm>
          <a:off x="2133230" y="1810902"/>
          <a:ext cx="1565755" cy="587152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err="1" smtClean="0">
              <a:latin typeface="+mj-lt"/>
              <a:cs typeface="Times New Roman" pitchFamily="18" charset="0"/>
            </a:rPr>
            <a:t>Layouts</a:t>
          </a:r>
          <a:endParaRPr lang="fr-FR" sz="1700" kern="1200" dirty="0"/>
        </a:p>
      </dsp:txBody>
      <dsp:txXfrm>
        <a:off x="2150427" y="1828099"/>
        <a:ext cx="1531361" cy="552758"/>
      </dsp:txXfrm>
    </dsp:sp>
    <dsp:sp modelId="{6F44D6BD-E0C8-4959-B8BD-CF1CBE791070}">
      <dsp:nvSpPr>
        <dsp:cNvPr id="0" name=""/>
        <dsp:cNvSpPr/>
      </dsp:nvSpPr>
      <dsp:spPr>
        <a:xfrm>
          <a:off x="2154510" y="2569372"/>
          <a:ext cx="1317718" cy="58715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1066EF-DE0C-41BB-958C-3CF03F5A5108}">
      <dsp:nvSpPr>
        <dsp:cNvPr id="0" name=""/>
        <dsp:cNvSpPr/>
      </dsp:nvSpPr>
      <dsp:spPr>
        <a:xfrm>
          <a:off x="2257249" y="2666974"/>
          <a:ext cx="1317718" cy="587152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err="1" smtClean="0"/>
            <a:t>views</a:t>
          </a:r>
          <a:endParaRPr lang="fr-FR" sz="2300" kern="1200" dirty="0"/>
        </a:p>
      </dsp:txBody>
      <dsp:txXfrm>
        <a:off x="2274446" y="2684171"/>
        <a:ext cx="1283324" cy="552758"/>
      </dsp:txXfrm>
    </dsp:sp>
    <dsp:sp modelId="{BE530DD3-56CB-4A0A-A731-57027320021A}">
      <dsp:nvSpPr>
        <dsp:cNvPr id="0" name=""/>
        <dsp:cNvSpPr/>
      </dsp:nvSpPr>
      <dsp:spPr>
        <a:xfrm>
          <a:off x="3801725" y="1713300"/>
          <a:ext cx="2284153" cy="58715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FA84E1-3DF5-4160-A76B-E22525186F66}">
      <dsp:nvSpPr>
        <dsp:cNvPr id="0" name=""/>
        <dsp:cNvSpPr/>
      </dsp:nvSpPr>
      <dsp:spPr>
        <a:xfrm>
          <a:off x="3904464" y="1810902"/>
          <a:ext cx="2284153" cy="587152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err="1" smtClean="0">
              <a:latin typeface="+mj-lt"/>
              <a:cs typeface="Times New Roman" pitchFamily="18" charset="0"/>
            </a:rPr>
            <a:t>Views</a:t>
          </a:r>
          <a:r>
            <a:rPr lang="fr-FR" sz="1600" kern="1200" dirty="0" smtClean="0">
              <a:latin typeface="+mj-lt"/>
              <a:cs typeface="Times New Roman" pitchFamily="18" charset="0"/>
            </a:rPr>
            <a:t> imbriqués </a:t>
          </a:r>
          <a:endParaRPr lang="fr-FR" sz="1600" kern="1200" dirty="0"/>
        </a:p>
      </dsp:txBody>
      <dsp:txXfrm>
        <a:off x="3921661" y="1828099"/>
        <a:ext cx="2249759" cy="5527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228E68-92BF-452E-95EE-C5B34EE7A76C}">
      <dsp:nvSpPr>
        <dsp:cNvPr id="0" name=""/>
        <dsp:cNvSpPr/>
      </dsp:nvSpPr>
      <dsp:spPr>
        <a:xfrm>
          <a:off x="4191141" y="1968597"/>
          <a:ext cx="1978744" cy="4979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9349"/>
              </a:lnTo>
              <a:lnTo>
                <a:pt x="1978744" y="339349"/>
              </a:lnTo>
              <a:lnTo>
                <a:pt x="1978744" y="497965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CA5CDB-AF21-4D79-BD98-A623E496F8E8}">
      <dsp:nvSpPr>
        <dsp:cNvPr id="0" name=""/>
        <dsp:cNvSpPr/>
      </dsp:nvSpPr>
      <dsp:spPr>
        <a:xfrm>
          <a:off x="1790930" y="1968597"/>
          <a:ext cx="2400211" cy="497965"/>
        </a:xfrm>
        <a:custGeom>
          <a:avLst/>
          <a:gdLst/>
          <a:ahLst/>
          <a:cxnLst/>
          <a:rect l="0" t="0" r="0" b="0"/>
          <a:pathLst>
            <a:path>
              <a:moveTo>
                <a:pt x="2400211" y="0"/>
              </a:moveTo>
              <a:lnTo>
                <a:pt x="2400211" y="339349"/>
              </a:lnTo>
              <a:lnTo>
                <a:pt x="0" y="339349"/>
              </a:lnTo>
              <a:lnTo>
                <a:pt x="0" y="497965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4D4C44-AC17-4FEA-AE17-717173059C06}">
      <dsp:nvSpPr>
        <dsp:cNvPr id="0" name=""/>
        <dsp:cNvSpPr/>
      </dsp:nvSpPr>
      <dsp:spPr>
        <a:xfrm>
          <a:off x="4145421" y="947382"/>
          <a:ext cx="91440" cy="49796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97965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D65496-B28B-4FEF-A60B-1B0B634CD947}">
      <dsp:nvSpPr>
        <dsp:cNvPr id="0" name=""/>
        <dsp:cNvSpPr/>
      </dsp:nvSpPr>
      <dsp:spPr>
        <a:xfrm>
          <a:off x="1010621" y="524420"/>
          <a:ext cx="6361041" cy="42296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C62C13-04D5-46CF-A454-8B1EFEE9C6DC}">
      <dsp:nvSpPr>
        <dsp:cNvPr id="0" name=""/>
        <dsp:cNvSpPr/>
      </dsp:nvSpPr>
      <dsp:spPr>
        <a:xfrm>
          <a:off x="1200865" y="705153"/>
          <a:ext cx="6361041" cy="422961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>
              <a:latin typeface="+mj-lt"/>
              <a:cs typeface="Times New Roman" pitchFamily="18" charset="0"/>
            </a:rPr>
            <a:t>Durant la redéfinition de la méthode </a:t>
          </a:r>
          <a:r>
            <a:rPr lang="fr-FR" sz="1800" b="1" kern="1200" dirty="0" err="1" smtClean="0">
              <a:latin typeface="+mj-lt"/>
              <a:cs typeface="Times New Roman" pitchFamily="18" charset="0"/>
            </a:rPr>
            <a:t>onCreate</a:t>
          </a:r>
          <a:r>
            <a:rPr lang="fr-FR" sz="1800" b="1" kern="1200" dirty="0" smtClean="0">
              <a:latin typeface="+mj-lt"/>
              <a:cs typeface="Times New Roman" pitchFamily="18" charset="0"/>
            </a:rPr>
            <a:t>()</a:t>
          </a:r>
          <a:endParaRPr lang="fr-FR" sz="1800" kern="1200" dirty="0"/>
        </a:p>
      </dsp:txBody>
      <dsp:txXfrm>
        <a:off x="1213253" y="717541"/>
        <a:ext cx="6336265" cy="398185"/>
      </dsp:txXfrm>
    </dsp:sp>
    <dsp:sp modelId="{F46FF58C-5220-4EC2-BE72-527EA1A37BB1}">
      <dsp:nvSpPr>
        <dsp:cNvPr id="0" name=""/>
        <dsp:cNvSpPr/>
      </dsp:nvSpPr>
      <dsp:spPr>
        <a:xfrm>
          <a:off x="723630" y="1445348"/>
          <a:ext cx="6935023" cy="5232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88D458-F5B8-4BB6-A62D-1EC339B09B7F}">
      <dsp:nvSpPr>
        <dsp:cNvPr id="0" name=""/>
        <dsp:cNvSpPr/>
      </dsp:nvSpPr>
      <dsp:spPr>
        <a:xfrm>
          <a:off x="913874" y="1626080"/>
          <a:ext cx="6935023" cy="523249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>
              <a:latin typeface="+mj-lt"/>
              <a:cs typeface="Times New Roman" pitchFamily="18" charset="0"/>
            </a:rPr>
            <a:t>fait appelle de la méthode </a:t>
          </a:r>
          <a:r>
            <a:rPr lang="fr-FR" sz="2000" b="1" kern="1200" dirty="0" err="1" smtClean="0">
              <a:latin typeface="+mj-lt"/>
              <a:cs typeface="Times New Roman" pitchFamily="18" charset="0"/>
            </a:rPr>
            <a:t>setContentView</a:t>
          </a:r>
          <a:r>
            <a:rPr lang="fr-FR" sz="2000" b="1" kern="1200" dirty="0" smtClean="0">
              <a:latin typeface="+mj-lt"/>
              <a:cs typeface="Times New Roman" pitchFamily="18" charset="0"/>
            </a:rPr>
            <a:t>()</a:t>
          </a:r>
          <a:r>
            <a:rPr lang="fr-FR" sz="2000" kern="1200" dirty="0" smtClean="0">
              <a:latin typeface="+mj-lt"/>
              <a:cs typeface="Times New Roman" pitchFamily="18" charset="0"/>
            </a:rPr>
            <a:t> </a:t>
          </a:r>
          <a:endParaRPr lang="fr-FR" sz="2000" b="1" kern="1200" spc="50" dirty="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effectLst>
              <a:innerShdw blurRad="50900" dist="38500" dir="13500000">
                <a:srgbClr val="000000">
                  <a:alpha val="60000"/>
                </a:srgbClr>
              </a:innerShdw>
            </a:effectLst>
          </a:endParaRPr>
        </a:p>
      </dsp:txBody>
      <dsp:txXfrm>
        <a:off x="929199" y="1641405"/>
        <a:ext cx="6904373" cy="492599"/>
      </dsp:txXfrm>
    </dsp:sp>
    <dsp:sp modelId="{D893ECE7-6CCC-4614-B3EB-0E776FAFE545}">
      <dsp:nvSpPr>
        <dsp:cNvPr id="0" name=""/>
        <dsp:cNvSpPr/>
      </dsp:nvSpPr>
      <dsp:spPr>
        <a:xfrm>
          <a:off x="2430" y="2466563"/>
          <a:ext cx="3576998" cy="38775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82D0F7-00C1-440D-9C0C-742CF1C9C925}">
      <dsp:nvSpPr>
        <dsp:cNvPr id="0" name=""/>
        <dsp:cNvSpPr/>
      </dsp:nvSpPr>
      <dsp:spPr>
        <a:xfrm>
          <a:off x="192675" y="2647296"/>
          <a:ext cx="3576998" cy="387756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0" kern="1200" dirty="0" smtClean="0">
              <a:solidFill>
                <a:srgbClr val="A80000"/>
              </a:solidFill>
              <a:latin typeface="+mj-lt"/>
              <a:cs typeface="Times New Roman" pitchFamily="18" charset="0"/>
            </a:rPr>
            <a:t>l’instance de </a:t>
          </a:r>
          <a:r>
            <a:rPr lang="fr-FR" sz="1800" b="0" kern="1200" dirty="0" err="1" smtClean="0">
              <a:solidFill>
                <a:srgbClr val="A80000"/>
              </a:solidFill>
              <a:latin typeface="+mj-lt"/>
              <a:cs typeface="Times New Roman" pitchFamily="18" charset="0"/>
            </a:rPr>
            <a:t>layout</a:t>
          </a:r>
          <a:r>
            <a:rPr lang="fr-FR" sz="1800" b="0" kern="1200" dirty="0" smtClean="0">
              <a:solidFill>
                <a:srgbClr val="A80000"/>
              </a:solidFill>
              <a:latin typeface="+mj-lt"/>
              <a:cs typeface="Times New Roman" pitchFamily="18" charset="0"/>
            </a:rPr>
            <a:t> (</a:t>
          </a:r>
          <a:r>
            <a:rPr lang="fr-FR" sz="1800" b="0" kern="1200" dirty="0" err="1" smtClean="0">
              <a:solidFill>
                <a:srgbClr val="A80000"/>
              </a:solidFill>
              <a:latin typeface="+mj-lt"/>
              <a:cs typeface="Times New Roman" pitchFamily="18" charset="0"/>
            </a:rPr>
            <a:t>ViewGroup</a:t>
          </a:r>
          <a:r>
            <a:rPr lang="fr-FR" sz="1800" b="0" kern="1200" dirty="0" smtClean="0">
              <a:solidFill>
                <a:srgbClr val="A80000"/>
              </a:solidFill>
              <a:latin typeface="+mj-lt"/>
              <a:cs typeface="Times New Roman" pitchFamily="18" charset="0"/>
            </a:rPr>
            <a:t>)     </a:t>
          </a:r>
          <a:endParaRPr lang="fr-FR" sz="1800" b="0" kern="1200" spc="50" dirty="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effectLst>
              <a:innerShdw blurRad="50900" dist="38500" dir="13500000">
                <a:srgbClr val="000000">
                  <a:alpha val="60000"/>
                </a:srgbClr>
              </a:innerShdw>
            </a:effectLst>
          </a:endParaRPr>
        </a:p>
      </dsp:txBody>
      <dsp:txXfrm>
        <a:off x="204032" y="2658653"/>
        <a:ext cx="3554284" cy="365042"/>
      </dsp:txXfrm>
    </dsp:sp>
    <dsp:sp modelId="{F7C61AD1-BE11-4D7B-87C3-1FF504DAFE53}">
      <dsp:nvSpPr>
        <dsp:cNvPr id="0" name=""/>
        <dsp:cNvSpPr/>
      </dsp:nvSpPr>
      <dsp:spPr>
        <a:xfrm>
          <a:off x="3959918" y="2466563"/>
          <a:ext cx="4419933" cy="54305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D95A7A-B9C0-4AF3-A669-C495C2EF79E9}">
      <dsp:nvSpPr>
        <dsp:cNvPr id="0" name=""/>
        <dsp:cNvSpPr/>
      </dsp:nvSpPr>
      <dsp:spPr>
        <a:xfrm>
          <a:off x="4150163" y="2647296"/>
          <a:ext cx="4419933" cy="543059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>
              <a:solidFill>
                <a:srgbClr val="006666"/>
              </a:solidFill>
              <a:latin typeface="+mj-lt"/>
              <a:cs typeface="Times New Roman" pitchFamily="18" charset="0"/>
            </a:rPr>
            <a:t>un identifiant de ressource </a:t>
          </a:r>
          <a:r>
            <a:rPr lang="fr-FR" sz="1600" b="1" kern="1200" dirty="0" err="1" smtClean="0">
              <a:solidFill>
                <a:srgbClr val="006666"/>
              </a:solidFill>
              <a:latin typeface="+mj-lt"/>
              <a:cs typeface="Times New Roman" pitchFamily="18" charset="0"/>
            </a:rPr>
            <a:t>layout</a:t>
          </a:r>
          <a:r>
            <a:rPr lang="fr-FR" sz="1600" b="1" kern="1200" dirty="0" smtClean="0">
              <a:solidFill>
                <a:srgbClr val="006666"/>
              </a:solidFill>
              <a:latin typeface="+mj-lt"/>
              <a:cs typeface="Times New Roman" pitchFamily="18" charset="0"/>
            </a:rPr>
            <a:t> à afficher</a:t>
          </a:r>
          <a:endParaRPr lang="fr-FR" sz="1600" b="1" kern="1200" spc="50" dirty="0" smtClean="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effectLst>
              <a:innerShdw blurRad="50900" dist="38500" dir="13500000">
                <a:srgbClr val="000000">
                  <a:alpha val="60000"/>
                </a:srgbClr>
              </a:innerShdw>
            </a:effectLst>
          </a:endParaRPr>
        </a:p>
      </dsp:txBody>
      <dsp:txXfrm>
        <a:off x="4166069" y="2663202"/>
        <a:ext cx="4388121" cy="51124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A1E66C-0EAA-4F6E-B6AF-36DDE050CB34}">
      <dsp:nvSpPr>
        <dsp:cNvPr id="0" name=""/>
        <dsp:cNvSpPr/>
      </dsp:nvSpPr>
      <dsp:spPr>
        <a:xfrm>
          <a:off x="1743091" y="3077350"/>
          <a:ext cx="91440" cy="34367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367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1A4EF1-7748-4B8E-855A-00B8CD03E0ED}">
      <dsp:nvSpPr>
        <dsp:cNvPr id="0" name=""/>
        <dsp:cNvSpPr/>
      </dsp:nvSpPr>
      <dsp:spPr>
        <a:xfrm>
          <a:off x="1743091" y="1983316"/>
          <a:ext cx="91440" cy="34367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367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16DE23-8DDF-4EAC-AFF0-EF9D60D5A38E}">
      <dsp:nvSpPr>
        <dsp:cNvPr id="0" name=""/>
        <dsp:cNvSpPr/>
      </dsp:nvSpPr>
      <dsp:spPr>
        <a:xfrm>
          <a:off x="1743091" y="889282"/>
          <a:ext cx="91440" cy="34367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367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1B7AA7-1AD0-4DF5-A585-722E3445B146}">
      <dsp:nvSpPr>
        <dsp:cNvPr id="0" name=""/>
        <dsp:cNvSpPr/>
      </dsp:nvSpPr>
      <dsp:spPr>
        <a:xfrm>
          <a:off x="221851" y="138918"/>
          <a:ext cx="3133920" cy="7503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7E96DE-D5FF-4872-9229-4AD5FC96DD6C}">
      <dsp:nvSpPr>
        <dsp:cNvPr id="0" name=""/>
        <dsp:cNvSpPr/>
      </dsp:nvSpPr>
      <dsp:spPr>
        <a:xfrm>
          <a:off x="353148" y="263650"/>
          <a:ext cx="3133920" cy="750363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>
              <a:latin typeface="+mj-lt"/>
              <a:cs typeface="Times New Roman" pitchFamily="18" charset="0"/>
            </a:rPr>
            <a:t>Instancier le conteneur racine + paramétrage</a:t>
          </a:r>
          <a:endParaRPr lang="fr-FR" sz="2000" b="1" kern="1200" dirty="0"/>
        </a:p>
      </dsp:txBody>
      <dsp:txXfrm>
        <a:off x="375125" y="285627"/>
        <a:ext cx="3089966" cy="706409"/>
      </dsp:txXfrm>
    </dsp:sp>
    <dsp:sp modelId="{0EF8B191-DB62-484F-95AB-B6D0209ECE8A}">
      <dsp:nvSpPr>
        <dsp:cNvPr id="0" name=""/>
        <dsp:cNvSpPr/>
      </dsp:nvSpPr>
      <dsp:spPr>
        <a:xfrm>
          <a:off x="29781" y="1232952"/>
          <a:ext cx="3518059" cy="7503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9F0503-EB5C-4571-B6A7-E7B98992EDDE}">
      <dsp:nvSpPr>
        <dsp:cNvPr id="0" name=""/>
        <dsp:cNvSpPr/>
      </dsp:nvSpPr>
      <dsp:spPr>
        <a:xfrm>
          <a:off x="161079" y="1357684"/>
          <a:ext cx="3518059" cy="750363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>
              <a:latin typeface="+mj-lt"/>
              <a:cs typeface="Times New Roman" pitchFamily="18" charset="0"/>
            </a:rPr>
            <a:t>Instancier les vues inclus </a:t>
          </a:r>
          <a:endParaRPr lang="fr-FR" sz="2000" kern="1200" dirty="0"/>
        </a:p>
      </dsp:txBody>
      <dsp:txXfrm>
        <a:off x="183056" y="1379661"/>
        <a:ext cx="3474105" cy="706409"/>
      </dsp:txXfrm>
    </dsp:sp>
    <dsp:sp modelId="{D4B280A9-0A77-48AA-9CEC-65F37CF7CF13}">
      <dsp:nvSpPr>
        <dsp:cNvPr id="0" name=""/>
        <dsp:cNvSpPr/>
      </dsp:nvSpPr>
      <dsp:spPr>
        <a:xfrm>
          <a:off x="319995" y="2326986"/>
          <a:ext cx="2937632" cy="7503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C013A7-18A1-45C5-B913-C009B4FEDAD7}">
      <dsp:nvSpPr>
        <dsp:cNvPr id="0" name=""/>
        <dsp:cNvSpPr/>
      </dsp:nvSpPr>
      <dsp:spPr>
        <a:xfrm>
          <a:off x="451292" y="2451718"/>
          <a:ext cx="2937632" cy="750363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>
              <a:cs typeface="Times New Roman" pitchFamily="18" charset="0"/>
            </a:rPr>
            <a:t>assigne les </a:t>
          </a:r>
          <a:r>
            <a:rPr lang="fr-FR" sz="2000" b="1" kern="1200" dirty="0" err="1" smtClean="0">
              <a:cs typeface="Times New Roman" pitchFamily="18" charset="0"/>
            </a:rPr>
            <a:t>Views</a:t>
          </a:r>
          <a:r>
            <a:rPr lang="fr-FR" sz="2000" kern="1200" dirty="0" smtClean="0">
              <a:cs typeface="Times New Roman" pitchFamily="18" charset="0"/>
            </a:rPr>
            <a:t> à des </a:t>
          </a:r>
          <a:r>
            <a:rPr lang="fr-FR" sz="2000" b="1" kern="1200" dirty="0" err="1" smtClean="0">
              <a:cs typeface="Times New Roman" pitchFamily="18" charset="0"/>
            </a:rPr>
            <a:t>layouts</a:t>
          </a:r>
          <a:r>
            <a:rPr lang="fr-FR" sz="2000" b="1" kern="1200" dirty="0" smtClean="0">
              <a:cs typeface="Times New Roman" pitchFamily="18" charset="0"/>
            </a:rPr>
            <a:t> (</a:t>
          </a:r>
          <a:r>
            <a:rPr lang="fr-FR" sz="2000" b="1" kern="1200" dirty="0" err="1" smtClean="0">
              <a:cs typeface="Times New Roman" pitchFamily="18" charset="0"/>
            </a:rPr>
            <a:t>addView</a:t>
          </a:r>
          <a:r>
            <a:rPr lang="fr-FR" sz="2000" b="1" kern="1200" dirty="0" smtClean="0">
              <a:cs typeface="Times New Roman" pitchFamily="18" charset="0"/>
            </a:rPr>
            <a:t>)</a:t>
          </a:r>
          <a:endParaRPr lang="fr-FR" sz="1600" kern="1200" dirty="0"/>
        </a:p>
      </dsp:txBody>
      <dsp:txXfrm>
        <a:off x="473269" y="2473695"/>
        <a:ext cx="2893678" cy="706409"/>
      </dsp:txXfrm>
    </dsp:sp>
    <dsp:sp modelId="{FCA3664B-9DC7-4FCD-94A9-C3BF83906A82}">
      <dsp:nvSpPr>
        <dsp:cNvPr id="0" name=""/>
        <dsp:cNvSpPr/>
      </dsp:nvSpPr>
      <dsp:spPr>
        <a:xfrm>
          <a:off x="2077" y="3421020"/>
          <a:ext cx="3573467" cy="7503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12C428-3099-435C-9E18-74C5C4BF645F}">
      <dsp:nvSpPr>
        <dsp:cNvPr id="0" name=""/>
        <dsp:cNvSpPr/>
      </dsp:nvSpPr>
      <dsp:spPr>
        <a:xfrm>
          <a:off x="133374" y="3545752"/>
          <a:ext cx="3573467" cy="750363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Afficher le contenu du conteneur (</a:t>
          </a:r>
          <a:r>
            <a:rPr lang="fr-FR" sz="2000" kern="1200" dirty="0" err="1" smtClean="0"/>
            <a:t>setContentView</a:t>
          </a:r>
          <a:r>
            <a:rPr lang="fr-FR" sz="2000" kern="1200" dirty="0" smtClean="0"/>
            <a:t>) </a:t>
          </a:r>
          <a:endParaRPr lang="fr-FR" sz="2000" kern="1200" dirty="0"/>
        </a:p>
      </dsp:txBody>
      <dsp:txXfrm>
        <a:off x="155351" y="3567729"/>
        <a:ext cx="3529513" cy="70640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47539B-8B6E-412A-AE6E-9D4EF8120498}">
      <dsp:nvSpPr>
        <dsp:cNvPr id="0" name=""/>
        <dsp:cNvSpPr/>
      </dsp:nvSpPr>
      <dsp:spPr>
        <a:xfrm>
          <a:off x="7575273" y="2322780"/>
          <a:ext cx="91440" cy="4692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6927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6B6D83-B8F8-406F-9EC2-1F9EB5A5C951}">
      <dsp:nvSpPr>
        <dsp:cNvPr id="0" name=""/>
        <dsp:cNvSpPr/>
      </dsp:nvSpPr>
      <dsp:spPr>
        <a:xfrm>
          <a:off x="4339497" y="916339"/>
          <a:ext cx="3281495" cy="4692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9799"/>
              </a:lnTo>
              <a:lnTo>
                <a:pt x="3281495" y="319799"/>
              </a:lnTo>
              <a:lnTo>
                <a:pt x="3281495" y="46927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E50CC4-12C4-4395-B498-2BEF72F5984A}">
      <dsp:nvSpPr>
        <dsp:cNvPr id="0" name=""/>
        <dsp:cNvSpPr/>
      </dsp:nvSpPr>
      <dsp:spPr>
        <a:xfrm>
          <a:off x="3815668" y="2182111"/>
          <a:ext cx="1519237" cy="4692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9799"/>
              </a:lnTo>
              <a:lnTo>
                <a:pt x="1519237" y="319799"/>
              </a:lnTo>
              <a:lnTo>
                <a:pt x="1519237" y="46927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ECBEE3-57FB-4CEC-BDC6-1529C3D589C8}">
      <dsp:nvSpPr>
        <dsp:cNvPr id="0" name=""/>
        <dsp:cNvSpPr/>
      </dsp:nvSpPr>
      <dsp:spPr>
        <a:xfrm>
          <a:off x="2711028" y="2182111"/>
          <a:ext cx="1104640" cy="469278"/>
        </a:xfrm>
        <a:custGeom>
          <a:avLst/>
          <a:gdLst/>
          <a:ahLst/>
          <a:cxnLst/>
          <a:rect l="0" t="0" r="0" b="0"/>
          <a:pathLst>
            <a:path>
              <a:moveTo>
                <a:pt x="1104640" y="0"/>
              </a:moveTo>
              <a:lnTo>
                <a:pt x="1104640" y="319799"/>
              </a:lnTo>
              <a:lnTo>
                <a:pt x="0" y="319799"/>
              </a:lnTo>
              <a:lnTo>
                <a:pt x="0" y="46927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EDAD6B-DE0C-4EAF-A190-DD9389F94D52}">
      <dsp:nvSpPr>
        <dsp:cNvPr id="0" name=""/>
        <dsp:cNvSpPr/>
      </dsp:nvSpPr>
      <dsp:spPr>
        <a:xfrm>
          <a:off x="3815668" y="916339"/>
          <a:ext cx="523828" cy="469278"/>
        </a:xfrm>
        <a:custGeom>
          <a:avLst/>
          <a:gdLst/>
          <a:ahLst/>
          <a:cxnLst/>
          <a:rect l="0" t="0" r="0" b="0"/>
          <a:pathLst>
            <a:path>
              <a:moveTo>
                <a:pt x="523828" y="0"/>
              </a:moveTo>
              <a:lnTo>
                <a:pt x="523828" y="319799"/>
              </a:lnTo>
              <a:lnTo>
                <a:pt x="0" y="319799"/>
              </a:lnTo>
              <a:lnTo>
                <a:pt x="0" y="46927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D1EFBF-4D23-4121-8F01-E776C7AC25C5}">
      <dsp:nvSpPr>
        <dsp:cNvPr id="0" name=""/>
        <dsp:cNvSpPr/>
      </dsp:nvSpPr>
      <dsp:spPr>
        <a:xfrm>
          <a:off x="1083931" y="916339"/>
          <a:ext cx="3255565" cy="469278"/>
        </a:xfrm>
        <a:custGeom>
          <a:avLst/>
          <a:gdLst/>
          <a:ahLst/>
          <a:cxnLst/>
          <a:rect l="0" t="0" r="0" b="0"/>
          <a:pathLst>
            <a:path>
              <a:moveTo>
                <a:pt x="3255565" y="0"/>
              </a:moveTo>
              <a:lnTo>
                <a:pt x="3255565" y="319799"/>
              </a:lnTo>
              <a:lnTo>
                <a:pt x="0" y="319799"/>
              </a:lnTo>
              <a:lnTo>
                <a:pt x="0" y="46927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0E07E9-169E-4C76-840D-C4B46C13D42E}">
      <dsp:nvSpPr>
        <dsp:cNvPr id="0" name=""/>
        <dsp:cNvSpPr/>
      </dsp:nvSpPr>
      <dsp:spPr>
        <a:xfrm>
          <a:off x="1475653" y="77006"/>
          <a:ext cx="5727688" cy="83933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D5BF63-7026-4AFF-A051-BF1E09610EF6}">
      <dsp:nvSpPr>
        <dsp:cNvPr id="0" name=""/>
        <dsp:cNvSpPr/>
      </dsp:nvSpPr>
      <dsp:spPr>
        <a:xfrm>
          <a:off x="1654938" y="247326"/>
          <a:ext cx="5727688" cy="839332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err="1" smtClean="0">
              <a:latin typeface="+mn-lt"/>
              <a:cs typeface="Times New Roman" pitchFamily="18" charset="0"/>
            </a:rPr>
            <a:t>Widgets</a:t>
          </a:r>
          <a:r>
            <a:rPr lang="fr-FR" sz="1800" b="1" kern="1200" dirty="0" smtClean="0">
              <a:latin typeface="+mn-lt"/>
              <a:cs typeface="Times New Roman" pitchFamily="18" charset="0"/>
            </a:rPr>
            <a:t> (composant ou contrôle graphique) </a:t>
          </a:r>
          <a:endParaRPr lang="fr-FR" sz="1800" b="1" kern="1200" dirty="0"/>
        </a:p>
      </dsp:txBody>
      <dsp:txXfrm>
        <a:off x="1679521" y="271909"/>
        <a:ext cx="5678522" cy="790166"/>
      </dsp:txXfrm>
    </dsp:sp>
    <dsp:sp modelId="{02640440-83CB-4BFF-92E3-61EDF4F15F8A}">
      <dsp:nvSpPr>
        <dsp:cNvPr id="0" name=""/>
        <dsp:cNvSpPr/>
      </dsp:nvSpPr>
      <dsp:spPr>
        <a:xfrm>
          <a:off x="1786" y="1385617"/>
          <a:ext cx="2164291" cy="79649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CD43F5-999A-4E56-8D0F-D8C910AA91CC}">
      <dsp:nvSpPr>
        <dsp:cNvPr id="0" name=""/>
        <dsp:cNvSpPr/>
      </dsp:nvSpPr>
      <dsp:spPr>
        <a:xfrm>
          <a:off x="181071" y="1555938"/>
          <a:ext cx="2164291" cy="796493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>
              <a:latin typeface="+mn-lt"/>
              <a:cs typeface="Times New Roman" pitchFamily="18" charset="0"/>
            </a:rPr>
            <a:t>héritent de la classe </a:t>
          </a:r>
          <a:r>
            <a:rPr lang="fr-FR" sz="1800" b="1" kern="1200" dirty="0" err="1" smtClean="0">
              <a:latin typeface="+mn-lt"/>
              <a:cs typeface="Times New Roman" pitchFamily="18" charset="0"/>
            </a:rPr>
            <a:t>View</a:t>
          </a:r>
          <a:r>
            <a:rPr lang="fr-FR" sz="1800" i="1" kern="1200" dirty="0" smtClean="0">
              <a:latin typeface="+mn-lt"/>
              <a:cs typeface="Times New Roman" pitchFamily="18" charset="0"/>
            </a:rPr>
            <a:t> </a:t>
          </a:r>
          <a:endParaRPr lang="fr-FR" sz="1800" kern="1200" dirty="0"/>
        </a:p>
      </dsp:txBody>
      <dsp:txXfrm>
        <a:off x="204399" y="1579266"/>
        <a:ext cx="2117635" cy="749837"/>
      </dsp:txXfrm>
    </dsp:sp>
    <dsp:sp modelId="{643B8D04-1535-4CF1-9709-4D70111A991F}">
      <dsp:nvSpPr>
        <dsp:cNvPr id="0" name=""/>
        <dsp:cNvSpPr/>
      </dsp:nvSpPr>
      <dsp:spPr>
        <a:xfrm>
          <a:off x="2524647" y="1385617"/>
          <a:ext cx="2582043" cy="79649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0310DB-473F-4FD2-8179-3ABCCCA8471E}">
      <dsp:nvSpPr>
        <dsp:cNvPr id="0" name=""/>
        <dsp:cNvSpPr/>
      </dsp:nvSpPr>
      <dsp:spPr>
        <a:xfrm>
          <a:off x="2703932" y="1555938"/>
          <a:ext cx="2582043" cy="796493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>
              <a:latin typeface="+mn-lt"/>
              <a:cs typeface="Times New Roman" pitchFamily="18" charset="0"/>
            </a:rPr>
            <a:t>représentent </a:t>
          </a:r>
          <a:r>
            <a:rPr lang="fr-FR" sz="1400" b="1" kern="1200" dirty="0" smtClean="0">
              <a:latin typeface="+mn-lt"/>
              <a:cs typeface="Times New Roman" pitchFamily="18" charset="0"/>
            </a:rPr>
            <a:t>des éléments graphiques à l’écran</a:t>
          </a:r>
          <a:r>
            <a:rPr lang="fr-FR" sz="1400" kern="1200" dirty="0" smtClean="0">
              <a:latin typeface="+mn-lt"/>
              <a:cs typeface="Times New Roman" pitchFamily="18" charset="0"/>
            </a:rPr>
            <a:t> </a:t>
          </a:r>
          <a:endParaRPr lang="fr-FR" sz="1400" kern="1200" dirty="0"/>
        </a:p>
      </dsp:txBody>
      <dsp:txXfrm>
        <a:off x="2727260" y="1579266"/>
        <a:ext cx="2535387" cy="749837"/>
      </dsp:txXfrm>
    </dsp:sp>
    <dsp:sp modelId="{41F6B58A-DF15-426B-993D-208E5483B65A}">
      <dsp:nvSpPr>
        <dsp:cNvPr id="0" name=""/>
        <dsp:cNvSpPr/>
      </dsp:nvSpPr>
      <dsp:spPr>
        <a:xfrm>
          <a:off x="1371075" y="2651389"/>
          <a:ext cx="2679905" cy="102461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F52E19-C96D-489C-BEDD-380E68C27002}">
      <dsp:nvSpPr>
        <dsp:cNvPr id="0" name=""/>
        <dsp:cNvSpPr/>
      </dsp:nvSpPr>
      <dsp:spPr>
        <a:xfrm>
          <a:off x="1550360" y="2821710"/>
          <a:ext cx="2679905" cy="1024613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>
              <a:latin typeface="+mn-lt"/>
              <a:cs typeface="Times New Roman" pitchFamily="18" charset="0"/>
            </a:rPr>
            <a:t>permettent </a:t>
          </a:r>
          <a:r>
            <a:rPr lang="fr-FR" sz="1400" b="1" kern="1200" dirty="0" smtClean="0">
              <a:latin typeface="+mn-lt"/>
              <a:cs typeface="Times New Roman" pitchFamily="18" charset="0"/>
            </a:rPr>
            <a:t>d’interagir avec l’utilisateur </a:t>
          </a:r>
          <a:endParaRPr lang="fr-FR" sz="1400" kern="1200" dirty="0"/>
        </a:p>
      </dsp:txBody>
      <dsp:txXfrm>
        <a:off x="1580370" y="2851720"/>
        <a:ext cx="2619885" cy="964593"/>
      </dsp:txXfrm>
    </dsp:sp>
    <dsp:sp modelId="{C8E488BE-71FD-4803-A9EF-827C5889F7DE}">
      <dsp:nvSpPr>
        <dsp:cNvPr id="0" name=""/>
        <dsp:cNvSpPr/>
      </dsp:nvSpPr>
      <dsp:spPr>
        <a:xfrm>
          <a:off x="4409551" y="2651389"/>
          <a:ext cx="1850710" cy="102461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EEFC0C-B3FC-444E-BC46-9124C6624D57}">
      <dsp:nvSpPr>
        <dsp:cNvPr id="0" name=""/>
        <dsp:cNvSpPr/>
      </dsp:nvSpPr>
      <dsp:spPr>
        <a:xfrm>
          <a:off x="4588836" y="2821710"/>
          <a:ext cx="1850710" cy="1024613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>
              <a:latin typeface="+mn-lt"/>
              <a:cs typeface="Times New Roman" pitchFamily="18" charset="0"/>
            </a:rPr>
            <a:t>via un </a:t>
          </a:r>
          <a:r>
            <a:rPr lang="fr-FR" sz="1400" b="1" kern="1200" dirty="0" smtClean="0">
              <a:latin typeface="+mn-lt"/>
              <a:cs typeface="Times New Roman" pitchFamily="18" charset="0"/>
            </a:rPr>
            <a:t>mécanisme d’événements</a:t>
          </a:r>
          <a:endParaRPr lang="fr-FR" sz="1400" kern="1200" dirty="0"/>
        </a:p>
      </dsp:txBody>
      <dsp:txXfrm>
        <a:off x="4618846" y="2851720"/>
        <a:ext cx="1790690" cy="964593"/>
      </dsp:txXfrm>
    </dsp:sp>
    <dsp:sp modelId="{4D6629E5-3B35-48D2-9E94-7D24159F5A84}">
      <dsp:nvSpPr>
        <dsp:cNvPr id="0" name=""/>
        <dsp:cNvSpPr/>
      </dsp:nvSpPr>
      <dsp:spPr>
        <a:xfrm>
          <a:off x="6564777" y="1385617"/>
          <a:ext cx="2112431" cy="9371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895170-D1EB-449B-B222-796CA93CB7E5}">
      <dsp:nvSpPr>
        <dsp:cNvPr id="0" name=""/>
        <dsp:cNvSpPr/>
      </dsp:nvSpPr>
      <dsp:spPr>
        <a:xfrm>
          <a:off x="6744062" y="1555938"/>
          <a:ext cx="2112431" cy="937163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>
              <a:latin typeface="+mn-lt"/>
              <a:cs typeface="Times New Roman" pitchFamily="18" charset="0"/>
            </a:rPr>
            <a:t>pour lesquels on peut définir des </a:t>
          </a:r>
          <a:r>
            <a:rPr lang="fr-FR" sz="1400" b="1" kern="1200" dirty="0" smtClean="0">
              <a:latin typeface="+mn-lt"/>
              <a:cs typeface="Times New Roman" pitchFamily="18" charset="0"/>
            </a:rPr>
            <a:t>attributs (propriétés) </a:t>
          </a:r>
          <a:r>
            <a:rPr lang="fr-FR" sz="1400" b="1" kern="1200" dirty="0" smtClean="0">
              <a:latin typeface="+mn-lt"/>
              <a:cs typeface="Times New Roman" pitchFamily="18" charset="0"/>
            </a:rPr>
            <a:t>communs </a:t>
          </a:r>
          <a:endParaRPr lang="fr-FR" sz="1400" kern="1200" dirty="0"/>
        </a:p>
      </dsp:txBody>
      <dsp:txXfrm>
        <a:off x="6771511" y="1583387"/>
        <a:ext cx="2057533" cy="882265"/>
      </dsp:txXfrm>
    </dsp:sp>
    <dsp:sp modelId="{B05F0051-0B6A-4B1E-AD46-1D2F2BFE80AF}">
      <dsp:nvSpPr>
        <dsp:cNvPr id="0" name=""/>
        <dsp:cNvSpPr/>
      </dsp:nvSpPr>
      <dsp:spPr>
        <a:xfrm>
          <a:off x="6618832" y="2792059"/>
          <a:ext cx="2004322" cy="102461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2DC1C1-9B24-4B30-A28D-AD0DDE2C7F39}">
      <dsp:nvSpPr>
        <dsp:cNvPr id="0" name=""/>
        <dsp:cNvSpPr/>
      </dsp:nvSpPr>
      <dsp:spPr>
        <a:xfrm>
          <a:off x="6798117" y="2962379"/>
          <a:ext cx="2004322" cy="1024613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>
              <a:latin typeface="+mn-lt"/>
              <a:cs typeface="Times New Roman" pitchFamily="18" charset="0"/>
            </a:rPr>
            <a:t>taille, couleur, positionnement, </a:t>
          </a:r>
          <a:r>
            <a:rPr lang="fr-FR" sz="1400" b="1" kern="1200" dirty="0" err="1" smtClean="0">
              <a:latin typeface="+mn-lt"/>
              <a:cs typeface="Times New Roman" pitchFamily="18" charset="0"/>
            </a:rPr>
            <a:t>etc</a:t>
          </a:r>
          <a:endParaRPr lang="fr-FR" sz="1400" kern="1200" dirty="0"/>
        </a:p>
      </dsp:txBody>
      <dsp:txXfrm>
        <a:off x="6828127" y="2992389"/>
        <a:ext cx="1944302" cy="96459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106322-7968-4F84-A9D8-4DF7AC3503E2}">
      <dsp:nvSpPr>
        <dsp:cNvPr id="0" name=""/>
        <dsp:cNvSpPr/>
      </dsp:nvSpPr>
      <dsp:spPr>
        <a:xfrm>
          <a:off x="6274177" y="2201954"/>
          <a:ext cx="1300016" cy="3546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1706"/>
              </a:lnTo>
              <a:lnTo>
                <a:pt x="1300016" y="241706"/>
              </a:lnTo>
              <a:lnTo>
                <a:pt x="1300016" y="35468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1A4EF1-7748-4B8E-855A-00B8CD03E0ED}">
      <dsp:nvSpPr>
        <dsp:cNvPr id="0" name=""/>
        <dsp:cNvSpPr/>
      </dsp:nvSpPr>
      <dsp:spPr>
        <a:xfrm>
          <a:off x="4754588" y="2201954"/>
          <a:ext cx="1519588" cy="354683"/>
        </a:xfrm>
        <a:custGeom>
          <a:avLst/>
          <a:gdLst/>
          <a:ahLst/>
          <a:cxnLst/>
          <a:rect l="0" t="0" r="0" b="0"/>
          <a:pathLst>
            <a:path>
              <a:moveTo>
                <a:pt x="1519588" y="0"/>
              </a:moveTo>
              <a:lnTo>
                <a:pt x="1519588" y="241706"/>
              </a:lnTo>
              <a:lnTo>
                <a:pt x="0" y="241706"/>
              </a:lnTo>
              <a:lnTo>
                <a:pt x="0" y="35468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9772C1-FAD9-45FB-AD2A-9E2718B0BE02}">
      <dsp:nvSpPr>
        <dsp:cNvPr id="0" name=""/>
        <dsp:cNvSpPr/>
      </dsp:nvSpPr>
      <dsp:spPr>
        <a:xfrm>
          <a:off x="3952924" y="1072860"/>
          <a:ext cx="2321253" cy="3546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1706"/>
              </a:lnTo>
              <a:lnTo>
                <a:pt x="2321253" y="241706"/>
              </a:lnTo>
              <a:lnTo>
                <a:pt x="2321253" y="35468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B0FCC2-F534-4ADF-978A-2EBCB2100E62}">
      <dsp:nvSpPr>
        <dsp:cNvPr id="0" name=""/>
        <dsp:cNvSpPr/>
      </dsp:nvSpPr>
      <dsp:spPr>
        <a:xfrm>
          <a:off x="1616329" y="2588663"/>
          <a:ext cx="91440" cy="3546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468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A571FC-0E74-4CBF-B50E-F8E46B8292BF}">
      <dsp:nvSpPr>
        <dsp:cNvPr id="0" name=""/>
        <dsp:cNvSpPr/>
      </dsp:nvSpPr>
      <dsp:spPr>
        <a:xfrm>
          <a:off x="1662049" y="1072860"/>
          <a:ext cx="2290874" cy="354683"/>
        </a:xfrm>
        <a:custGeom>
          <a:avLst/>
          <a:gdLst/>
          <a:ahLst/>
          <a:cxnLst/>
          <a:rect l="0" t="0" r="0" b="0"/>
          <a:pathLst>
            <a:path>
              <a:moveTo>
                <a:pt x="2290874" y="0"/>
              </a:moveTo>
              <a:lnTo>
                <a:pt x="2290874" y="241706"/>
              </a:lnTo>
              <a:lnTo>
                <a:pt x="0" y="241706"/>
              </a:lnTo>
              <a:lnTo>
                <a:pt x="0" y="35468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1B7AA7-1AD0-4DF5-A585-722E3445B146}">
      <dsp:nvSpPr>
        <dsp:cNvPr id="0" name=""/>
        <dsp:cNvSpPr/>
      </dsp:nvSpPr>
      <dsp:spPr>
        <a:xfrm>
          <a:off x="2335748" y="428628"/>
          <a:ext cx="3234350" cy="64423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7E96DE-D5FF-4872-9229-4AD5FC96DD6C}">
      <dsp:nvSpPr>
        <dsp:cNvPr id="0" name=""/>
        <dsp:cNvSpPr/>
      </dsp:nvSpPr>
      <dsp:spPr>
        <a:xfrm>
          <a:off x="2471253" y="557358"/>
          <a:ext cx="3234350" cy="644231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b="1" kern="1200" dirty="0" smtClean="0">
              <a:latin typeface="Times New Roman" pitchFamily="18" charset="0"/>
              <a:cs typeface="Times New Roman" pitchFamily="18" charset="0"/>
            </a:rPr>
            <a:t>1. méthode</a:t>
          </a:r>
          <a:endParaRPr lang="fr-FR" sz="3600" b="1" kern="1200" dirty="0"/>
        </a:p>
      </dsp:txBody>
      <dsp:txXfrm>
        <a:off x="2490122" y="576227"/>
        <a:ext cx="3196612" cy="606493"/>
      </dsp:txXfrm>
    </dsp:sp>
    <dsp:sp modelId="{9E7678C4-680F-47E8-825C-690D59DBE962}">
      <dsp:nvSpPr>
        <dsp:cNvPr id="0" name=""/>
        <dsp:cNvSpPr/>
      </dsp:nvSpPr>
      <dsp:spPr>
        <a:xfrm>
          <a:off x="5032" y="1427544"/>
          <a:ext cx="3314035" cy="116111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6CC37A-6135-4498-BFD1-DAEF485A0DAA}">
      <dsp:nvSpPr>
        <dsp:cNvPr id="0" name=""/>
        <dsp:cNvSpPr/>
      </dsp:nvSpPr>
      <dsp:spPr>
        <a:xfrm>
          <a:off x="140536" y="1556273"/>
          <a:ext cx="3314035" cy="1161119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>
              <a:latin typeface="Times New Roman" pitchFamily="18" charset="0"/>
              <a:cs typeface="Times New Roman" pitchFamily="18" charset="0"/>
            </a:rPr>
            <a:t>déterminer quels éléments graphiques utiliser et comment les positionner à l'écran </a:t>
          </a:r>
          <a:r>
            <a:rPr lang="fr-FR" sz="2000" b="1" kern="1200" dirty="0" smtClean="0">
              <a:latin typeface="Times New Roman" pitchFamily="18" charset="0"/>
              <a:cs typeface="Times New Roman" pitchFamily="18" charset="0"/>
              <a:sym typeface="Wingdings" panose="05000000000000000000" pitchFamily="2" charset="2"/>
            </a:rPr>
            <a:t> </a:t>
          </a:r>
          <a:r>
            <a:rPr lang="fr-FR" sz="2000" b="1" kern="1200" dirty="0" smtClean="0">
              <a:latin typeface="Times New Roman" pitchFamily="18" charset="0"/>
              <a:cs typeface="Times New Roman" pitchFamily="18" charset="0"/>
            </a:rPr>
            <a:t>fichier XML de </a:t>
          </a:r>
          <a:r>
            <a:rPr lang="fr-FR" sz="2000" b="1" kern="1200" dirty="0" err="1" smtClean="0">
              <a:latin typeface="Times New Roman" pitchFamily="18" charset="0"/>
              <a:cs typeface="Times New Roman" pitchFamily="18" charset="0"/>
            </a:rPr>
            <a:t>layout</a:t>
          </a:r>
          <a:r>
            <a:rPr lang="fr-FR" sz="20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fr-FR" sz="2000" b="1" kern="1200" dirty="0"/>
        </a:p>
      </dsp:txBody>
      <dsp:txXfrm>
        <a:off x="174544" y="1590281"/>
        <a:ext cx="3246019" cy="1093103"/>
      </dsp:txXfrm>
    </dsp:sp>
    <dsp:sp modelId="{E912B349-B323-47EA-8E03-52DA362A4CAB}">
      <dsp:nvSpPr>
        <dsp:cNvPr id="0" name=""/>
        <dsp:cNvSpPr/>
      </dsp:nvSpPr>
      <dsp:spPr>
        <a:xfrm>
          <a:off x="538411" y="2943347"/>
          <a:ext cx="2247276" cy="77440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50C8BE-2BB8-4256-9A81-83D184672DAE}">
      <dsp:nvSpPr>
        <dsp:cNvPr id="0" name=""/>
        <dsp:cNvSpPr/>
      </dsp:nvSpPr>
      <dsp:spPr>
        <a:xfrm>
          <a:off x="673916" y="3072076"/>
          <a:ext cx="2247276" cy="774409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0" kern="1200" dirty="0" smtClean="0">
              <a:latin typeface="Times New Roman" pitchFamily="18" charset="0"/>
              <a:cs typeface="Times New Roman" pitchFamily="18" charset="0"/>
            </a:rPr>
            <a:t>définir le </a:t>
          </a:r>
          <a:r>
            <a:rPr lang="fr-FR" sz="2000" b="0" kern="1200" dirty="0" err="1" smtClean="0">
              <a:latin typeface="Times New Roman" pitchFamily="18" charset="0"/>
              <a:cs typeface="Times New Roman" pitchFamily="18" charset="0"/>
            </a:rPr>
            <a:t>widget</a:t>
          </a:r>
          <a:r>
            <a:rPr lang="fr-FR" sz="2000" b="0" kern="1200" dirty="0" smtClean="0">
              <a:latin typeface="Times New Roman" pitchFamily="18" charset="0"/>
              <a:cs typeface="Times New Roman" pitchFamily="18" charset="0"/>
            </a:rPr>
            <a:t>  à l’</a:t>
          </a:r>
          <a:r>
            <a:rPr lang="fr-FR" sz="2000" b="0" kern="1200" dirty="0" err="1" smtClean="0">
              <a:latin typeface="Times New Roman" pitchFamily="18" charset="0"/>
              <a:cs typeface="Times New Roman" pitchFamily="18" charset="0"/>
            </a:rPr>
            <a:t>interieur</a:t>
          </a:r>
          <a:r>
            <a:rPr lang="fr-FR" sz="2000" b="0" kern="1200" dirty="0" smtClean="0">
              <a:latin typeface="Times New Roman" pitchFamily="18" charset="0"/>
              <a:cs typeface="Times New Roman" pitchFamily="18" charset="0"/>
            </a:rPr>
            <a:t> d’un conteneur (</a:t>
          </a:r>
          <a:r>
            <a:rPr lang="fr-FR" sz="2000" b="0" kern="1200" dirty="0" err="1" smtClean="0">
              <a:latin typeface="Times New Roman" pitchFamily="18" charset="0"/>
              <a:cs typeface="Times New Roman" pitchFamily="18" charset="0"/>
            </a:rPr>
            <a:t>layout</a:t>
          </a:r>
          <a:r>
            <a:rPr lang="fr-FR" sz="2000" b="0" kern="1200" dirty="0" smtClean="0">
              <a:latin typeface="Times New Roman" pitchFamily="18" charset="0"/>
              <a:cs typeface="Times New Roman" pitchFamily="18" charset="0"/>
            </a:rPr>
            <a:t>)</a:t>
          </a:r>
          <a:endParaRPr lang="fr-FR" sz="2000" b="0" kern="1200" dirty="0"/>
        </a:p>
      </dsp:txBody>
      <dsp:txXfrm>
        <a:off x="696598" y="3094758"/>
        <a:ext cx="2201912" cy="729045"/>
      </dsp:txXfrm>
    </dsp:sp>
    <dsp:sp modelId="{8EE63A7D-01CE-4DEC-979A-36F80D5C8D45}">
      <dsp:nvSpPr>
        <dsp:cNvPr id="0" name=""/>
        <dsp:cNvSpPr/>
      </dsp:nvSpPr>
      <dsp:spPr>
        <a:xfrm>
          <a:off x="4647538" y="1427544"/>
          <a:ext cx="3253277" cy="77440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D53ECB-A942-4E0D-8995-49819B190857}">
      <dsp:nvSpPr>
        <dsp:cNvPr id="0" name=""/>
        <dsp:cNvSpPr/>
      </dsp:nvSpPr>
      <dsp:spPr>
        <a:xfrm>
          <a:off x="4783043" y="1556273"/>
          <a:ext cx="3253277" cy="774409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/>
            <a:t>Référencez les éléments graphiques dans le code de l’activité</a:t>
          </a:r>
          <a:endParaRPr lang="fr-FR" sz="2000" b="1" kern="1200" dirty="0"/>
        </a:p>
      </dsp:txBody>
      <dsp:txXfrm>
        <a:off x="4805725" y="1578955"/>
        <a:ext cx="3207913" cy="729045"/>
      </dsp:txXfrm>
    </dsp:sp>
    <dsp:sp modelId="{D4B280A9-0A77-48AA-9CEC-65F37CF7CF13}">
      <dsp:nvSpPr>
        <dsp:cNvPr id="0" name=""/>
        <dsp:cNvSpPr/>
      </dsp:nvSpPr>
      <dsp:spPr>
        <a:xfrm>
          <a:off x="3590077" y="2556637"/>
          <a:ext cx="2329022" cy="144205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C013A7-18A1-45C5-B913-C009B4FEDAD7}">
      <dsp:nvSpPr>
        <dsp:cNvPr id="0" name=""/>
        <dsp:cNvSpPr/>
      </dsp:nvSpPr>
      <dsp:spPr>
        <a:xfrm>
          <a:off x="3725581" y="2685367"/>
          <a:ext cx="2329022" cy="1442051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>
              <a:latin typeface="Times New Roman" pitchFamily="18" charset="0"/>
              <a:cs typeface="Times New Roman" pitchFamily="18" charset="0"/>
            </a:rPr>
            <a:t>Importer les deux API suivantes dans le code de l’activité .JAVA associée au </a:t>
          </a:r>
          <a:r>
            <a:rPr lang="fr-FR" sz="2000" kern="1200" dirty="0" err="1" smtClean="0">
              <a:latin typeface="Times New Roman" pitchFamily="18" charset="0"/>
              <a:cs typeface="Times New Roman" pitchFamily="18" charset="0"/>
            </a:rPr>
            <a:t>layout</a:t>
          </a:r>
          <a:endParaRPr lang="fr-FR" sz="1600" kern="1200" dirty="0"/>
        </a:p>
      </dsp:txBody>
      <dsp:txXfrm>
        <a:off x="3767817" y="2727603"/>
        <a:ext cx="2244550" cy="1357579"/>
      </dsp:txXfrm>
    </dsp:sp>
    <dsp:sp modelId="{60015577-A803-4BA2-B30E-C76BBDD3B019}">
      <dsp:nvSpPr>
        <dsp:cNvPr id="0" name=""/>
        <dsp:cNvSpPr/>
      </dsp:nvSpPr>
      <dsp:spPr>
        <a:xfrm>
          <a:off x="6190109" y="2556637"/>
          <a:ext cx="2768167" cy="18866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EACE45-7531-4227-A2E8-EC29E783F3D7}">
      <dsp:nvSpPr>
        <dsp:cNvPr id="0" name=""/>
        <dsp:cNvSpPr/>
      </dsp:nvSpPr>
      <dsp:spPr>
        <a:xfrm>
          <a:off x="6325614" y="2685367"/>
          <a:ext cx="2768167" cy="1886663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>
              <a:latin typeface="Times New Roman" pitchFamily="18" charset="0"/>
              <a:cs typeface="Times New Roman" pitchFamily="18" charset="0"/>
            </a:rPr>
            <a:t>Puis, </a:t>
          </a:r>
          <a:r>
            <a:rPr lang="fr-FR" sz="2000" u="sng" kern="1200" dirty="0" smtClean="0">
              <a:latin typeface="Times New Roman" pitchFamily="18" charset="0"/>
              <a:cs typeface="Times New Roman" pitchFamily="18" charset="0"/>
            </a:rPr>
            <a:t>récupérer </a:t>
          </a:r>
          <a:r>
            <a:rPr lang="fr-FR" sz="2000" kern="1200" dirty="0" smtClean="0">
              <a:latin typeface="Times New Roman" pitchFamily="18" charset="0"/>
              <a:cs typeface="Times New Roman" pitchFamily="18" charset="0"/>
            </a:rPr>
            <a:t> le </a:t>
          </a:r>
          <a:r>
            <a:rPr lang="fr-FR" sz="2000" kern="1200" dirty="0" err="1" smtClean="0">
              <a:latin typeface="Times New Roman" pitchFamily="18" charset="0"/>
              <a:cs typeface="Times New Roman" pitchFamily="18" charset="0"/>
            </a:rPr>
            <a:t>view</a:t>
          </a:r>
          <a:r>
            <a:rPr lang="fr-FR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fr-FR" sz="2000" kern="1200" dirty="0" smtClean="0">
              <a:latin typeface="Times New Roman" pitchFamily="18" charset="0"/>
              <a:cs typeface="Times New Roman" pitchFamily="18" charset="0"/>
            </a:rPr>
            <a:t>par l'attribut XML </a:t>
          </a:r>
          <a:r>
            <a:rPr lang="fr-FR" sz="2000" b="1" kern="1200" dirty="0" err="1" smtClean="0">
              <a:latin typeface="Times New Roman" pitchFamily="18" charset="0"/>
              <a:cs typeface="Times New Roman" pitchFamily="18" charset="0"/>
            </a:rPr>
            <a:t>android:id</a:t>
          </a:r>
          <a:r>
            <a:rPr lang="fr-FR" sz="20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fr-FR" sz="2000" kern="1200" dirty="0" smtClean="0">
              <a:latin typeface="Times New Roman" pitchFamily="18" charset="0"/>
              <a:cs typeface="Times New Roman" pitchFamily="18" charset="0"/>
            </a:rPr>
            <a:t>comme définit dans le fichier </a:t>
          </a:r>
          <a:r>
            <a:rPr lang="fr-FR" sz="2000" kern="1200" dirty="0" err="1" smtClean="0">
              <a:latin typeface="Times New Roman" pitchFamily="18" charset="0"/>
              <a:cs typeface="Times New Roman" pitchFamily="18" charset="0"/>
            </a:rPr>
            <a:t>layout</a:t>
          </a:r>
          <a:r>
            <a:rPr lang="fr-FR" sz="2000" kern="1200" dirty="0" smtClean="0">
              <a:latin typeface="Times New Roman" pitchFamily="18" charset="0"/>
              <a:cs typeface="Times New Roman" pitchFamily="18" charset="0"/>
            </a:rPr>
            <a:t> XML associé à l’activité</a:t>
          </a:r>
          <a:endParaRPr lang="fr-FR" sz="2000" kern="1200" dirty="0"/>
        </a:p>
      </dsp:txBody>
      <dsp:txXfrm>
        <a:off x="6380872" y="2740625"/>
        <a:ext cx="2657651" cy="177614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3CEEA3-2351-4272-88BC-22CBEFDB7B02}">
      <dsp:nvSpPr>
        <dsp:cNvPr id="0" name=""/>
        <dsp:cNvSpPr/>
      </dsp:nvSpPr>
      <dsp:spPr>
        <a:xfrm>
          <a:off x="4225423" y="3717115"/>
          <a:ext cx="2233117" cy="408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110"/>
              </a:lnTo>
              <a:lnTo>
                <a:pt x="2233117" y="278110"/>
              </a:lnTo>
              <a:lnTo>
                <a:pt x="2233117" y="40810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F02468-2E05-45F1-89A0-2B79BF45D439}">
      <dsp:nvSpPr>
        <dsp:cNvPr id="0" name=""/>
        <dsp:cNvSpPr/>
      </dsp:nvSpPr>
      <dsp:spPr>
        <a:xfrm>
          <a:off x="3341856" y="3717115"/>
          <a:ext cx="883566" cy="408103"/>
        </a:xfrm>
        <a:custGeom>
          <a:avLst/>
          <a:gdLst/>
          <a:ahLst/>
          <a:cxnLst/>
          <a:rect l="0" t="0" r="0" b="0"/>
          <a:pathLst>
            <a:path>
              <a:moveTo>
                <a:pt x="883566" y="0"/>
              </a:moveTo>
              <a:lnTo>
                <a:pt x="883566" y="278110"/>
              </a:lnTo>
              <a:lnTo>
                <a:pt x="0" y="278110"/>
              </a:lnTo>
              <a:lnTo>
                <a:pt x="0" y="40810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B41DC1-F115-4DBA-93B7-F5F83370D397}">
      <dsp:nvSpPr>
        <dsp:cNvPr id="0" name=""/>
        <dsp:cNvSpPr/>
      </dsp:nvSpPr>
      <dsp:spPr>
        <a:xfrm>
          <a:off x="1108739" y="3717115"/>
          <a:ext cx="3116683" cy="408103"/>
        </a:xfrm>
        <a:custGeom>
          <a:avLst/>
          <a:gdLst/>
          <a:ahLst/>
          <a:cxnLst/>
          <a:rect l="0" t="0" r="0" b="0"/>
          <a:pathLst>
            <a:path>
              <a:moveTo>
                <a:pt x="3116683" y="0"/>
              </a:moveTo>
              <a:lnTo>
                <a:pt x="3116683" y="278110"/>
              </a:lnTo>
              <a:lnTo>
                <a:pt x="0" y="278110"/>
              </a:lnTo>
              <a:lnTo>
                <a:pt x="0" y="40810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3C60D1-74BD-4F35-B4D3-B53CAD9D0230}">
      <dsp:nvSpPr>
        <dsp:cNvPr id="0" name=""/>
        <dsp:cNvSpPr/>
      </dsp:nvSpPr>
      <dsp:spPr>
        <a:xfrm>
          <a:off x="4179703" y="2417966"/>
          <a:ext cx="91440" cy="40810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810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E81AED-67D2-4E8E-AAAD-E2E902CB522E}">
      <dsp:nvSpPr>
        <dsp:cNvPr id="0" name=""/>
        <dsp:cNvSpPr/>
      </dsp:nvSpPr>
      <dsp:spPr>
        <a:xfrm>
          <a:off x="4179703" y="1020927"/>
          <a:ext cx="91440" cy="28092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092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1B7AA7-1AD0-4DF5-A585-722E3445B146}">
      <dsp:nvSpPr>
        <dsp:cNvPr id="0" name=""/>
        <dsp:cNvSpPr/>
      </dsp:nvSpPr>
      <dsp:spPr>
        <a:xfrm>
          <a:off x="700082" y="129881"/>
          <a:ext cx="7050681" cy="89104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7E96DE-D5FF-4872-9229-4AD5FC96DD6C}">
      <dsp:nvSpPr>
        <dsp:cNvPr id="0" name=""/>
        <dsp:cNvSpPr/>
      </dsp:nvSpPr>
      <dsp:spPr>
        <a:xfrm>
          <a:off x="855995" y="277999"/>
          <a:ext cx="7050681" cy="891045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 smtClean="0">
              <a:latin typeface="Times New Roman" pitchFamily="18" charset="0"/>
              <a:cs typeface="Times New Roman" pitchFamily="18" charset="0"/>
            </a:rPr>
            <a:t>2- méthode par programmation (@</a:t>
          </a:r>
          <a:r>
            <a:rPr lang="fr-FR" sz="2400" b="1" kern="1200" dirty="0" err="1" smtClean="0">
              <a:latin typeface="Times New Roman" pitchFamily="18" charset="0"/>
              <a:cs typeface="Times New Roman" pitchFamily="18" charset="0"/>
            </a:rPr>
            <a:t>runtime</a:t>
          </a:r>
          <a:r>
            <a:rPr lang="fr-FR" sz="2400" b="1" kern="1200" dirty="0" smtClean="0">
              <a:latin typeface="Times New Roman" pitchFamily="18" charset="0"/>
              <a:cs typeface="Times New Roman" pitchFamily="18" charset="0"/>
            </a:rPr>
            <a:t>)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kern="1200" dirty="0" smtClean="0">
              <a:latin typeface="Times New Roman" pitchFamily="18" charset="0"/>
              <a:cs typeface="Times New Roman" pitchFamily="18" charset="0"/>
            </a:rPr>
            <a:t>dans le code de l’activité </a:t>
          </a:r>
          <a:r>
            <a:rPr lang="fr-FR" sz="2100" b="1" kern="1200" dirty="0" smtClean="0">
              <a:latin typeface="Times New Roman" pitchFamily="18" charset="0"/>
              <a:cs typeface="Times New Roman" pitchFamily="18" charset="0"/>
            </a:rPr>
            <a:t>(.JAVA )</a:t>
          </a:r>
          <a:endParaRPr lang="fr-FR" sz="2100" b="1" kern="1200" dirty="0"/>
        </a:p>
      </dsp:txBody>
      <dsp:txXfrm>
        <a:off x="882093" y="304097"/>
        <a:ext cx="6998485" cy="838849"/>
      </dsp:txXfrm>
    </dsp:sp>
    <dsp:sp modelId="{8CC9945F-08B2-4D92-A2B3-86F89CBC85C3}">
      <dsp:nvSpPr>
        <dsp:cNvPr id="0" name=""/>
        <dsp:cNvSpPr/>
      </dsp:nvSpPr>
      <dsp:spPr>
        <a:xfrm>
          <a:off x="601976" y="1301851"/>
          <a:ext cx="7246894" cy="111611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7E4589-978C-4989-8F6C-33DC3B713ACB}">
      <dsp:nvSpPr>
        <dsp:cNvPr id="0" name=""/>
        <dsp:cNvSpPr/>
      </dsp:nvSpPr>
      <dsp:spPr>
        <a:xfrm>
          <a:off x="757889" y="1449969"/>
          <a:ext cx="7246894" cy="1116114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>
              <a:latin typeface="Times New Roman" pitchFamily="18" charset="0"/>
              <a:cs typeface="Times New Roman" pitchFamily="18" charset="0"/>
            </a:rPr>
            <a:t>Importer les API nécessaires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>
              <a:latin typeface="Times New Roman" pitchFamily="18" charset="0"/>
              <a:cs typeface="Times New Roman" pitchFamily="18" charset="0"/>
            </a:rPr>
            <a:t>La classe "Noyau" de base est la classe </a:t>
          </a:r>
          <a:r>
            <a:rPr lang="fr-FR" sz="2400" b="1" i="1" kern="1200" dirty="0" err="1" smtClean="0">
              <a:latin typeface="Times New Roman" pitchFamily="18" charset="0"/>
              <a:cs typeface="Times New Roman" pitchFamily="18" charset="0"/>
            </a:rPr>
            <a:t>android.view.View</a:t>
          </a:r>
          <a:endParaRPr lang="fr-FR" sz="2400" b="1" i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0" i="0" kern="1200" dirty="0" smtClean="0">
              <a:latin typeface="Times New Roman" pitchFamily="18" charset="0"/>
              <a:cs typeface="Times New Roman" pitchFamily="18" charset="0"/>
            </a:rPr>
            <a:t>La classe de base des conteneurs est </a:t>
          </a:r>
          <a:r>
            <a:rPr lang="fr-FR" sz="2400" b="1" i="1" kern="1200" dirty="0" err="1" smtClean="0">
              <a:latin typeface="Times New Roman" pitchFamily="18" charset="0"/>
              <a:cs typeface="Times New Roman" pitchFamily="18" charset="0"/>
            </a:rPr>
            <a:t>android.view.ViewGroup</a:t>
          </a:r>
          <a:endParaRPr lang="fr-FR" sz="1800" b="1" i="1" kern="1200" dirty="0"/>
        </a:p>
      </dsp:txBody>
      <dsp:txXfrm>
        <a:off x="790579" y="1482659"/>
        <a:ext cx="7181514" cy="1050734"/>
      </dsp:txXfrm>
    </dsp:sp>
    <dsp:sp modelId="{31DA9210-580D-4FF7-8AC2-EEA6D257A95F}">
      <dsp:nvSpPr>
        <dsp:cNvPr id="0" name=""/>
        <dsp:cNvSpPr/>
      </dsp:nvSpPr>
      <dsp:spPr>
        <a:xfrm>
          <a:off x="1925831" y="2826069"/>
          <a:ext cx="4599184" cy="89104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461911-5927-4F38-9175-C3E02B7F964D}">
      <dsp:nvSpPr>
        <dsp:cNvPr id="0" name=""/>
        <dsp:cNvSpPr/>
      </dsp:nvSpPr>
      <dsp:spPr>
        <a:xfrm>
          <a:off x="2081744" y="2974187"/>
          <a:ext cx="4599184" cy="891045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2000" kern="1200" dirty="0" smtClean="0">
              <a:latin typeface="Times New Roman" pitchFamily="18" charset="0"/>
              <a:cs typeface="Times New Roman" pitchFamily="18" charset="0"/>
            </a:rPr>
            <a:t>Durant la </a:t>
          </a:r>
          <a:r>
            <a:rPr lang="fr-FR" sz="2000" kern="1200" dirty="0" err="1" smtClean="0">
              <a:latin typeface="Times New Roman" pitchFamily="18" charset="0"/>
              <a:cs typeface="Times New Roman" pitchFamily="18" charset="0"/>
            </a:rPr>
            <a:t>surchage</a:t>
          </a:r>
          <a:r>
            <a:rPr lang="fr-FR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fr-FR" sz="2000" kern="1200" dirty="0" smtClean="0">
              <a:latin typeface="Times New Roman" pitchFamily="18" charset="0"/>
              <a:cs typeface="Times New Roman" pitchFamily="18" charset="0"/>
            </a:rPr>
            <a:t>de la méthode </a:t>
          </a:r>
          <a:r>
            <a:rPr lang="fr-FR" sz="2400" b="1" kern="1200" dirty="0" err="1" smtClean="0">
              <a:latin typeface="Times New Roman" pitchFamily="18" charset="0"/>
              <a:cs typeface="Times New Roman" pitchFamily="18" charset="0"/>
            </a:rPr>
            <a:t>onCreat</a:t>
          </a:r>
          <a:r>
            <a:rPr lang="fr-FR" sz="2400" b="1" kern="1200" dirty="0" smtClean="0">
              <a:latin typeface="Times New Roman" pitchFamily="18" charset="0"/>
              <a:cs typeface="Times New Roman" pitchFamily="18" charset="0"/>
            </a:rPr>
            <a:t>() {……..}</a:t>
          </a:r>
          <a:endParaRPr lang="fr-FR" sz="1800" b="1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000" kern="1200" dirty="0"/>
        </a:p>
      </dsp:txBody>
      <dsp:txXfrm>
        <a:off x="2107842" y="3000285"/>
        <a:ext cx="4546988" cy="838849"/>
      </dsp:txXfrm>
    </dsp:sp>
    <dsp:sp modelId="{98B0A46D-0009-437C-95DC-760399725F94}">
      <dsp:nvSpPr>
        <dsp:cNvPr id="0" name=""/>
        <dsp:cNvSpPr/>
      </dsp:nvSpPr>
      <dsp:spPr>
        <a:xfrm>
          <a:off x="251223" y="4125218"/>
          <a:ext cx="1715031" cy="89104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5EA0EF-A5AE-4205-A337-9B634E2B12C8}">
      <dsp:nvSpPr>
        <dsp:cNvPr id="0" name=""/>
        <dsp:cNvSpPr/>
      </dsp:nvSpPr>
      <dsp:spPr>
        <a:xfrm>
          <a:off x="407137" y="4273336"/>
          <a:ext cx="1715031" cy="891045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>
              <a:latin typeface="Times New Roman" pitchFamily="18" charset="0"/>
              <a:cs typeface="Times New Roman" pitchFamily="18" charset="0"/>
            </a:rPr>
            <a:t>(1) Définir le gabarit (</a:t>
          </a:r>
          <a:r>
            <a:rPr lang="fr-FR" sz="2000" kern="1200" dirty="0" err="1" smtClean="0">
              <a:latin typeface="Times New Roman" pitchFamily="18" charset="0"/>
              <a:cs typeface="Times New Roman" pitchFamily="18" charset="0"/>
            </a:rPr>
            <a:t>layout</a:t>
          </a:r>
          <a:r>
            <a:rPr lang="fr-FR" sz="2000" kern="1200" dirty="0" smtClean="0">
              <a:latin typeface="Times New Roman" pitchFamily="18" charset="0"/>
              <a:cs typeface="Times New Roman" pitchFamily="18" charset="0"/>
            </a:rPr>
            <a:t>)</a:t>
          </a:r>
          <a:endParaRPr lang="fr-FR" sz="2000" kern="1200" dirty="0"/>
        </a:p>
      </dsp:txBody>
      <dsp:txXfrm>
        <a:off x="433235" y="4299434"/>
        <a:ext cx="1662835" cy="838849"/>
      </dsp:txXfrm>
    </dsp:sp>
    <dsp:sp modelId="{F2038221-A2FA-4F5F-993E-AA7BB4FFA6A0}">
      <dsp:nvSpPr>
        <dsp:cNvPr id="0" name=""/>
        <dsp:cNvSpPr/>
      </dsp:nvSpPr>
      <dsp:spPr>
        <a:xfrm>
          <a:off x="2278081" y="4125218"/>
          <a:ext cx="2127550" cy="89104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F3F52A-21B3-41AE-A258-8DC3EF5A562D}">
      <dsp:nvSpPr>
        <dsp:cNvPr id="0" name=""/>
        <dsp:cNvSpPr/>
      </dsp:nvSpPr>
      <dsp:spPr>
        <a:xfrm>
          <a:off x="2433995" y="4273336"/>
          <a:ext cx="2127550" cy="891045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>
              <a:latin typeface="Times New Roman" pitchFamily="18" charset="0"/>
              <a:cs typeface="Times New Roman" pitchFamily="18" charset="0"/>
            </a:rPr>
            <a:t>(2) </a:t>
          </a:r>
          <a:r>
            <a:rPr lang="fr-FR" sz="2000" b="1" kern="1200" dirty="0" smtClean="0">
              <a:latin typeface="Times New Roman" pitchFamily="18" charset="0"/>
              <a:cs typeface="Times New Roman" pitchFamily="18" charset="0"/>
            </a:rPr>
            <a:t>Instancier</a:t>
          </a:r>
          <a:r>
            <a:rPr lang="fr-FR" sz="2000" kern="1200" dirty="0" smtClean="0">
              <a:latin typeface="Times New Roman" pitchFamily="18" charset="0"/>
              <a:cs typeface="Times New Roman" pitchFamily="18" charset="0"/>
            </a:rPr>
            <a:t> l’objet </a:t>
          </a:r>
          <a:r>
            <a:rPr lang="fr-FR" sz="2000" kern="1200" dirty="0" err="1" smtClean="0">
              <a:latin typeface="Times New Roman" pitchFamily="18" charset="0"/>
              <a:cs typeface="Times New Roman" pitchFamily="18" charset="0"/>
            </a:rPr>
            <a:t>view</a:t>
          </a:r>
          <a:r>
            <a:rPr lang="fr-FR" sz="2000" kern="1200" dirty="0" smtClean="0">
              <a:latin typeface="Times New Roman" pitchFamily="18" charset="0"/>
              <a:cs typeface="Times New Roman" pitchFamily="18" charset="0"/>
            </a:rPr>
            <a:t> (</a:t>
          </a:r>
          <a:r>
            <a:rPr lang="fr-FR" sz="2000" kern="1200" dirty="0" err="1" smtClean="0">
              <a:latin typeface="Times New Roman" pitchFamily="18" charset="0"/>
              <a:cs typeface="Times New Roman" pitchFamily="18" charset="0"/>
            </a:rPr>
            <a:t>widget</a:t>
          </a:r>
          <a:r>
            <a:rPr lang="fr-FR" sz="2000" kern="1200" dirty="0" smtClean="0">
              <a:latin typeface="Times New Roman" pitchFamily="18" charset="0"/>
              <a:cs typeface="Times New Roman" pitchFamily="18" charset="0"/>
            </a:rPr>
            <a:t>) désiré</a:t>
          </a:r>
          <a:endParaRPr lang="fr-FR" sz="2000" kern="1200" dirty="0"/>
        </a:p>
      </dsp:txBody>
      <dsp:txXfrm>
        <a:off x="2460093" y="4299434"/>
        <a:ext cx="2075354" cy="838849"/>
      </dsp:txXfrm>
    </dsp:sp>
    <dsp:sp modelId="{CC6121AD-2049-4D5D-9F11-B6BE865C4D81}">
      <dsp:nvSpPr>
        <dsp:cNvPr id="0" name=""/>
        <dsp:cNvSpPr/>
      </dsp:nvSpPr>
      <dsp:spPr>
        <a:xfrm>
          <a:off x="4717458" y="4125218"/>
          <a:ext cx="3482163" cy="89104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078D8A-CFE4-4FF3-A3B0-196AD374C907}">
      <dsp:nvSpPr>
        <dsp:cNvPr id="0" name=""/>
        <dsp:cNvSpPr/>
      </dsp:nvSpPr>
      <dsp:spPr>
        <a:xfrm>
          <a:off x="4873372" y="4273336"/>
          <a:ext cx="3482163" cy="891045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>
              <a:latin typeface="Times New Roman" pitchFamily="18" charset="0"/>
              <a:cs typeface="Times New Roman" pitchFamily="18" charset="0"/>
            </a:rPr>
            <a:t>(3) Ajouter l’objet </a:t>
          </a:r>
          <a:r>
            <a:rPr lang="fr-FR" sz="2000" kern="1200" dirty="0" err="1" smtClean="0">
              <a:latin typeface="Times New Roman" pitchFamily="18" charset="0"/>
              <a:cs typeface="Times New Roman" pitchFamily="18" charset="0"/>
            </a:rPr>
            <a:t>view</a:t>
          </a:r>
          <a:r>
            <a:rPr lang="fr-FR" sz="2000" kern="1200" dirty="0" smtClean="0">
              <a:latin typeface="Times New Roman" pitchFamily="18" charset="0"/>
              <a:cs typeface="Times New Roman" pitchFamily="18" charset="0"/>
            </a:rPr>
            <a:t> instancié au </a:t>
          </a:r>
          <a:r>
            <a:rPr lang="fr-FR" sz="2000" kern="1200" dirty="0" err="1" smtClean="0">
              <a:latin typeface="Times New Roman" pitchFamily="18" charset="0"/>
              <a:cs typeface="Times New Roman" pitchFamily="18" charset="0"/>
            </a:rPr>
            <a:t>layout</a:t>
          </a:r>
          <a:r>
            <a:rPr lang="fr-FR" sz="2000" kern="1200" dirty="0" smtClean="0">
              <a:latin typeface="Times New Roman" pitchFamily="18" charset="0"/>
              <a:cs typeface="Times New Roman" pitchFamily="18" charset="0"/>
            </a:rPr>
            <a:t>, puis (4) afficher le contenu </a:t>
          </a:r>
          <a:r>
            <a:rPr lang="fr-FR" kern="1200" dirty="0" smtClean="0">
              <a:latin typeface="Times New Roman" pitchFamily="18" charset="0"/>
              <a:cs typeface="Times New Roman" pitchFamily="18" charset="0"/>
            </a:rPr>
            <a:t>de ce </a:t>
          </a:r>
          <a:r>
            <a:rPr lang="fr-FR" kern="1200" dirty="0" err="1" smtClean="0">
              <a:latin typeface="Times New Roman" pitchFamily="18" charset="0"/>
              <a:cs typeface="Times New Roman" pitchFamily="18" charset="0"/>
            </a:rPr>
            <a:t>layout</a:t>
          </a:r>
          <a:endParaRPr lang="fr-FR" sz="2000" kern="1200" dirty="0"/>
        </a:p>
      </dsp:txBody>
      <dsp:txXfrm>
        <a:off x="4899470" y="4299434"/>
        <a:ext cx="3429967" cy="8388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739" cy="511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4736" y="0"/>
            <a:ext cx="3077739" cy="511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4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1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997" y="4860687"/>
            <a:ext cx="5208482" cy="4604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151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374"/>
            <a:ext cx="3077739" cy="511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57" tIns="49528" rIns="99057" bIns="49528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51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736" y="9721374"/>
            <a:ext cx="3077739" cy="511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57" tIns="49528" rIns="99057" bIns="49528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A9A8152A-ACB0-4315-9445-3C39EAEBA81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28936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fr-FR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sz="240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7272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72724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899DF-C389-4CB3-A2C8-A0F8B5108C4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094BC1-D759-4520-8CCE-9AA5C27E1A7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B4B67-40B6-4573-833C-B17F5F592DB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AA059-4D72-4047-8946-1BCF87FA5A9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88DCD1-6E20-4F7F-B190-EE3DFBA2A21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581A1D-10E4-48E7-8413-2E9D5AE3A74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5E071-C6DE-4078-8BF1-9EEFD5AA3F5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1ABB7A-41DD-4690-AFF5-DCDCD5BDACF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32A254-CF0F-493E-9E47-07A9BC618B7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C6DE6-AA88-4BCC-AE54-A156AC1FF65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BF1E0C-9B2D-448D-8771-2AD6D1A1364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EF80000A-5C76-4FB2-8FAF-C8FB386F048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71685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fr-FR" sz="2400">
                <a:latin typeface="Times New Roman" pitchFamily="18" charset="0"/>
              </a:endParaRPr>
            </a:p>
          </p:txBody>
        </p:sp>
        <p:sp>
          <p:nvSpPr>
            <p:cNvPr id="71686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sz="2400">
                <a:latin typeface="Times New Roman" pitchFamily="18" charset="0"/>
              </a:endParaRPr>
            </a:p>
          </p:txBody>
        </p:sp>
        <p:sp>
          <p:nvSpPr>
            <p:cNvPr id="71687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schemeClr val="hlink"/>
                </a:solidFill>
              </a:endParaRPr>
            </a:p>
          </p:txBody>
        </p:sp>
        <p:sp>
          <p:nvSpPr>
            <p:cNvPr id="71688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schemeClr val="hlink"/>
                </a:solidFill>
              </a:endParaRPr>
            </a:p>
          </p:txBody>
        </p:sp>
        <p:sp>
          <p:nvSpPr>
            <p:cNvPr id="71689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schemeClr val="accent2"/>
                </a:solidFill>
              </a:endParaRPr>
            </a:p>
          </p:txBody>
        </p:sp>
        <p:sp>
          <p:nvSpPr>
            <p:cNvPr id="71690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schemeClr val="hlink"/>
                </a:solidFill>
              </a:endParaRPr>
            </a:p>
          </p:txBody>
        </p:sp>
        <p:sp>
          <p:nvSpPr>
            <p:cNvPr id="71691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sz="2400">
                <a:latin typeface="Times New Roman" pitchFamily="18" charset="0"/>
              </a:endParaRPr>
            </a:p>
          </p:txBody>
        </p:sp>
        <p:sp>
          <p:nvSpPr>
            <p:cNvPr id="71692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schemeClr val="accent2"/>
                </a:solidFill>
              </a:endParaRPr>
            </a:p>
          </p:txBody>
        </p:sp>
        <p:sp>
          <p:nvSpPr>
            <p:cNvPr id="71693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71696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8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hyperlink" Target="http://schemas.android.com/apk/res/android" TargetMode="External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hyperlink" Target="http://schemas.android.com/apk/res/android" TargetMode="External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19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57390" y="2357430"/>
            <a:ext cx="6786610" cy="2000264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fr-FR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/>
            </a:r>
            <a:br>
              <a:rPr lang="fr-FR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</a:br>
            <a:r>
              <a:rPr lang="fr-FR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Interface utilisateur pour application mobile (Android)</a:t>
            </a:r>
            <a:br>
              <a:rPr lang="fr-FR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</a:br>
            <a:r>
              <a:rPr lang="fr-FR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/>
            </a:r>
            <a:br>
              <a:rPr lang="fr-FR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</a:br>
            <a:endParaRPr lang="fr-FR" sz="4400" dirty="0" smtClean="0">
              <a:effectLst>
                <a:outerShdw blurRad="50800" dist="38100" dir="8100000" algn="tr" rotWithShape="0">
                  <a:srgbClr val="00B050">
                    <a:alpha val="83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075" name="Text Box 6"/>
          <p:cNvSpPr txBox="1">
            <a:spLocks noChangeArrowheads="1"/>
          </p:cNvSpPr>
          <p:nvPr/>
        </p:nvSpPr>
        <p:spPr bwMode="auto">
          <a:xfrm>
            <a:off x="6588946" y="4214818"/>
            <a:ext cx="25004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Segoe UI" pitchFamily="34" charset="0"/>
                <a:cs typeface="Segoe UI" pitchFamily="34" charset="0"/>
              </a:rPr>
              <a:t>3L Informatique </a:t>
            </a:r>
            <a:endParaRPr lang="fr-FR" sz="2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076" name="Text Box 9"/>
          <p:cNvSpPr txBox="1">
            <a:spLocks noChangeArrowheads="1"/>
          </p:cNvSpPr>
          <p:nvPr/>
        </p:nvSpPr>
        <p:spPr bwMode="auto">
          <a:xfrm>
            <a:off x="2124075" y="0"/>
            <a:ext cx="7019925" cy="8302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400" b="1" dirty="0">
                <a:solidFill>
                  <a:schemeClr val="bg2"/>
                </a:solidFill>
              </a:rPr>
              <a:t>Université, </a:t>
            </a:r>
            <a:r>
              <a:rPr lang="fr-FR" sz="2400" b="1" dirty="0" err="1">
                <a:solidFill>
                  <a:schemeClr val="bg2"/>
                </a:solidFill>
              </a:rPr>
              <a:t>chahid</a:t>
            </a:r>
            <a:r>
              <a:rPr lang="fr-FR" sz="2400" b="1">
                <a:solidFill>
                  <a:schemeClr val="bg2"/>
                </a:solidFill>
              </a:rPr>
              <a:t> Hamma Lakhdar d’El Oued</a:t>
            </a:r>
            <a:br>
              <a:rPr lang="fr-FR" sz="2400" b="1">
                <a:solidFill>
                  <a:schemeClr val="bg2"/>
                </a:solidFill>
              </a:rPr>
            </a:br>
            <a:r>
              <a:rPr lang="fr-FR" sz="2400" b="1">
                <a:solidFill>
                  <a:schemeClr val="bg2"/>
                </a:solidFill>
              </a:rPr>
              <a:t> Département d'Informatique</a:t>
            </a:r>
          </a:p>
        </p:txBody>
      </p:sp>
      <p:sp>
        <p:nvSpPr>
          <p:cNvPr id="3077" name="Text Box 10"/>
          <p:cNvSpPr txBox="1">
            <a:spLocks noChangeArrowheads="1"/>
          </p:cNvSpPr>
          <p:nvPr/>
        </p:nvSpPr>
        <p:spPr bwMode="auto">
          <a:xfrm>
            <a:off x="2736609" y="6474154"/>
            <a:ext cx="639287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Mr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KHEBBACHE  </a:t>
            </a:r>
            <a:r>
              <a:rPr lang="fr-FR" b="1" dirty="0" err="1">
                <a:latin typeface="Times New Roman" pitchFamily="18" charset="0"/>
                <a:cs typeface="Times New Roman" pitchFamily="18" charset="0"/>
              </a:rPr>
              <a:t>Mohib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 err="1">
                <a:latin typeface="Times New Roman" pitchFamily="18" charset="0"/>
                <a:cs typeface="Times New Roman" pitchFamily="18" charset="0"/>
              </a:rPr>
              <a:t>eddine</a:t>
            </a:r>
            <a:endParaRPr lang="es-E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Image 6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49" y="214313"/>
            <a:ext cx="1425751" cy="13572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3388846" y="942052"/>
            <a:ext cx="52149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4000" b="1" dirty="0">
                <a:ln w="900" cmpd="sng">
                  <a:solidFill>
                    <a:srgbClr val="FFFF99">
                      <a:alpha val="55000"/>
                    </a:srgb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egoe UI" pitchFamily="34" charset="0"/>
                <a:cs typeface="Segoe UI" pitchFamily="34" charset="0"/>
              </a:rPr>
              <a:t>A</a:t>
            </a:r>
            <a:r>
              <a:rPr lang="fr-FR" sz="4000" b="1" dirty="0">
                <a:ln w="900" cmpd="sng">
                  <a:solidFill>
                    <a:srgbClr val="FFFF99">
                      <a:alpha val="55000"/>
                    </a:srgbClr>
                  </a:solidFill>
                  <a:prstDash val="solid"/>
                </a:ln>
                <a:solidFill>
                  <a:srgbClr val="00CC99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egoe UI" pitchFamily="34" charset="0"/>
                <a:cs typeface="Segoe UI" pitchFamily="34" charset="0"/>
              </a:rPr>
              <a:t>pplications</a:t>
            </a:r>
            <a:r>
              <a:rPr lang="fr-FR" sz="4000" b="1" dirty="0">
                <a:ln w="900" cmpd="sng">
                  <a:solidFill>
                    <a:srgbClr val="FFFF99">
                      <a:alpha val="55000"/>
                    </a:srgb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egoe UI" pitchFamily="34" charset="0"/>
                <a:cs typeface="Segoe UI" pitchFamily="34" charset="0"/>
              </a:rPr>
              <a:t> </a:t>
            </a:r>
            <a:r>
              <a:rPr lang="fr-FR" sz="4000" b="1" dirty="0">
                <a:ln w="900" cmpd="sng">
                  <a:solidFill>
                    <a:srgbClr val="FFFF99">
                      <a:alpha val="55000"/>
                    </a:srgb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egoe UI" pitchFamily="34" charset="0"/>
                <a:cs typeface="Segoe UI" pitchFamily="34" charset="0"/>
              </a:rPr>
              <a:t>M</a:t>
            </a:r>
            <a:r>
              <a:rPr lang="fr-FR" sz="4000" b="1" dirty="0">
                <a:ln w="900" cmpd="sng">
                  <a:solidFill>
                    <a:srgbClr val="FFFF99">
                      <a:alpha val="55000"/>
                    </a:srgbClr>
                  </a:solidFill>
                  <a:prstDash val="solid"/>
                </a:ln>
                <a:solidFill>
                  <a:srgbClr val="00CC99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egoe UI" pitchFamily="34" charset="0"/>
                <a:cs typeface="Segoe UI" pitchFamily="34" charset="0"/>
              </a:rPr>
              <a:t>obiles</a:t>
            </a:r>
            <a:endParaRPr lang="fr-FR" sz="4000" b="1" u="sng" dirty="0">
              <a:ln w="900" cmpd="sng">
                <a:solidFill>
                  <a:srgbClr val="FFFF99">
                    <a:alpha val="55000"/>
                  </a:srgbClr>
                </a:solidFill>
                <a:prstDash val="solid"/>
              </a:ln>
              <a:solidFill>
                <a:srgbClr val="00CC99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214290"/>
            <a:ext cx="8429652" cy="785794"/>
          </a:xfrm>
        </p:spPr>
        <p:txBody>
          <a:bodyPr/>
          <a:lstStyle/>
          <a:p>
            <a:pPr>
              <a:defRPr/>
            </a:pPr>
            <a:r>
              <a:rPr lang="fr-FR" sz="2800" b="1" kern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design user </a:t>
            </a:r>
            <a:r>
              <a:rPr lang="fr-FR" sz="2800" b="1" kern="1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centric</a:t>
            </a:r>
            <a:r>
              <a:rPr lang="fr-FR" sz="28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Prototypage(maquette </a:t>
            </a:r>
            <a:r>
              <a:rPr lang="fr-FR" sz="2800" b="1" kern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d’IHM )</a:t>
            </a:r>
            <a:endParaRPr lang="fr-FR" sz="28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04/03/2023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10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980728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b="1" u="sng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fr-FR" sz="2400" b="1" u="sng" dirty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</a:rPr>
              <a:t>avant la phase </a:t>
            </a:r>
            <a:r>
              <a:rPr lang="fr-FR" sz="2400" b="1" u="sng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</a:rPr>
              <a:t>d’implémentation!!!!:</a:t>
            </a:r>
          </a:p>
          <a:p>
            <a:pPr algn="just">
              <a:buFont typeface="Arial" pitchFamily="34" charset="0"/>
              <a:buChar char="•"/>
            </a:pPr>
            <a:endParaRPr lang="fr-FR" sz="1600" dirty="0" smtClean="0">
              <a:latin typeface="+mj-lt"/>
              <a:cs typeface="Times New Roman" pitchFamily="18" charset="0"/>
            </a:endParaRPr>
          </a:p>
          <a:p>
            <a:pPr algn="just"/>
            <a:r>
              <a:rPr lang="fr-FR" sz="2300" dirty="0">
                <a:latin typeface="+mj-lt"/>
                <a:cs typeface="Times New Roman" pitchFamily="18" charset="0"/>
              </a:rPr>
              <a:t> </a:t>
            </a:r>
            <a:r>
              <a:rPr lang="fr-FR" sz="2300" dirty="0" smtClean="0">
                <a:latin typeface="+mj-lt"/>
                <a:cs typeface="Times New Roman" pitchFamily="18" charset="0"/>
              </a:rPr>
              <a:t> </a:t>
            </a:r>
            <a:r>
              <a:rPr lang="fr-FR" sz="2300" dirty="0" smtClean="0">
                <a:latin typeface="+mj-lt"/>
                <a:cs typeface="Times New Roman" pitchFamily="18" charset="0"/>
                <a:sym typeface="Wingdings" panose="05000000000000000000" pitchFamily="2" charset="2"/>
              </a:rPr>
              <a:t> </a:t>
            </a:r>
            <a:r>
              <a:rPr lang="fr-FR" sz="2300" dirty="0" smtClean="0">
                <a:latin typeface="+mj-lt"/>
                <a:cs typeface="Times New Roman" pitchFamily="18" charset="0"/>
              </a:rPr>
              <a:t> </a:t>
            </a:r>
            <a:r>
              <a:rPr lang="fr-FR" sz="2300" dirty="0" smtClean="0">
                <a:latin typeface="+mj-lt"/>
                <a:cs typeface="Times New Roman" pitchFamily="18" charset="0"/>
              </a:rPr>
              <a:t>un </a:t>
            </a:r>
            <a:r>
              <a:rPr lang="fr-FR" sz="2300" b="1" u="sng" dirty="0" smtClean="0">
                <a:latin typeface="+mj-lt"/>
                <a:cs typeface="Times New Roman" pitchFamily="18" charset="0"/>
              </a:rPr>
              <a:t>modèle de conception </a:t>
            </a:r>
            <a:r>
              <a:rPr lang="fr-FR" sz="2300" b="1" u="sng" dirty="0" smtClean="0">
                <a:latin typeface="+mj-lt"/>
                <a:cs typeface="Times New Roman" pitchFamily="18" charset="0"/>
              </a:rPr>
              <a:t>de l’UI </a:t>
            </a:r>
            <a:r>
              <a:rPr lang="fr-FR" sz="2300" dirty="0" smtClean="0">
                <a:latin typeface="+mj-lt"/>
                <a:cs typeface="Times New Roman" pitchFamily="18" charset="0"/>
              </a:rPr>
              <a:t>doit </a:t>
            </a:r>
            <a:r>
              <a:rPr lang="fr-FR" sz="2300" dirty="0" smtClean="0">
                <a:latin typeface="+mj-lt"/>
                <a:cs typeface="Times New Roman" pitchFamily="18" charset="0"/>
              </a:rPr>
              <a:t>être </a:t>
            </a:r>
            <a:r>
              <a:rPr lang="fr-FR" sz="2300" b="1" u="sng" dirty="0" smtClean="0">
                <a:latin typeface="+mj-lt"/>
                <a:cs typeface="Times New Roman" pitchFamily="18" charset="0"/>
              </a:rPr>
              <a:t>évalué</a:t>
            </a:r>
            <a:r>
              <a:rPr lang="fr-FR" sz="2300" b="1" dirty="0" smtClean="0">
                <a:latin typeface="+mj-lt"/>
                <a:cs typeface="Times New Roman" pitchFamily="18" charset="0"/>
              </a:rPr>
              <a:t> </a:t>
            </a:r>
            <a:r>
              <a:rPr lang="fr-FR" sz="2300" dirty="0" smtClean="0">
                <a:latin typeface="+mj-lt"/>
                <a:cs typeface="Times New Roman" pitchFamily="18" charset="0"/>
              </a:rPr>
              <a:t>en utilisant </a:t>
            </a:r>
            <a:r>
              <a:rPr lang="fr-FR" sz="2300" b="1" u="sng" dirty="0" smtClean="0">
                <a:latin typeface="+mj-lt"/>
                <a:cs typeface="Times New Roman" pitchFamily="18" charset="0"/>
              </a:rPr>
              <a:t>un prototype</a:t>
            </a:r>
            <a:r>
              <a:rPr lang="fr-FR" sz="2300" dirty="0" smtClean="0">
                <a:latin typeface="+mj-lt"/>
                <a:cs typeface="Times New Roman" pitchFamily="18" charset="0"/>
              </a:rPr>
              <a:t>.</a:t>
            </a:r>
            <a:endParaRPr lang="fr-FR" sz="2300" dirty="0">
              <a:latin typeface="+mj-lt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2557641"/>
            <a:ext cx="9144000" cy="30315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sz="2400" dirty="0" smtClean="0">
                <a:latin typeface="+mj-lt"/>
                <a:cs typeface="Times New Roman" pitchFamily="18" charset="0"/>
              </a:rPr>
              <a:t> 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Prototypage (</a:t>
            </a:r>
            <a:r>
              <a:rPr lang="fr-FR" sz="2400" b="1" dirty="0">
                <a:solidFill>
                  <a:srgbClr val="FFFF00"/>
                </a:solidFill>
                <a:cs typeface="Times New Roman" pitchFamily="18" charset="0"/>
              </a:rPr>
              <a:t>durant la conception d'une </a:t>
            </a:r>
            <a:r>
              <a:rPr lang="fr-FR" sz="2400" b="1" dirty="0" smtClean="0">
                <a:solidFill>
                  <a:srgbClr val="FFFF00"/>
                </a:solidFill>
                <a:cs typeface="Times New Roman" pitchFamily="18" charset="0"/>
              </a:rPr>
              <a:t>interface</a:t>
            </a:r>
            <a:r>
              <a:rPr lang="fr-FR" sz="2400" b="1" dirty="0" smtClean="0">
                <a:cs typeface="Times New Roman" pitchFamily="18" charset="0"/>
              </a:rPr>
              <a:t>)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: </a:t>
            </a:r>
          </a:p>
          <a:p>
            <a:pPr algn="just">
              <a:buFont typeface="Arial" pitchFamily="34" charset="0"/>
              <a:buChar char="•"/>
            </a:pPr>
            <a:endParaRPr lang="fr-FR" sz="2400" dirty="0" smtClean="0">
              <a:latin typeface="+mj-lt"/>
              <a:cs typeface="Times New Roman" pitchFamily="18" charset="0"/>
            </a:endParaRPr>
          </a:p>
          <a:p>
            <a:pPr marL="604838" indent="-342900" algn="just">
              <a:buFontTx/>
              <a:buChar char="-"/>
            </a:pPr>
            <a:r>
              <a:rPr lang="fr-FR" sz="2200" dirty="0" smtClean="0">
                <a:latin typeface="+mj-lt"/>
                <a:cs typeface="Times New Roman" pitchFamily="18" charset="0"/>
              </a:rPr>
              <a:t>construire une </a:t>
            </a:r>
            <a:r>
              <a:rPr lang="fr-FR" sz="2200" b="1" u="sng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maquette d’IHM </a:t>
            </a:r>
            <a:r>
              <a:rPr lang="fr-FR" sz="2200" dirty="0" smtClean="0">
                <a:latin typeface="+mj-lt"/>
                <a:cs typeface="Times New Roman" pitchFamily="18" charset="0"/>
              </a:rPr>
              <a:t>sous forme d’un produit jetable </a:t>
            </a:r>
          </a:p>
          <a:p>
            <a:pPr marL="604838" indent="-342900" algn="just">
              <a:buFontTx/>
              <a:buChar char="-"/>
            </a:pPr>
            <a:endParaRPr lang="fr-FR" sz="1600" dirty="0" smtClean="0">
              <a:latin typeface="+mj-lt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endParaRPr lang="fr-FR" sz="500" dirty="0" smtClean="0">
              <a:latin typeface="+mj-lt"/>
              <a:cs typeface="Times New Roman" pitchFamily="18" charset="0"/>
            </a:endParaRPr>
          </a:p>
          <a:p>
            <a:pPr marL="261938" indent="101600" algn="just">
              <a:buFontTx/>
              <a:buChar char="-"/>
            </a:pPr>
            <a:r>
              <a:rPr lang="fr-FR" sz="2200" dirty="0" smtClean="0">
                <a:latin typeface="+mj-lt"/>
                <a:cs typeface="Times New Roman" pitchFamily="18" charset="0"/>
              </a:rPr>
              <a:t> à </a:t>
            </a:r>
            <a:r>
              <a:rPr lang="fr-FR" sz="2200" dirty="0" smtClean="0">
                <a:latin typeface="+mj-lt"/>
                <a:cs typeface="Times New Roman" pitchFamily="18" charset="0"/>
              </a:rPr>
              <a:t>partir d’un paquet de </a:t>
            </a:r>
            <a:r>
              <a:rPr lang="fr-FR" sz="2200" b="1" u="sng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notes autocollantes </a:t>
            </a:r>
            <a:r>
              <a:rPr lang="fr-FR" sz="2200" dirty="0" smtClean="0">
                <a:latin typeface="+mj-lt"/>
                <a:cs typeface="Times New Roman" pitchFamily="18" charset="0"/>
              </a:rPr>
              <a:t>(</a:t>
            </a:r>
            <a:r>
              <a:rPr lang="fr-FR" sz="2200" b="1" dirty="0" smtClean="0">
                <a:latin typeface="+mj-lt"/>
                <a:cs typeface="Times New Roman" pitchFamily="18" charset="0"/>
              </a:rPr>
              <a:t>Mobile </a:t>
            </a:r>
            <a:r>
              <a:rPr lang="fr-FR" sz="2200" b="1" dirty="0" err="1" smtClean="0">
                <a:latin typeface="+mj-lt"/>
                <a:cs typeface="Times New Roman" pitchFamily="18" charset="0"/>
              </a:rPr>
              <a:t>sticky</a:t>
            </a:r>
            <a:r>
              <a:rPr lang="fr-FR" sz="2200" b="1" dirty="0" smtClean="0">
                <a:latin typeface="+mj-lt"/>
                <a:cs typeface="Times New Roman" pitchFamily="18" charset="0"/>
              </a:rPr>
              <a:t>-notes prototypes</a:t>
            </a:r>
            <a:r>
              <a:rPr lang="fr-FR" sz="2200" dirty="0" smtClean="0">
                <a:latin typeface="+mj-lt"/>
                <a:cs typeface="Times New Roman" pitchFamily="18" charset="0"/>
              </a:rPr>
              <a:t>) </a:t>
            </a:r>
            <a:r>
              <a:rPr lang="fr-FR" sz="2200" b="1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ressemble à la forme de l'appareil mobile</a:t>
            </a:r>
            <a:r>
              <a:rPr lang="fr-FR" sz="2200" dirty="0" smtClean="0">
                <a:latin typeface="+mj-lt"/>
                <a:cs typeface="Times New Roman" pitchFamily="18" charset="0"/>
              </a:rPr>
              <a:t>.</a:t>
            </a:r>
          </a:p>
          <a:p>
            <a:pPr marL="261938" indent="101600" algn="just">
              <a:buFontTx/>
              <a:buChar char="-"/>
            </a:pPr>
            <a:endParaRPr lang="fr-FR" sz="1200" dirty="0" smtClean="0">
              <a:latin typeface="+mj-lt"/>
              <a:cs typeface="Times New Roman" pitchFamily="18" charset="0"/>
            </a:endParaRPr>
          </a:p>
          <a:p>
            <a:pPr marL="261938" indent="101600" algn="just">
              <a:buFontTx/>
              <a:buChar char="-"/>
            </a:pPr>
            <a:r>
              <a:rPr lang="fr-FR" sz="2200" dirty="0" smtClean="0">
                <a:latin typeface="+mj-lt"/>
                <a:cs typeface="Times New Roman" pitchFamily="18" charset="0"/>
              </a:rPr>
              <a:t>permettant aux utilisateurs d’avoir une vue concrète de la future interface de l’application (</a:t>
            </a:r>
            <a:r>
              <a:rPr lang="fr-FR" sz="2200" b="1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composants</a:t>
            </a:r>
            <a:r>
              <a:rPr lang="fr-FR" sz="2200" b="1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 constituant </a:t>
            </a:r>
            <a:r>
              <a:rPr lang="fr-FR" sz="2200" b="1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l’interface</a:t>
            </a:r>
            <a:r>
              <a:rPr lang="fr-FR" sz="2200" b="1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)</a:t>
            </a:r>
            <a:endParaRPr lang="fr-FR" sz="2200" dirty="0" smtClean="0">
              <a:latin typeface="+mj-lt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09704" y="5879013"/>
            <a:ext cx="74764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fr-FR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 </a:t>
            </a:r>
            <a:r>
              <a:rPr lang="fr-FR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tester </a:t>
            </a:r>
            <a:r>
              <a:rPr lang="fr-FR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l'ergonomie</a:t>
            </a:r>
            <a:r>
              <a:rPr lang="fr-FR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de l’application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04/03/2023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11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4324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47" y="1795692"/>
            <a:ext cx="3036204" cy="4429156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7992" y="1710643"/>
            <a:ext cx="6000760" cy="4643470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Rectangle 16"/>
          <p:cNvSpPr/>
          <p:nvPr/>
        </p:nvSpPr>
        <p:spPr>
          <a:xfrm>
            <a:off x="-18281" y="1040984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200" dirty="0" smtClean="0">
                <a:latin typeface="+mj-lt"/>
                <a:cs typeface="Times New Roman" pitchFamily="18" charset="0"/>
              </a:rPr>
              <a:t>paquet de </a:t>
            </a:r>
            <a:r>
              <a:rPr lang="fr-FR" sz="2200" b="1" dirty="0" smtClean="0">
                <a:latin typeface="+mj-lt"/>
                <a:cs typeface="Times New Roman" pitchFamily="18" charset="0"/>
              </a:rPr>
              <a:t>notes autocollantes </a:t>
            </a:r>
            <a:r>
              <a:rPr lang="fr-FR" sz="2200" dirty="0" smtClean="0">
                <a:latin typeface="+mj-lt"/>
                <a:cs typeface="Times New Roman" pitchFamily="18" charset="0"/>
              </a:rPr>
              <a:t>(</a:t>
            </a:r>
            <a:r>
              <a:rPr lang="fr-FR" sz="2200" b="1" dirty="0" smtClean="0">
                <a:latin typeface="+mj-lt"/>
                <a:cs typeface="Times New Roman" pitchFamily="18" charset="0"/>
              </a:rPr>
              <a:t>Mobile </a:t>
            </a:r>
            <a:r>
              <a:rPr lang="fr-FR" sz="2200" b="1" dirty="0" err="1" smtClean="0">
                <a:latin typeface="+mj-lt"/>
                <a:cs typeface="Times New Roman" pitchFamily="18" charset="0"/>
              </a:rPr>
              <a:t>sticky</a:t>
            </a:r>
            <a:r>
              <a:rPr lang="fr-FR" sz="2200" b="1" dirty="0" smtClean="0">
                <a:latin typeface="+mj-lt"/>
                <a:cs typeface="Times New Roman" pitchFamily="18" charset="0"/>
              </a:rPr>
              <a:t>-notes prototypes</a:t>
            </a:r>
            <a:r>
              <a:rPr lang="fr-FR" sz="2200" dirty="0" smtClean="0">
                <a:latin typeface="+mj-lt"/>
                <a:cs typeface="Times New Roman" pitchFamily="18" charset="0"/>
              </a:rPr>
              <a:t>) </a:t>
            </a:r>
            <a:endParaRPr lang="fr-FR" sz="2200" dirty="0">
              <a:latin typeface="+mj-lt"/>
            </a:endParaRP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214290"/>
            <a:ext cx="8429652" cy="785794"/>
          </a:xfrm>
        </p:spPr>
        <p:txBody>
          <a:bodyPr/>
          <a:lstStyle/>
          <a:p>
            <a:pPr>
              <a:defRPr/>
            </a:pPr>
            <a:r>
              <a:rPr lang="fr-FR" sz="2800" b="1" kern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design user </a:t>
            </a:r>
            <a:r>
              <a:rPr lang="fr-FR" sz="2800" b="1" kern="1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centric</a:t>
            </a:r>
            <a:r>
              <a:rPr lang="fr-FR" sz="28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Prototypage(maquette </a:t>
            </a:r>
            <a:r>
              <a:rPr lang="fr-FR" sz="2800" b="1" kern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d’IHM )</a:t>
            </a:r>
            <a:endParaRPr lang="fr-FR" sz="28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81328"/>
            <a:ext cx="2133600" cy="476250"/>
          </a:xfrm>
        </p:spPr>
        <p:txBody>
          <a:bodyPr/>
          <a:lstStyle/>
          <a:p>
            <a:fld id="{2FDC35D6-41DC-47B4-9AB7-6AF535910BDF}" type="datetime1">
              <a:rPr lang="fr-FR" b="1" smtClean="0"/>
              <a:pPr/>
              <a:t>04/03/2023</a:t>
            </a:fld>
            <a:endParaRPr lang="es-ES" b="1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81328"/>
            <a:ext cx="2133600" cy="476250"/>
          </a:xfrm>
        </p:spPr>
        <p:txBody>
          <a:bodyPr/>
          <a:lstStyle/>
          <a:p>
            <a:fld id="{BF90C330-3610-4159-B9B7-96C84F3E2B29}" type="slidenum">
              <a:rPr lang="es-ES" b="1" smtClean="0"/>
              <a:pPr/>
              <a:t>12</a:t>
            </a:fld>
            <a:endParaRPr lang="es-ES" b="1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81328"/>
            <a:ext cx="2895600" cy="476250"/>
          </a:xfrm>
        </p:spPr>
        <p:txBody>
          <a:bodyPr/>
          <a:lstStyle/>
          <a:p>
            <a:r>
              <a:rPr lang="es-ES" b="1" smtClean="0"/>
              <a:t>Applications Mobiles</a:t>
            </a:r>
            <a:endParaRPr lang="es-ES" b="1"/>
          </a:p>
        </p:txBody>
      </p:sp>
      <p:sp>
        <p:nvSpPr>
          <p:cNvPr id="12" name="Rectangle 11"/>
          <p:cNvSpPr/>
          <p:nvPr/>
        </p:nvSpPr>
        <p:spPr>
          <a:xfrm>
            <a:off x="642910" y="3105835"/>
            <a:ext cx="7643866" cy="2123658"/>
          </a:xfrm>
          <a:prstGeom prst="rect">
            <a:avLst/>
          </a:prstGeom>
          <a:solidFill>
            <a:srgbClr val="006666"/>
          </a:solidFill>
          <a:ln>
            <a:solidFill>
              <a:srgbClr val="422C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sz="4400" dirty="0"/>
              <a:t>I</a:t>
            </a:r>
            <a:r>
              <a:rPr lang="fr-FR" sz="4400" dirty="0" smtClean="0"/>
              <a:t>nterface </a:t>
            </a:r>
            <a:r>
              <a:rPr lang="fr-FR" sz="4400" dirty="0"/>
              <a:t>U</a:t>
            </a:r>
            <a:r>
              <a:rPr lang="fr-FR" sz="4400" dirty="0" smtClean="0"/>
              <a:t>tilisateur </a:t>
            </a:r>
            <a:r>
              <a:rPr lang="fr-FR" sz="4400" dirty="0"/>
              <a:t>G</a:t>
            </a:r>
            <a:r>
              <a:rPr lang="fr-FR" sz="4400" dirty="0" smtClean="0"/>
              <a:t>raphique </a:t>
            </a:r>
            <a:r>
              <a:rPr lang="fr-FR" sz="4400" dirty="0" smtClean="0"/>
              <a:t>sous Android </a:t>
            </a:r>
          </a:p>
          <a:p>
            <a:pPr algn="ctr"/>
            <a:endParaRPr lang="fr-FR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214290"/>
            <a:ext cx="8429652" cy="785794"/>
          </a:xfrm>
        </p:spPr>
        <p:txBody>
          <a:bodyPr/>
          <a:lstStyle/>
          <a:p>
            <a:pPr>
              <a:defRPr/>
            </a:pPr>
            <a:r>
              <a:rPr lang="fr-FR" sz="28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interface utilisateur graphique Android(</a:t>
            </a:r>
            <a:r>
              <a:rPr lang="fr-FR" sz="2800" b="1" kern="1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principes</a:t>
            </a:r>
            <a:r>
              <a:rPr lang="fr-FR" sz="28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</p:txBody>
      </p:sp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04/03/2023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13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980728"/>
            <a:ext cx="914400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b="1" dirty="0" smtClean="0">
                <a:solidFill>
                  <a:srgbClr val="000000"/>
                </a:solidFill>
                <a:latin typeface="+mj-lt"/>
              </a:rPr>
              <a:t>L’interface </a:t>
            </a:r>
            <a:r>
              <a:rPr lang="fr-FR" sz="2400" b="1" dirty="0">
                <a:solidFill>
                  <a:srgbClr val="000000"/>
                </a:solidFill>
                <a:latin typeface="+mj-lt"/>
              </a:rPr>
              <a:t>utilisateur </a:t>
            </a:r>
            <a:r>
              <a:rPr lang="fr-FR" sz="2400" b="1" dirty="0" smtClean="0">
                <a:solidFill>
                  <a:srgbClr val="000000"/>
                </a:solidFill>
                <a:latin typeface="+mj-lt"/>
              </a:rPr>
              <a:t>(UI) d’une </a:t>
            </a:r>
            <a:r>
              <a:rPr lang="fr-FR" sz="2400" b="1" dirty="0">
                <a:solidFill>
                  <a:srgbClr val="000000"/>
                </a:solidFill>
                <a:latin typeface="+mj-lt"/>
              </a:rPr>
              <a:t>application </a:t>
            </a:r>
            <a:r>
              <a:rPr lang="fr-FR" sz="2400" b="1" dirty="0" smtClean="0">
                <a:solidFill>
                  <a:srgbClr val="000000"/>
                </a:solidFill>
                <a:latin typeface="+mj-lt"/>
              </a:rPr>
              <a:t>Android est composé de  </a:t>
            </a:r>
            <a:r>
              <a:rPr lang="fr-FR" sz="2400" b="1" u="sng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# écrans </a:t>
            </a:r>
            <a:endParaRPr lang="fr-FR" sz="2400" b="1" u="sng" dirty="0" smtClean="0">
              <a:solidFill>
                <a:schemeClr val="accent5">
                  <a:lumMod val="50000"/>
                </a:schemeClr>
              </a:solidFill>
              <a:latin typeface="+mj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FR" sz="800" b="1" dirty="0" smtClean="0">
              <a:latin typeface="+mj-lt"/>
            </a:endParaRPr>
          </a:p>
          <a:p>
            <a:pPr marL="271463" algn="just"/>
            <a:r>
              <a:rPr lang="fr-FR" sz="2300" dirty="0" smtClean="0">
                <a:latin typeface="+mj-lt"/>
                <a:sym typeface="Wingdings" panose="05000000000000000000" pitchFamily="2" charset="2"/>
              </a:rPr>
              <a:t> </a:t>
            </a:r>
            <a:r>
              <a:rPr lang="fr-FR" sz="2300" dirty="0" smtClean="0">
                <a:latin typeface="+mj-lt"/>
              </a:rPr>
              <a:t>Un </a:t>
            </a:r>
            <a:r>
              <a:rPr lang="fr-FR" sz="2300" b="1" dirty="0">
                <a:latin typeface="+mj-lt"/>
              </a:rPr>
              <a:t>écran d’une application mobile </a:t>
            </a:r>
            <a:r>
              <a:rPr lang="fr-FR" sz="2300" dirty="0">
                <a:latin typeface="+mj-lt"/>
              </a:rPr>
              <a:t>est généralement </a:t>
            </a:r>
            <a:r>
              <a:rPr lang="fr-FR" sz="23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composé de </a:t>
            </a:r>
            <a:r>
              <a:rPr lang="fr-FR" sz="2300" b="1" u="sng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deux zones</a:t>
            </a:r>
            <a:r>
              <a:rPr lang="fr-FR" sz="2300" dirty="0" smtClean="0">
                <a:latin typeface="+mj-lt"/>
              </a:rPr>
              <a:t>:</a:t>
            </a:r>
            <a:endParaRPr lang="fr-FR" sz="2300" dirty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5192" y="2606709"/>
            <a:ext cx="8758808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fr-FR" sz="22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Contrôle </a:t>
            </a:r>
            <a:r>
              <a:rPr lang="fr-FR" sz="22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« Menus » </a:t>
            </a:r>
            <a:r>
              <a:rPr lang="fr-FR" sz="22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et </a:t>
            </a:r>
            <a:r>
              <a:rPr lang="fr-FR" sz="22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« barre </a:t>
            </a:r>
            <a:r>
              <a:rPr lang="fr-FR" sz="22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d’action (</a:t>
            </a:r>
            <a:r>
              <a:rPr lang="fr-FR" sz="2200" b="1" dirty="0" err="1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ActionBar</a:t>
            </a:r>
            <a:r>
              <a:rPr lang="fr-FR" sz="22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) »: </a:t>
            </a:r>
          </a:p>
          <a:p>
            <a:pPr marL="342900" indent="14288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r-FR" sz="20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fr-FR" sz="2000" b="1" dirty="0" smtClean="0">
                <a:solidFill>
                  <a:srgbClr val="C00000"/>
                </a:solidFill>
                <a:latin typeface="+mj-lt"/>
              </a:rPr>
              <a:t>   </a:t>
            </a:r>
            <a:r>
              <a:rPr lang="fr-FR" sz="2000" dirty="0" smtClean="0">
                <a:solidFill>
                  <a:srgbClr val="000000"/>
                </a:solidFill>
                <a:latin typeface="+mj-lt"/>
              </a:rPr>
              <a:t>affiche </a:t>
            </a:r>
            <a:r>
              <a:rPr lang="fr-FR" sz="2000" dirty="0">
                <a:solidFill>
                  <a:srgbClr val="000000"/>
                </a:solidFill>
                <a:latin typeface="+mj-lt"/>
              </a:rPr>
              <a:t>des </a:t>
            </a:r>
            <a:r>
              <a:rPr lang="fr-FR" sz="2000" b="1" dirty="0">
                <a:solidFill>
                  <a:srgbClr val="000000"/>
                </a:solidFill>
                <a:latin typeface="+mj-lt"/>
              </a:rPr>
              <a:t>informations contextuelles </a:t>
            </a:r>
            <a:r>
              <a:rPr lang="fr-FR" sz="2000" dirty="0">
                <a:solidFill>
                  <a:srgbClr val="000000"/>
                </a:solidFill>
                <a:latin typeface="+mj-lt"/>
              </a:rPr>
              <a:t>à propos de </a:t>
            </a:r>
            <a:r>
              <a:rPr lang="fr-FR" sz="2000" b="1" dirty="0" smtClean="0">
                <a:solidFill>
                  <a:srgbClr val="000000"/>
                </a:solidFill>
                <a:latin typeface="+mj-lt"/>
              </a:rPr>
              <a:t>l’état actuel </a:t>
            </a:r>
            <a:r>
              <a:rPr lang="fr-FR" sz="2000" b="1" dirty="0">
                <a:solidFill>
                  <a:srgbClr val="000000"/>
                </a:solidFill>
                <a:latin typeface="+mj-lt"/>
              </a:rPr>
              <a:t>de </a:t>
            </a:r>
            <a:r>
              <a:rPr lang="fr-FR" sz="2000" b="1" dirty="0" smtClean="0">
                <a:solidFill>
                  <a:srgbClr val="000000"/>
                </a:solidFill>
                <a:latin typeface="+mj-lt"/>
              </a:rPr>
              <a:t>l’application </a:t>
            </a:r>
            <a:endParaRPr lang="fr-FR" sz="2000" b="1" dirty="0" smtClean="0">
              <a:solidFill>
                <a:srgbClr val="000000"/>
              </a:solidFill>
              <a:latin typeface="+mj-lt"/>
            </a:endParaRPr>
          </a:p>
          <a:p>
            <a:pPr marL="97155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2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fr-FR" sz="2000" dirty="0" smtClean="0">
                <a:solidFill>
                  <a:srgbClr val="000000"/>
                </a:solidFill>
                <a:latin typeface="+mj-lt"/>
              </a:rPr>
              <a:t>titre</a:t>
            </a:r>
            <a:r>
              <a:rPr lang="fr-FR" sz="2000" dirty="0">
                <a:solidFill>
                  <a:srgbClr val="000000"/>
                </a:solidFill>
                <a:latin typeface="+mj-lt"/>
              </a:rPr>
              <a:t>, l’icône d’application, </a:t>
            </a:r>
            <a:r>
              <a:rPr lang="fr-FR" sz="2000" dirty="0" smtClean="0">
                <a:solidFill>
                  <a:srgbClr val="000000"/>
                </a:solidFill>
                <a:latin typeface="+mj-lt"/>
              </a:rPr>
              <a:t>items </a:t>
            </a:r>
            <a:r>
              <a:rPr lang="fr-FR" sz="2000" dirty="0">
                <a:solidFill>
                  <a:srgbClr val="000000"/>
                </a:solidFill>
                <a:latin typeface="+mj-lt"/>
              </a:rPr>
              <a:t>de </a:t>
            </a:r>
            <a:r>
              <a:rPr lang="fr-FR" sz="2000" dirty="0" smtClean="0">
                <a:solidFill>
                  <a:srgbClr val="000000"/>
                </a:solidFill>
                <a:latin typeface="+mj-lt"/>
              </a:rPr>
              <a:t>menu, </a:t>
            </a:r>
            <a:endParaRPr lang="fr-FR" sz="2000" dirty="0" smtClean="0">
              <a:solidFill>
                <a:srgbClr val="000000"/>
              </a:solidFill>
              <a:latin typeface="+mj-lt"/>
            </a:endParaRPr>
          </a:p>
          <a:p>
            <a:pPr marL="97155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000" dirty="0" smtClean="0">
                <a:solidFill>
                  <a:srgbClr val="000000"/>
                </a:solidFill>
                <a:latin typeface="+mj-lt"/>
              </a:rPr>
              <a:t>contrôles pour naviguer </a:t>
            </a:r>
            <a:r>
              <a:rPr lang="fr-FR" sz="2000" dirty="0">
                <a:solidFill>
                  <a:srgbClr val="000000"/>
                </a:solidFill>
                <a:latin typeface="+mj-lt"/>
              </a:rPr>
              <a:t>dans l’application et </a:t>
            </a:r>
            <a:r>
              <a:rPr lang="fr-FR" sz="2000" dirty="0" smtClean="0">
                <a:solidFill>
                  <a:srgbClr val="000000"/>
                </a:solidFill>
                <a:latin typeface="+mj-lt"/>
              </a:rPr>
              <a:t>contrôles </a:t>
            </a:r>
            <a:r>
              <a:rPr lang="fr-FR" sz="2000" dirty="0" smtClean="0">
                <a:solidFill>
                  <a:srgbClr val="000000"/>
                </a:solidFill>
                <a:latin typeface="+mj-lt"/>
              </a:rPr>
              <a:t>pour  </a:t>
            </a:r>
            <a:r>
              <a:rPr lang="fr-FR" sz="2000" dirty="0">
                <a:solidFill>
                  <a:srgbClr val="000000"/>
                </a:solidFill>
                <a:latin typeface="+mj-lt"/>
              </a:rPr>
              <a:t>réaliser une </a:t>
            </a:r>
            <a:r>
              <a:rPr lang="fr-FR" sz="2000" dirty="0" smtClean="0">
                <a:solidFill>
                  <a:srgbClr val="000000"/>
                </a:solidFill>
                <a:latin typeface="+mj-lt"/>
              </a:rPr>
              <a:t>action).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à"/>
            </a:pPr>
            <a:endParaRPr lang="fr-FR" sz="400" dirty="0" smtClean="0">
              <a:solidFill>
                <a:srgbClr val="000000"/>
              </a:solidFill>
              <a:latin typeface="+mj-lt"/>
            </a:endParaRPr>
          </a:p>
          <a:p>
            <a:pPr algn="just">
              <a:lnSpc>
                <a:spcPct val="150000"/>
              </a:lnSpc>
            </a:pPr>
            <a:r>
              <a:rPr lang="fr-FR" sz="2200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2. </a:t>
            </a:r>
            <a:r>
              <a:rPr lang="fr-FR" sz="22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Zone </a:t>
            </a:r>
            <a:r>
              <a:rPr lang="fr-FR" sz="22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de </a:t>
            </a:r>
            <a:r>
              <a:rPr lang="fr-FR" sz="22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contenu: </a:t>
            </a:r>
            <a:endParaRPr lang="fr-FR" sz="2200" b="1" dirty="0" smtClean="0">
              <a:solidFill>
                <a:schemeClr val="accent5">
                  <a:lumMod val="50000"/>
                </a:schemeClr>
              </a:solidFill>
              <a:latin typeface="+mj-lt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r-FR" sz="2000" dirty="0" smtClean="0">
                <a:solidFill>
                  <a:srgbClr val="000000"/>
                </a:solidFill>
                <a:latin typeface="+mj-lt"/>
              </a:rPr>
              <a:t>affiche </a:t>
            </a:r>
            <a:r>
              <a:rPr lang="fr-FR" sz="2000" dirty="0">
                <a:solidFill>
                  <a:srgbClr val="000000"/>
                </a:solidFill>
                <a:latin typeface="+mj-lt"/>
              </a:rPr>
              <a:t>les </a:t>
            </a:r>
            <a:r>
              <a:rPr lang="fr-FR" sz="2000" b="1" dirty="0">
                <a:solidFill>
                  <a:srgbClr val="000000"/>
                </a:solidFill>
                <a:latin typeface="+mj-lt"/>
              </a:rPr>
              <a:t>écrans individuels</a:t>
            </a:r>
            <a:r>
              <a:rPr lang="fr-FR" sz="2000" dirty="0">
                <a:solidFill>
                  <a:srgbClr val="000000"/>
                </a:solidFill>
                <a:latin typeface="+mj-lt"/>
              </a:rPr>
              <a:t>, ou </a:t>
            </a:r>
            <a:r>
              <a:rPr lang="fr-FR" sz="2000" i="1" dirty="0">
                <a:solidFill>
                  <a:srgbClr val="000000"/>
                </a:solidFill>
                <a:latin typeface="+mj-lt"/>
              </a:rPr>
              <a:t>vues</a:t>
            </a:r>
            <a:r>
              <a:rPr lang="fr-FR" sz="2000" dirty="0">
                <a:solidFill>
                  <a:srgbClr val="000000"/>
                </a:solidFill>
                <a:latin typeface="+mj-lt"/>
              </a:rPr>
              <a:t>, qui constituent l’application. </a:t>
            </a:r>
            <a:endParaRPr lang="fr-FR" sz="2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04/03/2023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14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3055" y="1367872"/>
            <a:ext cx="3417889" cy="523409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722" y="945081"/>
            <a:ext cx="71032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</a:rPr>
              <a:t>Structure d’écran (UI) d’une </a:t>
            </a:r>
            <a:r>
              <a:rPr lang="fr-FR" sz="2400" b="1" dirty="0">
                <a:solidFill>
                  <a:srgbClr val="002060"/>
                </a:solidFill>
              </a:rPr>
              <a:t>application mobile </a:t>
            </a:r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214290"/>
            <a:ext cx="8429652" cy="785794"/>
          </a:xfrm>
        </p:spPr>
        <p:txBody>
          <a:bodyPr/>
          <a:lstStyle/>
          <a:p>
            <a:pPr>
              <a:defRPr/>
            </a:pPr>
            <a:r>
              <a:rPr lang="fr-FR" sz="28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interface utilisateur graphique Android(</a:t>
            </a:r>
            <a:r>
              <a:rPr lang="fr-FR" sz="2800" b="1" kern="1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principes</a:t>
            </a:r>
            <a:r>
              <a:rPr lang="fr-FR" sz="28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98136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05/03/2023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15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1988840"/>
            <a:ext cx="9144000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400" b="1" dirty="0"/>
              <a:t> </a:t>
            </a:r>
            <a:r>
              <a:rPr lang="fr-FR" sz="2400" b="1" dirty="0" smtClean="0"/>
              <a:t> </a:t>
            </a:r>
            <a:r>
              <a:rPr lang="fr-FR" sz="2400" b="1" dirty="0" smtClean="0">
                <a:sym typeface="Wingdings" panose="05000000000000000000" pitchFamily="2" charset="2"/>
              </a:rPr>
              <a:t> </a:t>
            </a:r>
            <a:r>
              <a:rPr lang="fr-FR" sz="2400" b="1" dirty="0" smtClean="0"/>
              <a:t>deux </a:t>
            </a:r>
            <a:r>
              <a:rPr lang="fr-FR" sz="2400" b="1" dirty="0" smtClean="0"/>
              <a:t>familles </a:t>
            </a:r>
            <a:r>
              <a:rPr lang="fr-FR" sz="2400" dirty="0"/>
              <a:t>de </a:t>
            </a:r>
            <a:r>
              <a:rPr lang="fr-FR" sz="2400" b="1" dirty="0" smtClean="0"/>
              <a:t>vues:</a:t>
            </a:r>
            <a:endParaRPr lang="fr-FR" sz="200" dirty="0">
              <a:latin typeface="+mj-lt"/>
              <a:cs typeface="Times New Roman" pitchFamily="18" charset="0"/>
            </a:endParaRPr>
          </a:p>
          <a:p>
            <a:pPr marL="814387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fr-FR" sz="2200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vues </a:t>
            </a:r>
            <a:r>
              <a:rPr lang="fr-FR" sz="2200" b="1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élémentaires </a:t>
            </a:r>
            <a:r>
              <a:rPr lang="fr-FR" sz="2200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« </a:t>
            </a:r>
            <a:r>
              <a:rPr lang="fr-FR" sz="2200" b="1" dirty="0" err="1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View</a:t>
            </a:r>
            <a:r>
              <a:rPr lang="fr-FR" sz="2200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 » (</a:t>
            </a:r>
            <a:r>
              <a:rPr lang="fr-FR" sz="2200" b="1" u="sng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famille </a:t>
            </a:r>
            <a:r>
              <a:rPr lang="fr-FR" sz="2200" b="1" u="sng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de non conteneurs</a:t>
            </a:r>
            <a:r>
              <a:rPr lang="fr-FR" sz="2200" b="1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) </a:t>
            </a:r>
            <a:r>
              <a:rPr lang="fr-FR" sz="2200" dirty="0">
                <a:latin typeface="+mj-lt"/>
                <a:cs typeface="Times New Roman" pitchFamily="18" charset="0"/>
              </a:rPr>
              <a:t>: </a:t>
            </a:r>
            <a:r>
              <a:rPr lang="fr-FR" sz="2200" b="1" dirty="0">
                <a:latin typeface="+mj-lt"/>
                <a:cs typeface="Times New Roman" pitchFamily="18" charset="0"/>
                <a:sym typeface="Wingdings" panose="05000000000000000000" pitchFamily="2" charset="2"/>
              </a:rPr>
              <a:t>L’ensemble des éléments graphiques </a:t>
            </a:r>
            <a:r>
              <a:rPr lang="fr-FR" sz="2200" b="1" dirty="0" smtClean="0">
                <a:latin typeface="+mj-lt"/>
                <a:cs typeface="Times New Roman" pitchFamily="18" charset="0"/>
                <a:sym typeface="Wingdings" panose="05000000000000000000" pitchFamily="2" charset="2"/>
              </a:rPr>
              <a:t> </a:t>
            </a:r>
            <a:r>
              <a:rPr lang="fr-FR" sz="2200" dirty="0">
                <a:latin typeface="+mj-lt"/>
                <a:cs typeface="Times New Roman" pitchFamily="18" charset="0"/>
              </a:rPr>
              <a:t>les </a:t>
            </a:r>
            <a:r>
              <a:rPr lang="fr-FR" sz="2200" dirty="0" err="1" smtClean="0">
                <a:latin typeface="+mj-lt"/>
                <a:cs typeface="Times New Roman" pitchFamily="18" charset="0"/>
              </a:rPr>
              <a:t>Widget</a:t>
            </a:r>
            <a:r>
              <a:rPr lang="fr-FR" sz="2200" b="1" dirty="0" smtClean="0">
                <a:latin typeface="+mj-lt"/>
                <a:cs typeface="Times New Roman" pitchFamily="18" charset="0"/>
                <a:sym typeface="Wingdings" panose="05000000000000000000" pitchFamily="2" charset="2"/>
              </a:rPr>
              <a:t> </a:t>
            </a:r>
            <a:endParaRPr lang="fr-FR" sz="2200" b="1" dirty="0" smtClean="0">
              <a:latin typeface="+mj-lt"/>
              <a:cs typeface="Times New Roman" pitchFamily="18" charset="0"/>
              <a:sym typeface="Wingdings" panose="05000000000000000000" pitchFamily="2" charset="2"/>
            </a:endParaRPr>
          </a:p>
          <a:p>
            <a:pPr marL="1343025" indent="-1714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000" dirty="0" smtClean="0">
                <a:latin typeface="+mj-lt"/>
                <a:cs typeface="Times New Roman" pitchFamily="18" charset="0"/>
              </a:rPr>
              <a:t>boutons</a:t>
            </a:r>
            <a:r>
              <a:rPr lang="fr-FR" sz="2000" dirty="0">
                <a:latin typeface="+mj-lt"/>
                <a:cs typeface="Times New Roman" pitchFamily="18" charset="0"/>
              </a:rPr>
              <a:t>, zones de texte, cases à </a:t>
            </a:r>
            <a:r>
              <a:rPr lang="fr-FR" sz="2000" dirty="0" smtClean="0">
                <a:latin typeface="+mj-lt"/>
                <a:cs typeface="Times New Roman" pitchFamily="18" charset="0"/>
              </a:rPr>
              <a:t>cocher</a:t>
            </a:r>
            <a:r>
              <a:rPr lang="fr-FR" sz="2000" dirty="0">
                <a:latin typeface="+mj-lt"/>
                <a:cs typeface="Times New Roman" pitchFamily="18" charset="0"/>
              </a:rPr>
              <a:t> </a:t>
            </a:r>
            <a:endParaRPr lang="fr-FR" sz="2000" dirty="0" smtClean="0">
              <a:latin typeface="+mj-lt"/>
              <a:cs typeface="Times New Roman" pitchFamily="18" charset="0"/>
            </a:endParaRPr>
          </a:p>
          <a:p>
            <a:pPr marL="814387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fr-FR" sz="2200" dirty="0" smtClean="0">
                <a:latin typeface="+mj-lt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fr-FR" sz="2200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vues </a:t>
            </a:r>
            <a:r>
              <a:rPr lang="fr-FR" sz="2200" b="1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de </a:t>
            </a:r>
            <a:r>
              <a:rPr lang="fr-FR" sz="2200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groupement « </a:t>
            </a:r>
            <a:r>
              <a:rPr lang="fr-FR" sz="2200" b="1" dirty="0" err="1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ViewGroup</a:t>
            </a:r>
            <a:r>
              <a:rPr lang="fr-FR" sz="2200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 » (</a:t>
            </a:r>
            <a:r>
              <a:rPr lang="fr-FR" sz="2200" b="1" u="sng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famille </a:t>
            </a:r>
            <a:r>
              <a:rPr lang="fr-FR" sz="2200" b="1" u="sng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de conteneurs</a:t>
            </a:r>
            <a:r>
              <a:rPr lang="fr-FR" sz="2200" b="1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)</a:t>
            </a:r>
            <a:r>
              <a:rPr lang="fr-FR" sz="2200" dirty="0" smtClean="0">
                <a:latin typeface="+mj-lt"/>
                <a:cs typeface="Times New Roman" pitchFamily="18" charset="0"/>
              </a:rPr>
              <a:t>: </a:t>
            </a:r>
            <a:r>
              <a:rPr lang="fr-FR" sz="2200" dirty="0">
                <a:cs typeface="Times New Roman" pitchFamily="18" charset="0"/>
                <a:sym typeface="Wingdings" panose="05000000000000000000" pitchFamily="2" charset="2"/>
              </a:rPr>
              <a:t>Pour</a:t>
            </a:r>
            <a:r>
              <a:rPr lang="fr-FR" sz="2200" b="1" dirty="0">
                <a:cs typeface="Times New Roman" pitchFamily="18" charset="0"/>
                <a:sym typeface="Wingdings" panose="05000000000000000000" pitchFamily="2" charset="2"/>
              </a:rPr>
              <a:t> la </a:t>
            </a:r>
            <a:r>
              <a:rPr lang="fr-FR" sz="2200" b="1" dirty="0" smtClean="0">
                <a:cs typeface="Times New Roman" pitchFamily="18" charset="0"/>
                <a:sym typeface="Wingdings" panose="05000000000000000000" pitchFamily="2" charset="2"/>
              </a:rPr>
              <a:t>positionnement et l’alignement </a:t>
            </a:r>
            <a:r>
              <a:rPr lang="fr-FR" sz="2200" dirty="0" smtClean="0">
                <a:cs typeface="Times New Roman" pitchFamily="18" charset="0"/>
              </a:rPr>
              <a:t>des </a:t>
            </a:r>
            <a:r>
              <a:rPr lang="fr-FR" sz="2200" dirty="0">
                <a:cs typeface="Times New Roman" pitchFamily="18" charset="0"/>
              </a:rPr>
              <a:t>autres </a:t>
            </a:r>
            <a:r>
              <a:rPr lang="fr-FR" sz="2200" dirty="0" smtClean="0">
                <a:cs typeface="Times New Roman" pitchFamily="18" charset="0"/>
              </a:rPr>
              <a:t>vues </a:t>
            </a:r>
            <a:r>
              <a:rPr lang="fr-FR" sz="2200" b="1" dirty="0" smtClean="0">
                <a:cs typeface="Times New Roman" pitchFamily="18" charset="0"/>
                <a:sym typeface="Wingdings" panose="05000000000000000000" pitchFamily="2" charset="2"/>
              </a:rPr>
              <a:t>(conteneurs </a:t>
            </a:r>
            <a:r>
              <a:rPr lang="fr-FR" sz="2200" b="1" dirty="0">
                <a:cs typeface="Times New Roman" pitchFamily="18" charset="0"/>
                <a:sym typeface="Wingdings" panose="05000000000000000000" pitchFamily="2" charset="2"/>
              </a:rPr>
              <a:t>et non conteneurs</a:t>
            </a:r>
            <a:r>
              <a:rPr lang="fr-FR" sz="2200" b="1" dirty="0" smtClean="0">
                <a:cs typeface="Times New Roman" pitchFamily="18" charset="0"/>
                <a:sym typeface="Wingdings" panose="05000000000000000000" pitchFamily="2" charset="2"/>
              </a:rPr>
              <a:t>)</a:t>
            </a:r>
            <a:r>
              <a:rPr lang="fr-FR" sz="2200" dirty="0"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fr-FR" sz="2200" dirty="0" smtClean="0">
                <a:cs typeface="Times New Roman" pitchFamily="18" charset="0"/>
                <a:sym typeface="Wingdings" panose="05000000000000000000" pitchFamily="2" charset="2"/>
              </a:rPr>
              <a:t>dans une mise en page </a:t>
            </a:r>
            <a:r>
              <a:rPr lang="fr-FR" sz="2200" dirty="0" smtClean="0">
                <a:latin typeface="+mj-lt"/>
                <a:cs typeface="Times New Roman" pitchFamily="18" charset="0"/>
              </a:rPr>
              <a:t>(</a:t>
            </a:r>
            <a:r>
              <a:rPr lang="fr-FR" sz="2200" b="1" dirty="0" err="1">
                <a:latin typeface="+mj-lt"/>
                <a:cs typeface="Times New Roman" pitchFamily="18" charset="0"/>
              </a:rPr>
              <a:t>Layout</a:t>
            </a:r>
            <a:r>
              <a:rPr lang="fr-FR" sz="2200" dirty="0" smtClean="0">
                <a:latin typeface="+mj-lt"/>
                <a:cs typeface="Times New Roman" pitchFamily="18" charset="0"/>
              </a:rPr>
              <a:t>)</a:t>
            </a:r>
          </a:p>
          <a:p>
            <a:pPr marL="1343025" indent="-1714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000" dirty="0" smtClean="0">
                <a:latin typeface="+mj-lt"/>
                <a:cs typeface="Times New Roman" pitchFamily="18" charset="0"/>
              </a:rPr>
              <a:t>lignes</a:t>
            </a:r>
            <a:r>
              <a:rPr lang="fr-FR" sz="2000" dirty="0">
                <a:latin typeface="+mj-lt"/>
                <a:cs typeface="Times New Roman" pitchFamily="18" charset="0"/>
              </a:rPr>
              <a:t>, tableaux, onglets</a:t>
            </a:r>
            <a:r>
              <a:rPr lang="fr-FR" sz="2000" dirty="0" smtClean="0">
                <a:latin typeface="+mj-lt"/>
                <a:cs typeface="Times New Roman" pitchFamily="18" charset="0"/>
              </a:rPr>
              <a:t>, panneaux </a:t>
            </a:r>
            <a:r>
              <a:rPr lang="fr-FR" sz="2000" dirty="0">
                <a:latin typeface="+mj-lt"/>
                <a:cs typeface="Times New Roman" pitchFamily="18" charset="0"/>
              </a:rPr>
              <a:t>à </a:t>
            </a:r>
            <a:r>
              <a:rPr lang="fr-FR" sz="2000" dirty="0" smtClean="0">
                <a:latin typeface="+mj-lt"/>
                <a:cs typeface="Times New Roman" pitchFamily="18" charset="0"/>
              </a:rPr>
              <a:t>défilement</a:t>
            </a:r>
            <a:r>
              <a:rPr lang="fr-FR" sz="2000" dirty="0">
                <a:latin typeface="+mj-lt"/>
                <a:cs typeface="Times New Roman" pitchFamily="18" charset="0"/>
              </a:rPr>
              <a:t> </a:t>
            </a:r>
            <a:endParaRPr lang="fr-FR" sz="2000" dirty="0" smtClean="0">
              <a:latin typeface="+mj-lt"/>
              <a:cs typeface="Times New Roman" pitchFamily="18" charset="0"/>
            </a:endParaRPr>
          </a:p>
        </p:txBody>
      </p: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214290"/>
            <a:ext cx="8429652" cy="785794"/>
          </a:xfrm>
        </p:spPr>
        <p:txBody>
          <a:bodyPr/>
          <a:lstStyle/>
          <a:p>
            <a:pPr>
              <a:defRPr/>
            </a:pPr>
            <a:r>
              <a:rPr lang="fr-FR" sz="28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interface utilisateur graphique Android(</a:t>
            </a:r>
            <a:r>
              <a:rPr lang="fr-FR" sz="2800" b="1" kern="1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principes</a:t>
            </a:r>
            <a:r>
              <a:rPr lang="fr-FR" sz="28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904963"/>
            <a:ext cx="91440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SzPts val="2400"/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fr-FR" sz="22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Le </a:t>
            </a:r>
            <a:r>
              <a:rPr lang="fr-FR" sz="22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contenu</a:t>
            </a:r>
            <a:r>
              <a:rPr lang="fr-FR" sz="22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fr-FR" sz="2200" b="1" dirty="0">
                <a:solidFill>
                  <a:srgbClr val="000000"/>
                </a:solidFill>
                <a:latin typeface="Arial" panose="020B0604020202020204" pitchFamily="34" charset="0"/>
              </a:rPr>
              <a:t>de </a:t>
            </a:r>
            <a:r>
              <a:rPr lang="fr-FR" sz="2200" dirty="0">
                <a:solidFill>
                  <a:srgbClr val="000000"/>
                </a:solidFill>
                <a:latin typeface="Arial" panose="020B0604020202020204" pitchFamily="34" charset="0"/>
              </a:rPr>
              <a:t>l’interface utilisateur </a:t>
            </a:r>
            <a:r>
              <a:rPr lang="fr-FR" sz="22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(UI) </a:t>
            </a:r>
            <a:r>
              <a:rPr lang="fr-FR" sz="2200" dirty="0" smtClean="0">
                <a:solidFill>
                  <a:srgbClr val="000000"/>
                </a:solidFill>
                <a:latin typeface="Arial" panose="020B0604020202020204" pitchFamily="34" charset="0"/>
              </a:rPr>
              <a:t>Android</a:t>
            </a:r>
            <a:r>
              <a:rPr lang="fr-FR" sz="22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(l’interface de l’activité) </a:t>
            </a:r>
            <a:r>
              <a:rPr lang="fr-FR" sz="2200" dirty="0" smtClean="0">
                <a:solidFill>
                  <a:srgbClr val="000000"/>
                </a:solidFill>
                <a:latin typeface="Arial" panose="020B0604020202020204" pitchFamily="34" charset="0"/>
              </a:rPr>
              <a:t>est composé de  # </a:t>
            </a:r>
            <a:r>
              <a:rPr lang="fr-FR" sz="22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composants</a:t>
            </a:r>
            <a:r>
              <a:rPr lang="fr-FR" sz="22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fr-FR" sz="2200" dirty="0">
                <a:solidFill>
                  <a:srgbClr val="000000"/>
                </a:solidFill>
                <a:latin typeface="Arial" panose="020B0604020202020204" pitchFamily="34" charset="0"/>
              </a:rPr>
              <a:t>(éléments</a:t>
            </a:r>
            <a:r>
              <a:rPr lang="fr-FR" sz="2200" b="1" dirty="0">
                <a:solidFill>
                  <a:srgbClr val="000000"/>
                </a:solidFill>
                <a:latin typeface="Arial" panose="020B0604020202020204" pitchFamily="34" charset="0"/>
              </a:rPr>
              <a:t>) graphiques </a:t>
            </a:r>
            <a:r>
              <a:rPr lang="fr-FR" sz="2200" dirty="0">
                <a:solidFill>
                  <a:srgbClr val="00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  </a:t>
            </a:r>
            <a:r>
              <a:rPr lang="fr-FR" sz="2200" b="1" i="1" dirty="0" err="1">
                <a:solidFill>
                  <a:srgbClr val="7030A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View</a:t>
            </a:r>
            <a:r>
              <a:rPr lang="fr-FR" sz="2200" b="1" i="1" dirty="0">
                <a:solidFill>
                  <a:srgbClr val="7030A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(Vue)</a:t>
            </a:r>
          </a:p>
        </p:txBody>
      </p:sp>
    </p:spTree>
    <p:extLst>
      <p:ext uri="{BB962C8B-B14F-4D97-AF65-F5344CB8AC3E}">
        <p14:creationId xmlns:p14="http://schemas.microsoft.com/office/powerpoint/2010/main" val="341472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04/03/2023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16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214290"/>
            <a:ext cx="8429652" cy="785794"/>
          </a:xfrm>
        </p:spPr>
        <p:txBody>
          <a:bodyPr/>
          <a:lstStyle/>
          <a:p>
            <a:pPr>
              <a:defRPr/>
            </a:pPr>
            <a:r>
              <a:rPr lang="fr-FR" sz="28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interface utilisateur graphique Android(</a:t>
            </a:r>
            <a:r>
              <a:rPr lang="fr-FR" sz="2800" b="1" kern="1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principes</a:t>
            </a:r>
            <a:r>
              <a:rPr lang="fr-FR" sz="28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504" y="1916831"/>
            <a:ext cx="8928992" cy="4447005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0" y="904963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SzPts val="2400"/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fr-FR" sz="24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Structure du </a:t>
            </a:r>
            <a:r>
              <a:rPr lang="fr-FR" sz="2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contenu</a:t>
            </a:r>
            <a:r>
              <a:rPr lang="fr-FR" sz="2400" b="1" dirty="0">
                <a:solidFill>
                  <a:srgbClr val="000000"/>
                </a:solidFill>
                <a:latin typeface="Arial" panose="020B0604020202020204" pitchFamily="34" charset="0"/>
              </a:rPr>
              <a:t> de l’interface utilisateur </a:t>
            </a:r>
            <a:r>
              <a:rPr lang="fr-FR" sz="24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(UI) Android: </a:t>
            </a:r>
            <a:r>
              <a:rPr lang="fr-FR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# </a:t>
            </a:r>
            <a:r>
              <a:rPr lang="fr-FR" sz="24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composants</a:t>
            </a:r>
            <a:r>
              <a:rPr lang="fr-FR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fr-FR" sz="2400" dirty="0">
                <a:solidFill>
                  <a:srgbClr val="000000"/>
                </a:solidFill>
                <a:latin typeface="Arial" panose="020B0604020202020204" pitchFamily="34" charset="0"/>
              </a:rPr>
              <a:t>(éléments</a:t>
            </a:r>
            <a:r>
              <a:rPr lang="fr-FR" sz="2400" b="1" dirty="0">
                <a:solidFill>
                  <a:srgbClr val="000000"/>
                </a:solidFill>
                <a:latin typeface="Arial" panose="020B0604020202020204" pitchFamily="34" charset="0"/>
              </a:rPr>
              <a:t>) graphiques </a:t>
            </a:r>
            <a:r>
              <a:rPr lang="fr-FR" sz="2400" dirty="0">
                <a:solidFill>
                  <a:srgbClr val="00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  </a:t>
            </a:r>
            <a:r>
              <a:rPr lang="fr-FR" sz="2400" b="1" i="1" dirty="0" err="1">
                <a:solidFill>
                  <a:srgbClr val="7030A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View</a:t>
            </a:r>
            <a:r>
              <a:rPr lang="fr-FR" sz="2400" b="1" i="1" dirty="0">
                <a:solidFill>
                  <a:srgbClr val="7030A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(Vue)</a:t>
            </a:r>
          </a:p>
        </p:txBody>
      </p:sp>
    </p:spTree>
    <p:extLst>
      <p:ext uri="{BB962C8B-B14F-4D97-AF65-F5344CB8AC3E}">
        <p14:creationId xmlns:p14="http://schemas.microsoft.com/office/powerpoint/2010/main" val="125044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04/03/2023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17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214290"/>
            <a:ext cx="8429652" cy="785794"/>
          </a:xfrm>
        </p:spPr>
        <p:txBody>
          <a:bodyPr/>
          <a:lstStyle/>
          <a:p>
            <a:pPr>
              <a:defRPr/>
            </a:pPr>
            <a:r>
              <a:rPr lang="fr-FR" sz="28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interface utilisateur graphique Android(</a:t>
            </a:r>
            <a:r>
              <a:rPr lang="fr-FR" sz="2800" b="1" kern="1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principes</a:t>
            </a:r>
            <a:r>
              <a:rPr lang="fr-FR" sz="28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</p:txBody>
      </p:sp>
      <p:sp>
        <p:nvSpPr>
          <p:cNvPr id="2" name="Rectangle 1"/>
          <p:cNvSpPr/>
          <p:nvPr/>
        </p:nvSpPr>
        <p:spPr>
          <a:xfrm>
            <a:off x="103312" y="2122978"/>
            <a:ext cx="893737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dirty="0"/>
              <a:t>Un </a:t>
            </a:r>
            <a:r>
              <a:rPr lang="fr-FR" sz="2400" b="1" dirty="0"/>
              <a:t>composant graphique </a:t>
            </a:r>
            <a:r>
              <a:rPr lang="fr-FR" sz="2400" dirty="0"/>
              <a:t>a 3 parties : </a:t>
            </a:r>
            <a:endParaRPr lang="fr-FR" sz="2400" dirty="0" smtClean="0"/>
          </a:p>
          <a:p>
            <a:pPr marL="357188" algn="just">
              <a:lnSpc>
                <a:spcPct val="150000"/>
              </a:lnSpc>
            </a:pPr>
            <a:r>
              <a:rPr lang="fr-FR" sz="2400" dirty="0" smtClean="0"/>
              <a:t>- les </a:t>
            </a:r>
            <a:r>
              <a:rPr lang="fr-FR" sz="2400" dirty="0"/>
              <a:t>données qu'il représente : </a:t>
            </a:r>
            <a:r>
              <a:rPr lang="fr-FR" sz="2400" b="1" dirty="0"/>
              <a:t>le modèle </a:t>
            </a:r>
            <a:r>
              <a:rPr lang="fr-FR" sz="2400" dirty="0"/>
              <a:t>(</a:t>
            </a:r>
            <a:r>
              <a:rPr lang="fr-FR" sz="2400" b="1" dirty="0">
                <a:solidFill>
                  <a:srgbClr val="7030A0"/>
                </a:solidFill>
              </a:rPr>
              <a:t>model</a:t>
            </a:r>
            <a:r>
              <a:rPr lang="fr-FR" sz="2400" dirty="0"/>
              <a:t>) </a:t>
            </a:r>
            <a:endParaRPr lang="fr-FR" sz="2400" dirty="0" smtClean="0"/>
          </a:p>
          <a:p>
            <a:pPr marL="357188" algn="just">
              <a:lnSpc>
                <a:spcPct val="150000"/>
              </a:lnSpc>
            </a:pPr>
            <a:r>
              <a:rPr lang="fr-FR" sz="2400" dirty="0" smtClean="0"/>
              <a:t>- le </a:t>
            </a:r>
            <a:r>
              <a:rPr lang="fr-FR" sz="2400" dirty="0"/>
              <a:t>dessin d'affichage : </a:t>
            </a:r>
            <a:r>
              <a:rPr lang="fr-FR" sz="2400" b="1" dirty="0"/>
              <a:t>la vue </a:t>
            </a:r>
            <a:r>
              <a:rPr lang="fr-FR" sz="2400" dirty="0"/>
              <a:t>(</a:t>
            </a:r>
            <a:r>
              <a:rPr lang="fr-FR" sz="2400" b="1" dirty="0" err="1">
                <a:solidFill>
                  <a:srgbClr val="7030A0"/>
                </a:solidFill>
              </a:rPr>
              <a:t>view</a:t>
            </a:r>
            <a:r>
              <a:rPr lang="fr-FR" sz="2400" dirty="0"/>
              <a:t>) </a:t>
            </a:r>
            <a:endParaRPr lang="fr-FR" sz="2400" dirty="0" smtClean="0"/>
          </a:p>
          <a:p>
            <a:pPr marL="357188" algn="just">
              <a:lnSpc>
                <a:spcPct val="150000"/>
              </a:lnSpc>
            </a:pPr>
            <a:r>
              <a:rPr lang="fr-FR" sz="2400" dirty="0" smtClean="0"/>
              <a:t>- ce </a:t>
            </a:r>
            <a:r>
              <a:rPr lang="fr-FR" sz="2400" dirty="0"/>
              <a:t>qui prend en charge les actions de l'utilisateur sur ce composant : </a:t>
            </a:r>
            <a:r>
              <a:rPr lang="fr-FR" sz="2400" b="1" dirty="0"/>
              <a:t>le </a:t>
            </a:r>
            <a:r>
              <a:rPr lang="fr-FR" sz="2400" b="1" dirty="0" smtClean="0"/>
              <a:t>contrôleur </a:t>
            </a:r>
            <a:r>
              <a:rPr lang="fr-FR" sz="2400" dirty="0"/>
              <a:t>(</a:t>
            </a:r>
            <a:r>
              <a:rPr lang="fr-FR" sz="2400" b="1" dirty="0" err="1">
                <a:solidFill>
                  <a:srgbClr val="7030A0"/>
                </a:solidFill>
              </a:rPr>
              <a:t>controler</a:t>
            </a:r>
            <a:r>
              <a:rPr lang="fr-FR" sz="2400" dirty="0"/>
              <a:t>) </a:t>
            </a:r>
            <a:endParaRPr lang="fr-FR" sz="2400" dirty="0" smtClean="0"/>
          </a:p>
          <a:p>
            <a:pPr algn="just">
              <a:lnSpc>
                <a:spcPct val="150000"/>
              </a:lnSpc>
            </a:pPr>
            <a:r>
              <a:rPr lang="fr-FR" sz="2400" dirty="0" smtClean="0">
                <a:sym typeface="Wingdings" panose="05000000000000000000" pitchFamily="2" charset="2"/>
              </a:rPr>
              <a:t> </a:t>
            </a:r>
            <a:r>
              <a:rPr lang="fr-FR" sz="2400" dirty="0" smtClean="0"/>
              <a:t>C'est </a:t>
            </a:r>
            <a:r>
              <a:rPr lang="fr-FR" sz="2400" b="1" dirty="0"/>
              <a:t>l'architecture MVC </a:t>
            </a:r>
            <a:r>
              <a:rPr lang="fr-FR" sz="2400" dirty="0" smtClean="0">
                <a:sym typeface="Wingdings" panose="05000000000000000000" pitchFamily="2" charset="2"/>
              </a:rPr>
              <a:t> </a:t>
            </a:r>
            <a:r>
              <a:rPr lang="fr-FR" sz="2400" dirty="0" smtClean="0"/>
              <a:t>séparer </a:t>
            </a:r>
            <a:r>
              <a:rPr lang="fr-FR" sz="2400" dirty="0"/>
              <a:t>les données, la présentation et les </a:t>
            </a:r>
            <a:r>
              <a:rPr lang="fr-FR" sz="2400" dirty="0" smtClean="0"/>
              <a:t>traitements.</a:t>
            </a:r>
            <a:endParaRPr lang="fr-FR" sz="2400" dirty="0"/>
          </a:p>
        </p:txBody>
      </p:sp>
      <p:sp>
        <p:nvSpPr>
          <p:cNvPr id="10" name="Rectangle 9"/>
          <p:cNvSpPr/>
          <p:nvPr/>
        </p:nvSpPr>
        <p:spPr>
          <a:xfrm>
            <a:off x="0" y="980728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SzPts val="2400"/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fr-FR" sz="24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Structure du </a:t>
            </a:r>
            <a:r>
              <a:rPr lang="fr-FR" sz="2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contenu</a:t>
            </a:r>
            <a:r>
              <a:rPr lang="fr-FR" sz="2400" b="1" dirty="0">
                <a:solidFill>
                  <a:srgbClr val="000000"/>
                </a:solidFill>
                <a:latin typeface="Arial" panose="020B0604020202020204" pitchFamily="34" charset="0"/>
              </a:rPr>
              <a:t> de l’interface utilisateur </a:t>
            </a:r>
            <a:r>
              <a:rPr lang="fr-FR" sz="24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(UI) Android: </a:t>
            </a:r>
            <a:r>
              <a:rPr lang="fr-FR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# </a:t>
            </a:r>
            <a:r>
              <a:rPr lang="fr-FR" sz="24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composants</a:t>
            </a:r>
            <a:r>
              <a:rPr lang="fr-FR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fr-FR" sz="2400" dirty="0">
                <a:solidFill>
                  <a:srgbClr val="000000"/>
                </a:solidFill>
                <a:latin typeface="Arial" panose="020B0604020202020204" pitchFamily="34" charset="0"/>
              </a:rPr>
              <a:t>(éléments</a:t>
            </a:r>
            <a:r>
              <a:rPr lang="fr-FR" sz="2400" b="1" dirty="0">
                <a:solidFill>
                  <a:srgbClr val="000000"/>
                </a:solidFill>
                <a:latin typeface="Arial" panose="020B0604020202020204" pitchFamily="34" charset="0"/>
              </a:rPr>
              <a:t>) graphiques </a:t>
            </a:r>
            <a:r>
              <a:rPr lang="fr-FR" sz="2400" dirty="0">
                <a:solidFill>
                  <a:srgbClr val="00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  </a:t>
            </a:r>
            <a:r>
              <a:rPr lang="fr-FR" sz="2400" b="1" i="1" dirty="0" err="1">
                <a:solidFill>
                  <a:srgbClr val="7030A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View</a:t>
            </a:r>
            <a:r>
              <a:rPr lang="fr-FR" sz="2400" b="1" i="1" dirty="0">
                <a:solidFill>
                  <a:srgbClr val="7030A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(Vue)</a:t>
            </a:r>
          </a:p>
        </p:txBody>
      </p:sp>
    </p:spTree>
    <p:extLst>
      <p:ext uri="{BB962C8B-B14F-4D97-AF65-F5344CB8AC3E}">
        <p14:creationId xmlns:p14="http://schemas.microsoft.com/office/powerpoint/2010/main" val="95928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05/03/2023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18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214290"/>
            <a:ext cx="8429652" cy="785794"/>
          </a:xfrm>
        </p:spPr>
        <p:txBody>
          <a:bodyPr/>
          <a:lstStyle/>
          <a:p>
            <a:pPr>
              <a:defRPr/>
            </a:pPr>
            <a:r>
              <a:rPr lang="fr-FR" sz="28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interface utilisateur graphique Android(</a:t>
            </a:r>
            <a:r>
              <a:rPr lang="fr-FR" sz="2800" b="1" kern="1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principes</a:t>
            </a:r>
            <a:r>
              <a:rPr lang="fr-FR" sz="28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5496" y="5385410"/>
            <a:ext cx="91085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/>
              <a:t>Cette </a:t>
            </a:r>
            <a:r>
              <a:rPr lang="fr-FR" sz="2000" b="1" dirty="0" smtClean="0"/>
              <a:t>interface</a:t>
            </a:r>
            <a:r>
              <a:rPr lang="fr-FR" sz="2000" dirty="0" smtClean="0"/>
              <a:t>, </a:t>
            </a:r>
            <a:r>
              <a:rPr lang="fr-FR" sz="2000" dirty="0"/>
              <a:t>à présenter à l'utilisateur, </a:t>
            </a:r>
            <a:r>
              <a:rPr lang="fr-FR" sz="2000" dirty="0" smtClean="0"/>
              <a:t>est </a:t>
            </a:r>
            <a:r>
              <a:rPr lang="fr-FR" sz="2000" b="1" dirty="0" smtClean="0"/>
              <a:t>organisée</a:t>
            </a:r>
            <a:r>
              <a:rPr lang="fr-FR" sz="2000" dirty="0" smtClean="0"/>
              <a:t> sous forme </a:t>
            </a:r>
            <a:r>
              <a:rPr lang="fr-FR" sz="2000" b="1" dirty="0" smtClean="0"/>
              <a:t>un arbre</a:t>
            </a:r>
            <a:endParaRPr lang="fr-FR" sz="2000" b="1" dirty="0"/>
          </a:p>
        </p:txBody>
      </p:sp>
      <p:sp>
        <p:nvSpPr>
          <p:cNvPr id="3" name="Rectangle 2"/>
          <p:cNvSpPr/>
          <p:nvPr/>
        </p:nvSpPr>
        <p:spPr>
          <a:xfrm>
            <a:off x="216024" y="6017513"/>
            <a:ext cx="874846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2925" indent="-185738" algn="just"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fr-FR" dirty="0"/>
              <a:t>Arbre des </a:t>
            </a:r>
            <a:r>
              <a:rPr lang="fr-FR" dirty="0" smtClean="0"/>
              <a:t>vues: </a:t>
            </a:r>
            <a:r>
              <a:rPr lang="fr-FR" b="1" dirty="0" smtClean="0"/>
              <a:t>Les </a:t>
            </a:r>
            <a:r>
              <a:rPr lang="fr-FR" b="1" dirty="0"/>
              <a:t>éléments de cet arbre </a:t>
            </a:r>
            <a:r>
              <a:rPr lang="fr-FR" dirty="0"/>
              <a:t>sont des composants graphiques</a:t>
            </a:r>
            <a:endParaRPr lang="fr-FR" dirty="0">
              <a:cs typeface="Times New Roman" pitchFamily="18" charset="0"/>
            </a:endParaRPr>
          </a:p>
        </p:txBody>
      </p:sp>
      <p:graphicFrame>
        <p:nvGraphicFramePr>
          <p:cNvPr id="15" name="Diagramme 14"/>
          <p:cNvGraphicFramePr/>
          <p:nvPr>
            <p:extLst>
              <p:ext uri="{D42A27DB-BD31-4B8C-83A1-F6EECF244321}">
                <p14:modId xmlns:p14="http://schemas.microsoft.com/office/powerpoint/2010/main" val="3211364989"/>
              </p:ext>
            </p:extLst>
          </p:nvPr>
        </p:nvGraphicFramePr>
        <p:xfrm>
          <a:off x="673371" y="1901908"/>
          <a:ext cx="8219109" cy="32552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Rectangle 11"/>
          <p:cNvSpPr/>
          <p:nvPr/>
        </p:nvSpPr>
        <p:spPr>
          <a:xfrm>
            <a:off x="35496" y="941819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SzPts val="2400"/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fr-FR" sz="24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Structure du </a:t>
            </a:r>
            <a:r>
              <a:rPr lang="fr-FR" sz="2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contenu</a:t>
            </a:r>
            <a:r>
              <a:rPr lang="fr-FR" sz="2400" b="1" dirty="0">
                <a:solidFill>
                  <a:srgbClr val="000000"/>
                </a:solidFill>
                <a:latin typeface="Arial" panose="020B0604020202020204" pitchFamily="34" charset="0"/>
              </a:rPr>
              <a:t> de l’interface utilisateur </a:t>
            </a:r>
            <a:r>
              <a:rPr lang="fr-FR" sz="24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(UI) Android: </a:t>
            </a:r>
            <a:r>
              <a:rPr lang="fr-FR" sz="2400" b="1" dirty="0" smtClean="0">
                <a:cs typeface="Times New Roman" pitchFamily="18" charset="0"/>
                <a:sym typeface="Wingdings" panose="05000000000000000000" pitchFamily="2" charset="2"/>
              </a:rPr>
              <a:t>un </a:t>
            </a:r>
            <a:r>
              <a:rPr lang="fr-FR" sz="2400" b="1" dirty="0">
                <a:cs typeface="Times New Roman" pitchFamily="18" charset="0"/>
                <a:sym typeface="Wingdings" panose="05000000000000000000" pitchFamily="2" charset="2"/>
              </a:rPr>
              <a:t>conteneur </a:t>
            </a:r>
            <a:r>
              <a:rPr lang="fr-FR" sz="2400" b="1" dirty="0" smtClean="0">
                <a:cs typeface="Times New Roman" pitchFamily="18" charset="0"/>
                <a:sym typeface="Wingdings" panose="05000000000000000000" pitchFamily="2" charset="2"/>
              </a:rPr>
              <a:t>principal est obligatoire</a:t>
            </a:r>
            <a:endParaRPr lang="fr-FR" sz="2400" b="1" i="1" dirty="0">
              <a:solidFill>
                <a:srgbClr val="7030A0"/>
              </a:solidFill>
              <a:latin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0936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05/03/2023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19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634992"/>
            <a:ext cx="8352928" cy="4746336"/>
          </a:xfrm>
          <a:prstGeom prst="rect">
            <a:avLst/>
          </a:prstGeom>
        </p:spPr>
      </p:pic>
      <p:sp>
        <p:nvSpPr>
          <p:cNvPr id="21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214290"/>
            <a:ext cx="8429652" cy="785794"/>
          </a:xfrm>
        </p:spPr>
        <p:txBody>
          <a:bodyPr/>
          <a:lstStyle/>
          <a:p>
            <a:pPr>
              <a:defRPr/>
            </a:pPr>
            <a:r>
              <a:rPr lang="fr-FR" sz="28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interface utilisateur graphique Android(</a:t>
            </a:r>
            <a:r>
              <a:rPr lang="fr-FR" sz="2800" b="1" kern="1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principes</a:t>
            </a:r>
            <a:r>
              <a:rPr lang="fr-FR" sz="28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</p:txBody>
      </p:sp>
      <p:sp>
        <p:nvSpPr>
          <p:cNvPr id="2" name="Rectangle 1"/>
          <p:cNvSpPr/>
          <p:nvPr/>
        </p:nvSpPr>
        <p:spPr>
          <a:xfrm>
            <a:off x="47933" y="980728"/>
            <a:ext cx="81964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u="sng" dirty="0">
                <a:solidFill>
                  <a:schemeClr val="accent5">
                    <a:lumMod val="50000"/>
                  </a:schemeClr>
                </a:solidFill>
              </a:rPr>
              <a:t>Arbre des </a:t>
            </a:r>
            <a:r>
              <a:rPr lang="fr-FR" sz="2400" b="1" u="sng" dirty="0" smtClean="0">
                <a:solidFill>
                  <a:schemeClr val="accent5">
                    <a:lumMod val="50000"/>
                  </a:schemeClr>
                </a:solidFill>
              </a:rPr>
              <a:t>vues</a:t>
            </a:r>
            <a:r>
              <a:rPr lang="fr-FR" sz="2400" dirty="0" smtClean="0"/>
              <a:t>: Les </a:t>
            </a:r>
            <a:r>
              <a:rPr lang="fr-FR" sz="2400" dirty="0"/>
              <a:t>groupes et vues forment un </a:t>
            </a:r>
            <a:r>
              <a:rPr lang="fr-FR" sz="2400" b="1" dirty="0">
                <a:solidFill>
                  <a:schemeClr val="accent5">
                    <a:lumMod val="50000"/>
                  </a:schemeClr>
                </a:solidFill>
              </a:rPr>
              <a:t>arbre</a:t>
            </a:r>
            <a:r>
              <a:rPr lang="fr-FR" sz="24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27730" y="116112"/>
            <a:ext cx="3429024" cy="928670"/>
          </a:xfrm>
        </p:spPr>
        <p:txBody>
          <a:bodyPr/>
          <a:lstStyle/>
          <a:p>
            <a:pPr>
              <a:defRPr/>
            </a:pPr>
            <a:r>
              <a:rPr lang="fr-FR" sz="36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  <a:endParaRPr lang="fr-FR" sz="3600" b="1" kern="1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04/03/2023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2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156663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indent="-271463" algn="just">
              <a:buFont typeface="Arial" panose="020B0604020202020204" pitchFamily="34" charset="0"/>
              <a:buChar char="•"/>
            </a:pPr>
            <a:r>
              <a:rPr lang="fr-FR" sz="2400" dirty="0" smtClean="0">
                <a:latin typeface="+mj-lt"/>
                <a:cs typeface="Times New Roman" pitchFamily="18" charset="0"/>
              </a:rPr>
              <a:t>Une </a:t>
            </a:r>
            <a:r>
              <a:rPr lang="fr-FR" sz="2400" dirty="0" smtClean="0">
                <a:latin typeface="+mj-lt"/>
                <a:cs typeface="Times New Roman" pitchFamily="18" charset="0"/>
              </a:rPr>
              <a:t>application </a:t>
            </a:r>
            <a:r>
              <a:rPr lang="fr-FR" sz="2400" dirty="0" smtClean="0">
                <a:latin typeface="+mj-lt"/>
                <a:cs typeface="Times New Roman" pitchFamily="18" charset="0"/>
              </a:rPr>
              <a:t>mobile 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peut interagir </a:t>
            </a:r>
            <a:r>
              <a:rPr lang="fr-FR" sz="2400" dirty="0" smtClean="0">
                <a:latin typeface="+mj-lt"/>
                <a:cs typeface="Times New Roman" pitchFamily="18" charset="0"/>
              </a:rPr>
              <a:t>avec 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un 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utilisateur</a:t>
            </a:r>
            <a:r>
              <a:rPr lang="fr-FR" sz="2400" dirty="0" smtClean="0">
                <a:latin typeface="+mj-lt"/>
                <a:cs typeface="Times New Roman" pitchFamily="18" charset="0"/>
              </a:rPr>
              <a:t> </a:t>
            </a:r>
            <a:r>
              <a:rPr lang="fr-FR" sz="2400" dirty="0" smtClean="0">
                <a:latin typeface="+mj-lt"/>
                <a:cs typeface="Times New Roman" pitchFamily="18" charset="0"/>
              </a:rPr>
              <a:t>à travers une 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variété</a:t>
            </a:r>
            <a:r>
              <a:rPr lang="fr-FR" sz="2400" dirty="0" smtClean="0">
                <a:latin typeface="+mj-lt"/>
                <a:cs typeface="Times New Roman" pitchFamily="18" charset="0"/>
              </a:rPr>
              <a:t> de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 dispositifs </a:t>
            </a:r>
            <a:r>
              <a:rPr lang="fr-FR" sz="2400" dirty="0" smtClean="0">
                <a:latin typeface="+mj-lt"/>
                <a:cs typeface="Times New Roman" pitchFamily="18" charset="0"/>
              </a:rPr>
              <a:t>et 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canaux </a:t>
            </a:r>
            <a:endParaRPr lang="fr-FR" sz="2400" b="1" dirty="0" smtClean="0">
              <a:latin typeface="+mj-lt"/>
              <a:cs typeface="Times New Roman" pitchFamily="18" charset="0"/>
            </a:endParaRPr>
          </a:p>
          <a:p>
            <a:pPr marL="271463" indent="-271463" algn="just">
              <a:buFont typeface="Arial" panose="020B0604020202020204" pitchFamily="34" charset="0"/>
              <a:buChar char="•"/>
            </a:pPr>
            <a:endParaRPr lang="fr-FR" sz="1600" b="1" dirty="0" smtClean="0">
              <a:latin typeface="+mj-lt"/>
              <a:cs typeface="Times New Roman" pitchFamily="18" charset="0"/>
            </a:endParaRPr>
          </a:p>
          <a:p>
            <a:pPr marL="785813" indent="-342900" algn="just">
              <a:buFont typeface="Wingdings" panose="05000000000000000000" pitchFamily="2" charset="2"/>
              <a:buChar char="à"/>
            </a:pPr>
            <a:r>
              <a:rPr lang="fr-FR" sz="22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  <a:cs typeface="Times New Roman" pitchFamily="18" charset="0"/>
                <a:sym typeface="Wingdings" panose="05000000000000000000" pitchFamily="2" charset="2"/>
              </a:rPr>
              <a:t>application </a:t>
            </a:r>
            <a:r>
              <a:rPr lang="fr-FR" sz="22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  <a:cs typeface="Times New Roman" pitchFamily="18" charset="0"/>
                <a:sym typeface="Wingdings" panose="05000000000000000000" pitchFamily="2" charset="2"/>
              </a:rPr>
              <a:t>mobile interactive + </a:t>
            </a:r>
            <a:r>
              <a:rPr lang="fr-FR" sz="2200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IHM </a:t>
            </a:r>
            <a:r>
              <a:rPr lang="fr-FR" sz="2200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adaptative</a:t>
            </a:r>
          </a:p>
          <a:p>
            <a:pPr marL="785813" indent="-342900" algn="just">
              <a:buFont typeface="Wingdings" panose="05000000000000000000" pitchFamily="2" charset="2"/>
              <a:buChar char="à"/>
            </a:pPr>
            <a:r>
              <a:rPr lang="en-US" sz="2200" b="1" dirty="0" smtClean="0">
                <a:latin typeface="+mj-lt"/>
                <a:cs typeface="Times New Roman" pitchFamily="18" charset="0"/>
              </a:rPr>
              <a:t>Using </a:t>
            </a:r>
            <a:r>
              <a:rPr lang="en-US" sz="2200" dirty="0" smtClean="0">
                <a:latin typeface="+mj-lt"/>
                <a:cs typeface="Times New Roman" pitchFamily="18" charset="0"/>
              </a:rPr>
              <a:t> smart, connected and hand-held devices</a:t>
            </a:r>
            <a:endParaRPr lang="en-US" sz="2200" b="1" dirty="0">
              <a:latin typeface="+mj-lt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1124744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sz="2400" dirty="0" smtClean="0">
                <a:latin typeface="+mj-lt"/>
                <a:cs typeface="Times New Roman" pitchFamily="18" charset="0"/>
              </a:rPr>
              <a:t> les utilisateurs peuvent 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interagir</a:t>
            </a:r>
            <a:r>
              <a:rPr lang="fr-FR" sz="2400" dirty="0" smtClean="0">
                <a:latin typeface="+mj-lt"/>
                <a:cs typeface="Times New Roman" pitchFamily="18" charset="0"/>
              </a:rPr>
              <a:t> à une application logicielle à travers une 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interface utilisateur </a:t>
            </a:r>
            <a:r>
              <a:rPr lang="fr-FR" sz="24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  <a:cs typeface="Times New Roman" pitchFamily="18" charset="0"/>
              </a:rPr>
              <a:t>(UI</a:t>
            </a:r>
            <a:r>
              <a:rPr lang="fr-FR" sz="24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  <a:cs typeface="Times New Roman" pitchFamily="18" charset="0"/>
              </a:rPr>
              <a:t>).</a:t>
            </a:r>
            <a:endParaRPr lang="fr-FR" sz="2400" b="1" dirty="0">
              <a:solidFill>
                <a:schemeClr val="bg2">
                  <a:lumMod val="60000"/>
                  <a:lumOff val="40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6512" y="4164756"/>
            <a:ext cx="91440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sz="2400" dirty="0" smtClean="0">
                <a:latin typeface="+mj-lt"/>
                <a:cs typeface="Times New Roman" pitchFamily="18" charset="0"/>
              </a:rPr>
              <a:t> Une bonne interface utilisateur 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améliore</a:t>
            </a:r>
            <a:r>
              <a:rPr lang="fr-FR" sz="2400" dirty="0" smtClean="0">
                <a:latin typeface="+mj-lt"/>
                <a:cs typeface="Times New Roman" pitchFamily="18" charset="0"/>
              </a:rPr>
              <a:t> l'</a:t>
            </a:r>
            <a:r>
              <a:rPr lang="fr-FR" sz="2400" b="1" u="sng" dirty="0" smtClean="0">
                <a:latin typeface="+mj-lt"/>
                <a:cs typeface="Times New Roman" pitchFamily="18" charset="0"/>
              </a:rPr>
              <a:t>expérience</a:t>
            </a:r>
            <a:r>
              <a:rPr lang="fr-FR" sz="2400" dirty="0" smtClean="0">
                <a:latin typeface="+mj-lt"/>
                <a:cs typeface="Times New Roman" pitchFamily="18" charset="0"/>
              </a:rPr>
              <a:t> globale de l'</a:t>
            </a:r>
            <a:r>
              <a:rPr lang="fr-FR" sz="2400" b="1" u="sng" dirty="0" smtClean="0">
                <a:latin typeface="+mj-lt"/>
                <a:cs typeface="Times New Roman" pitchFamily="18" charset="0"/>
              </a:rPr>
              <a:t>utilisateur</a:t>
            </a:r>
            <a:r>
              <a:rPr lang="fr-FR" sz="2400" dirty="0">
                <a:latin typeface="+mj-lt"/>
                <a:cs typeface="Times New Roman" pitchFamily="18" charset="0"/>
              </a:rPr>
              <a:t> </a:t>
            </a:r>
            <a:r>
              <a:rPr lang="fr-FR" sz="2400" dirty="0" smtClean="0">
                <a:latin typeface="+mj-lt"/>
                <a:cs typeface="Times New Roman" pitchFamily="18" charset="0"/>
              </a:rPr>
              <a:t> </a:t>
            </a:r>
            <a:r>
              <a:rPr lang="fr-FR" sz="24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  <a:cs typeface="Times New Roman" pitchFamily="18" charset="0"/>
              </a:rPr>
              <a:t>(UX) </a:t>
            </a:r>
            <a:r>
              <a:rPr lang="fr-FR" sz="2400" dirty="0" smtClean="0">
                <a:latin typeface="+mj-lt"/>
                <a:cs typeface="Times New Roman" pitchFamily="18" charset="0"/>
                <a:sym typeface="Wingdings" panose="05000000000000000000" pitchFamily="2" charset="2"/>
              </a:rPr>
              <a:t> </a:t>
            </a:r>
            <a:r>
              <a:rPr lang="fr-FR" sz="2800" b="1" u="sng" dirty="0">
                <a:solidFill>
                  <a:schemeClr val="bg2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  <a:cs typeface="Times New Roman" pitchFamily="18" charset="0"/>
                <a:sym typeface="Wingdings" panose="05000000000000000000" pitchFamily="2" charset="2"/>
              </a:rPr>
              <a:t>approche design user </a:t>
            </a:r>
            <a:r>
              <a:rPr lang="fr-FR" sz="2800" b="1" u="sng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  <a:cs typeface="Times New Roman" pitchFamily="18" charset="0"/>
                <a:sym typeface="Wingdings" panose="05000000000000000000" pitchFamily="2" charset="2"/>
              </a:rPr>
              <a:t>centric</a:t>
            </a:r>
            <a:endParaRPr lang="fr-FR" sz="2800" b="1" u="sng" dirty="0" smtClean="0">
              <a:solidFill>
                <a:schemeClr val="bg2">
                  <a:lumMod val="60000"/>
                  <a:lumOff val="40000"/>
                </a:schemeClr>
              </a:solidFill>
              <a:latin typeface="Arial Rounded MT Bold" panose="020F0704030504030204" pitchFamily="34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endParaRPr lang="fr-FR" sz="2400" dirty="0" smtClean="0">
              <a:latin typeface="+mj-lt"/>
              <a:cs typeface="Times New Roman" pitchFamily="18" charset="0"/>
            </a:endParaRPr>
          </a:p>
          <a:p>
            <a:pPr marL="357188" algn="just"/>
            <a:r>
              <a:rPr lang="fr-FR" sz="2400" dirty="0" smtClean="0">
                <a:latin typeface="+mj-lt"/>
                <a:cs typeface="Times New Roman" pitchFamily="18" charset="0"/>
                <a:sym typeface="Wingdings" panose="05000000000000000000" pitchFamily="2" charset="2"/>
              </a:rPr>
              <a:t></a:t>
            </a:r>
            <a:r>
              <a:rPr lang="fr-FR" sz="2400" dirty="0" smtClean="0">
                <a:latin typeface="+mj-lt"/>
                <a:cs typeface="Times New Roman" pitchFamily="18" charset="0"/>
              </a:rPr>
              <a:t> une interface utilisateur mal conçue peut réduire l'utilisation des applications mobiles.</a:t>
            </a:r>
            <a:endParaRPr lang="fr-FR" sz="2400" dirty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05/03/2023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20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214290"/>
            <a:ext cx="8429652" cy="785794"/>
          </a:xfrm>
        </p:spPr>
        <p:txBody>
          <a:bodyPr/>
          <a:lstStyle/>
          <a:p>
            <a:pPr>
              <a:defRPr/>
            </a:pPr>
            <a:r>
              <a:rPr lang="fr-FR" sz="28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interface utilisateur graphique Android(</a:t>
            </a:r>
            <a:r>
              <a:rPr lang="fr-FR" sz="2800" b="1" kern="1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Construction</a:t>
            </a:r>
            <a:r>
              <a:rPr lang="fr-FR" sz="28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</p:txBody>
      </p:sp>
      <p:sp>
        <p:nvSpPr>
          <p:cNvPr id="6" name="Rectangle 5"/>
          <p:cNvSpPr/>
          <p:nvPr/>
        </p:nvSpPr>
        <p:spPr>
          <a:xfrm>
            <a:off x="-19448" y="2463279"/>
            <a:ext cx="88399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En </a:t>
            </a:r>
            <a:r>
              <a:rPr lang="fr-FR" sz="2400" dirty="0" smtClean="0"/>
              <a:t>Android, </a:t>
            </a:r>
            <a:r>
              <a:rPr lang="fr-FR" sz="2400" b="1" dirty="0"/>
              <a:t>d</a:t>
            </a:r>
            <a:r>
              <a:rPr lang="fr-FR" sz="2400" b="1" dirty="0" smtClean="0"/>
              <a:t>eux méthodes pour la construction </a:t>
            </a:r>
            <a:r>
              <a:rPr lang="fr-FR" sz="2400" dirty="0" smtClean="0"/>
              <a:t>d’une </a:t>
            </a:r>
            <a:r>
              <a:rPr lang="fr-FR" sz="2400" b="1" dirty="0" smtClean="0"/>
              <a:t>UI</a:t>
            </a:r>
            <a:r>
              <a:rPr lang="fr-FR" sz="2400" dirty="0" smtClean="0"/>
              <a:t>:</a:t>
            </a:r>
            <a:endParaRPr lang="fr-FR" sz="2400" dirty="0"/>
          </a:p>
        </p:txBody>
      </p:sp>
      <p:sp>
        <p:nvSpPr>
          <p:cNvPr id="8" name="Rectangle 7"/>
          <p:cNvSpPr/>
          <p:nvPr/>
        </p:nvSpPr>
        <p:spPr>
          <a:xfrm>
            <a:off x="32489" y="1277337"/>
            <a:ext cx="91115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dirty="0"/>
              <a:t>en </a:t>
            </a:r>
            <a:r>
              <a:rPr lang="fr-FR" sz="2400" dirty="0" smtClean="0"/>
              <a:t>Android, c</a:t>
            </a:r>
            <a:r>
              <a:rPr lang="fr-FR" sz="2400" dirty="0" smtClean="0">
                <a:solidFill>
                  <a:srgbClr val="000000"/>
                </a:solidFill>
                <a:latin typeface="LMRoman12-Regular"/>
              </a:rPr>
              <a:t>haque </a:t>
            </a:r>
            <a:r>
              <a:rPr lang="fr-FR" sz="2400" dirty="0">
                <a:solidFill>
                  <a:srgbClr val="000000"/>
                </a:solidFill>
                <a:latin typeface="LMRoman12-Regular"/>
              </a:rPr>
              <a:t>écran </a:t>
            </a:r>
            <a:r>
              <a:rPr lang="fr-FR" sz="2400" dirty="0" smtClean="0">
                <a:solidFill>
                  <a:srgbClr val="000000"/>
                </a:solidFill>
                <a:latin typeface="LMRoman12-Regular"/>
              </a:rPr>
              <a:t>(UI) est </a:t>
            </a:r>
            <a:r>
              <a:rPr lang="fr-FR" sz="2400" dirty="0">
                <a:solidFill>
                  <a:srgbClr val="000000"/>
                </a:solidFill>
                <a:latin typeface="LMRoman12-Regular"/>
              </a:rPr>
              <a:t>géré par une instance d’une sous-classe de </a:t>
            </a:r>
            <a:r>
              <a:rPr lang="fr-FR" sz="2400" dirty="0" err="1">
                <a:solidFill>
                  <a:srgbClr val="0000FF"/>
                </a:solidFill>
                <a:latin typeface="LMMono12-Regular"/>
              </a:rPr>
              <a:t>Activity</a:t>
            </a:r>
            <a:r>
              <a:rPr lang="fr-FR" sz="2400" dirty="0">
                <a:solidFill>
                  <a:srgbClr val="0000FF"/>
                </a:solidFill>
                <a:latin typeface="LMMono12-Regular"/>
              </a:rPr>
              <a:t> </a:t>
            </a:r>
            <a:endParaRPr lang="fr-FR" sz="2400" dirty="0" smtClean="0">
              <a:solidFill>
                <a:srgbClr val="0000FF"/>
              </a:solidFill>
              <a:latin typeface="LMMono12-Regular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3163302"/>
            <a:ext cx="8686799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à"/>
            </a:pPr>
            <a:r>
              <a:rPr lang="fr-FR" sz="2200" b="1" dirty="0" smtClean="0">
                <a:solidFill>
                  <a:srgbClr val="C00000"/>
                </a:solidFill>
              </a:rPr>
              <a:t>Méthode </a:t>
            </a:r>
            <a:r>
              <a:rPr lang="fr-FR" sz="2200" b="1" dirty="0">
                <a:solidFill>
                  <a:srgbClr val="C00000"/>
                </a:solidFill>
              </a:rPr>
              <a:t>procédurale </a:t>
            </a:r>
            <a:r>
              <a:rPr lang="fr-FR" sz="2200" dirty="0"/>
              <a:t>: </a:t>
            </a:r>
            <a:r>
              <a:rPr lang="fr-FR" sz="2200" b="1" dirty="0">
                <a:cs typeface="Times New Roman" pitchFamily="18" charset="0"/>
              </a:rPr>
              <a:t>@</a:t>
            </a:r>
            <a:r>
              <a:rPr lang="fr-FR" sz="2200" b="1" dirty="0" err="1">
                <a:cs typeface="Times New Roman" pitchFamily="18" charset="0"/>
              </a:rPr>
              <a:t>Runtime</a:t>
            </a:r>
            <a:r>
              <a:rPr lang="fr-FR" sz="2200" b="1" dirty="0">
                <a:cs typeface="Times New Roman" pitchFamily="18" charset="0"/>
              </a:rPr>
              <a:t> </a:t>
            </a:r>
            <a:r>
              <a:rPr lang="fr-FR" sz="2200" b="1" dirty="0" smtClean="0">
                <a:cs typeface="Times New Roman" pitchFamily="18" charset="0"/>
              </a:rPr>
              <a:t>ou </a:t>
            </a:r>
            <a:r>
              <a:rPr lang="fr-FR" sz="2200" b="1" dirty="0" smtClean="0"/>
              <a:t>UI </a:t>
            </a:r>
            <a:r>
              <a:rPr lang="fr-FR" sz="2200" b="1" dirty="0" smtClean="0"/>
              <a:t>codée en </a:t>
            </a:r>
            <a:r>
              <a:rPr lang="fr-FR" sz="2200" b="1" dirty="0"/>
              <a:t>Java </a:t>
            </a:r>
            <a:r>
              <a:rPr lang="fr-FR" sz="2200" dirty="0" smtClean="0"/>
              <a:t>en utilisant </a:t>
            </a:r>
            <a:r>
              <a:rPr lang="fr-FR" sz="2200" b="1" dirty="0" smtClean="0"/>
              <a:t>un </a:t>
            </a:r>
            <a:r>
              <a:rPr lang="fr-FR" sz="2200" b="1" dirty="0"/>
              <a:t>arbre d'héritage de classes </a:t>
            </a:r>
            <a:r>
              <a:rPr lang="fr-FR" sz="2200" dirty="0"/>
              <a:t>donné </a:t>
            </a:r>
            <a:r>
              <a:rPr lang="fr-FR" sz="2200" dirty="0" smtClean="0"/>
              <a:t>par </a:t>
            </a:r>
            <a:r>
              <a:rPr lang="fr-FR" sz="2200" b="1" dirty="0" smtClean="0"/>
              <a:t>bibliothèque graphique</a:t>
            </a:r>
            <a:r>
              <a:rPr lang="fr-FR" sz="2200" dirty="0" smtClean="0"/>
              <a:t>.</a:t>
            </a:r>
          </a:p>
          <a:p>
            <a:pPr marL="342900" indent="-342900" algn="just">
              <a:buFont typeface="Wingdings" panose="05000000000000000000" pitchFamily="2" charset="2"/>
              <a:buChar char="à"/>
            </a:pPr>
            <a:endParaRPr lang="fr-FR" sz="2200" dirty="0"/>
          </a:p>
          <a:p>
            <a:pPr algn="just"/>
            <a:r>
              <a:rPr lang="fr-FR" sz="2200" dirty="0" smtClean="0">
                <a:sym typeface="Wingdings" panose="05000000000000000000" pitchFamily="2" charset="2"/>
              </a:rPr>
              <a:t> </a:t>
            </a:r>
            <a:r>
              <a:rPr lang="fr-FR" sz="22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Méthode </a:t>
            </a:r>
            <a:r>
              <a:rPr lang="fr-FR" sz="2200" b="1" dirty="0" smtClean="0">
                <a:solidFill>
                  <a:srgbClr val="C00000"/>
                </a:solidFill>
              </a:rPr>
              <a:t>déclarative</a:t>
            </a:r>
            <a:r>
              <a:rPr lang="fr-FR" sz="2200" dirty="0"/>
              <a:t>: </a:t>
            </a:r>
            <a:r>
              <a:rPr lang="fr-FR" sz="2200" b="1" dirty="0" smtClean="0"/>
              <a:t>UI décrit </a:t>
            </a:r>
            <a:r>
              <a:rPr lang="fr-FR" sz="2200" b="1" dirty="0" smtClean="0"/>
              <a:t>statiquement </a:t>
            </a:r>
            <a:r>
              <a:rPr lang="fr-FR" sz="2200" dirty="0" smtClean="0"/>
              <a:t>par </a:t>
            </a:r>
            <a:r>
              <a:rPr lang="fr-FR" sz="2200" dirty="0"/>
              <a:t>un </a:t>
            </a:r>
            <a:r>
              <a:rPr lang="fr-FR" sz="2200" b="1" dirty="0"/>
              <a:t>fichier XML </a:t>
            </a:r>
            <a:r>
              <a:rPr lang="fr-FR" sz="2200" b="1" dirty="0" smtClean="0"/>
              <a:t>(ressource </a:t>
            </a:r>
            <a:r>
              <a:rPr lang="fr-FR" sz="2200" b="1" dirty="0" smtClean="0"/>
              <a:t>de type </a:t>
            </a:r>
            <a:r>
              <a:rPr lang="fr-FR" sz="2200" b="1" dirty="0" err="1" smtClean="0"/>
              <a:t>layout</a:t>
            </a:r>
            <a:r>
              <a:rPr lang="fr-FR" sz="2200" b="1" dirty="0" smtClean="0"/>
              <a:t>) </a:t>
            </a:r>
            <a:r>
              <a:rPr lang="fr-FR" sz="2200" dirty="0" smtClean="0"/>
              <a:t>où  des </a:t>
            </a:r>
            <a:r>
              <a:rPr lang="fr-FR" sz="2200" dirty="0"/>
              <a:t>divers composants graphiques </a:t>
            </a:r>
            <a:r>
              <a:rPr lang="fr-FR" sz="2200" dirty="0" smtClean="0"/>
              <a:t>sont placés les </a:t>
            </a:r>
            <a:r>
              <a:rPr lang="fr-FR" sz="2200" dirty="0"/>
              <a:t>uns par rapport aux </a:t>
            </a:r>
            <a:r>
              <a:rPr lang="fr-FR" sz="2200" dirty="0" smtClean="0"/>
              <a:t>autres.</a:t>
            </a:r>
            <a:endParaRPr lang="fr-FR" sz="2200" dirty="0"/>
          </a:p>
          <a:p>
            <a:pPr algn="just"/>
            <a:endParaRPr lang="fr-FR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04/03/2023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21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900844"/>
            <a:ext cx="653576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 Construction déclarative</a:t>
            </a:r>
            <a:r>
              <a:rPr lang="fr-FR" sz="2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fr-FR" sz="2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Méthode statique</a:t>
            </a:r>
            <a:endParaRPr lang="fr-FR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2" name="Picture 2" descr="http://tutorielandroid.francoiscolin.fr/images/strucbasiqu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0208" y="2029268"/>
            <a:ext cx="3089375" cy="2332772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Rectangle 13"/>
          <p:cNvSpPr/>
          <p:nvPr/>
        </p:nvSpPr>
        <p:spPr>
          <a:xfrm>
            <a:off x="3535319" y="1785248"/>
            <a:ext cx="5673792" cy="255454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endParaRPr lang="fr-FR" sz="20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algn="just"/>
            <a:r>
              <a:rPr lang="fr-FR" sz="2000" dirty="0" smtClean="0">
                <a:solidFill>
                  <a:schemeClr val="tx1"/>
                </a:solidFill>
                <a:cs typeface="Times New Roman" pitchFamily="18" charset="0"/>
              </a:rPr>
              <a:t>  </a:t>
            </a:r>
            <a:r>
              <a:rPr lang="fr-FR" sz="20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fr-FR" sz="2000" dirty="0" smtClean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une </a:t>
            </a:r>
            <a:r>
              <a:rPr lang="fr-FR" sz="2000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définition de l’interface utilisateur </a:t>
            </a:r>
            <a:r>
              <a:rPr lang="fr-FR" sz="2000" dirty="0" smtClean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 (présentation) dans </a:t>
            </a:r>
            <a:r>
              <a:rPr lang="fr-FR" sz="2000" dirty="0" smtClean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une ressource </a:t>
            </a:r>
            <a:r>
              <a:rPr lang="fr-FR" sz="2000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de type </a:t>
            </a:r>
            <a:r>
              <a:rPr lang="fr-FR" sz="2000" dirty="0" smtClean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« </a:t>
            </a:r>
            <a:r>
              <a:rPr lang="fr-FR" sz="2000" dirty="0" err="1" smtClean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layout</a:t>
            </a:r>
            <a:r>
              <a:rPr lang="fr-FR" sz="2000" dirty="0" smtClean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 »</a:t>
            </a:r>
          </a:p>
          <a:p>
            <a:pPr algn="just"/>
            <a:endParaRPr lang="fr-FR" sz="2000" dirty="0" smtClean="0">
              <a:solidFill>
                <a:schemeClr val="tx1"/>
              </a:solidFill>
              <a:latin typeface="Arial" charset="0"/>
              <a:cs typeface="Times New Roman" pitchFamily="18" charset="0"/>
            </a:endParaRPr>
          </a:p>
          <a:p>
            <a:pPr algn="just"/>
            <a:endParaRPr lang="fr-FR" sz="2000" dirty="0">
              <a:solidFill>
                <a:schemeClr val="tx1"/>
              </a:solidFill>
              <a:latin typeface="Arial" charset="0"/>
              <a:cs typeface="Times New Roman" pitchFamily="18" charset="0"/>
            </a:endParaRPr>
          </a:p>
          <a:p>
            <a:pPr algn="just"/>
            <a:r>
              <a:rPr lang="fr-FR" sz="2000" dirty="0" smtClean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  une </a:t>
            </a:r>
            <a:r>
              <a:rPr lang="fr-FR" sz="2000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définition de la logique </a:t>
            </a:r>
            <a:r>
              <a:rPr lang="fr-FR" sz="2000" dirty="0" smtClean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utilisateur (business</a:t>
            </a:r>
            <a:r>
              <a:rPr lang="fr-FR" sz="2000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) dans une classe </a:t>
            </a:r>
            <a:r>
              <a:rPr lang="fr-FR" sz="2000" dirty="0" smtClean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« </a:t>
            </a:r>
            <a:r>
              <a:rPr lang="fr-FR" sz="2000" dirty="0" err="1" smtClean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activity</a:t>
            </a:r>
            <a:r>
              <a:rPr lang="fr-FR" sz="2000" dirty="0" smtClean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 ».</a:t>
            </a:r>
            <a:endParaRPr lang="fr-FR" sz="2000" dirty="0">
              <a:solidFill>
                <a:schemeClr val="tx1"/>
              </a:solidFill>
              <a:latin typeface="Arial" charset="0"/>
              <a:cs typeface="Times New Roman" pitchFamily="18" charset="0"/>
            </a:endParaRPr>
          </a:p>
        </p:txBody>
      </p:sp>
      <p:cxnSp>
        <p:nvCxnSpPr>
          <p:cNvPr id="3" name="Connecteur droit avec flèche 2"/>
          <p:cNvCxnSpPr/>
          <p:nvPr/>
        </p:nvCxnSpPr>
        <p:spPr>
          <a:xfrm>
            <a:off x="3045547" y="2348880"/>
            <a:ext cx="64807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>
            <a:off x="3030937" y="3861048"/>
            <a:ext cx="64807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66618" y="4809487"/>
            <a:ext cx="907738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dirty="0" err="1" smtClean="0"/>
              <a:t>Layout</a:t>
            </a:r>
            <a:r>
              <a:rPr lang="fr-FR" sz="2000" dirty="0" smtClean="0"/>
              <a:t> est écrit </a:t>
            </a:r>
            <a:r>
              <a:rPr lang="fr-FR" sz="2000" dirty="0" smtClean="0"/>
              <a:t>en </a:t>
            </a:r>
            <a:r>
              <a:rPr lang="fr-FR" sz="2000" dirty="0" smtClean="0"/>
              <a:t>XML, </a:t>
            </a:r>
            <a:r>
              <a:rPr lang="fr-FR" sz="2000" dirty="0" smtClean="0"/>
              <a:t>il est lu </a:t>
            </a:r>
            <a:r>
              <a:rPr lang="fr-FR" sz="2000" dirty="0"/>
              <a:t>automatiquement par le système Android lors du lancement de </a:t>
            </a:r>
            <a:r>
              <a:rPr lang="fr-FR" sz="2000" dirty="0" smtClean="0"/>
              <a:t>l’activité</a:t>
            </a:r>
            <a:r>
              <a:rPr lang="fr-FR" sz="2000" dirty="0" smtClean="0"/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FR" sz="20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dirty="0" smtClean="0"/>
              <a:t>L’activité </a:t>
            </a:r>
            <a:r>
              <a:rPr lang="fr-FR" sz="2000" dirty="0"/>
              <a:t>gère l’affichage et l’interaction d’un écran </a:t>
            </a:r>
            <a:r>
              <a:rPr lang="fr-FR" sz="2000" dirty="0">
                <a:sym typeface="Wingdings" panose="05000000000000000000" pitchFamily="2" charset="2"/>
              </a:rPr>
              <a:t> lire et afficher l’interface, comportement de l’interface (logique de l’interaction</a:t>
            </a:r>
            <a:r>
              <a:rPr lang="fr-FR" sz="2000" dirty="0" smtClean="0">
                <a:sym typeface="Wingdings" panose="05000000000000000000" pitchFamily="2" charset="2"/>
              </a:rPr>
              <a:t>)</a:t>
            </a:r>
            <a:endParaRPr lang="fr-FR" sz="2000" dirty="0">
              <a:sym typeface="Wingdings" panose="05000000000000000000" pitchFamily="2" charset="2"/>
            </a:endParaRPr>
          </a:p>
        </p:txBody>
      </p: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214290"/>
            <a:ext cx="8429652" cy="785794"/>
          </a:xfrm>
        </p:spPr>
        <p:txBody>
          <a:bodyPr/>
          <a:lstStyle/>
          <a:p>
            <a:pPr>
              <a:defRPr/>
            </a:pPr>
            <a:r>
              <a:rPr lang="fr-FR" sz="28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interface utilisateur graphique Android(</a:t>
            </a:r>
            <a:r>
              <a:rPr lang="fr-FR" sz="2800" b="1" kern="1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Construction</a:t>
            </a:r>
            <a:r>
              <a:rPr lang="fr-FR" sz="28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</p:txBody>
      </p:sp>
      <p:sp>
        <p:nvSpPr>
          <p:cNvPr id="5" name="Rectangle 4"/>
          <p:cNvSpPr/>
          <p:nvPr/>
        </p:nvSpPr>
        <p:spPr>
          <a:xfrm>
            <a:off x="247451" y="1383159"/>
            <a:ext cx="46522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400" dirty="0" smtClean="0">
                <a:cs typeface="Times New Roman" pitchFamily="18" charset="0"/>
              </a:rPr>
              <a:t> la </a:t>
            </a:r>
            <a:r>
              <a:rPr lang="fr-FR" sz="2400" b="1" u="sng" dirty="0" smtClean="0">
                <a:cs typeface="Times New Roman" pitchFamily="18" charset="0"/>
              </a:rPr>
              <a:t>création </a:t>
            </a:r>
            <a:r>
              <a:rPr lang="fr-FR" sz="2400" b="1" u="sng" dirty="0">
                <a:cs typeface="Times New Roman" pitchFamily="18" charset="0"/>
              </a:rPr>
              <a:t>de deux éléments </a:t>
            </a:r>
            <a:endParaRPr lang="fr-FR" sz="24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05/03/2023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22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1662448"/>
            <a:ext cx="9144000" cy="4116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3538" indent="-188913" algn="just">
              <a:buFont typeface="Arial" pitchFamily="34" charset="0"/>
              <a:buChar char="•"/>
            </a:pP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smtClean="0">
                <a:latin typeface="+mj-lt"/>
                <a:cs typeface="Times New Roman" pitchFamily="18" charset="0"/>
              </a:rPr>
              <a:t>Une </a:t>
            </a:r>
            <a:r>
              <a:rPr lang="fr-FR" sz="2200" dirty="0">
                <a:latin typeface="+mj-lt"/>
                <a:cs typeface="Times New Roman" pitchFamily="18" charset="0"/>
              </a:rPr>
              <a:t> ressource </a:t>
            </a:r>
            <a:r>
              <a:rPr lang="fr-FR" sz="2200" dirty="0" smtClean="0">
                <a:latin typeface="+mj-lt"/>
                <a:cs typeface="Times New Roman" pitchFamily="18" charset="0"/>
              </a:rPr>
              <a:t>de type </a:t>
            </a:r>
            <a:r>
              <a:rPr lang="fr-FR" sz="2200" b="1" dirty="0" err="1" smtClean="0">
                <a:latin typeface="+mj-lt"/>
                <a:cs typeface="Times New Roman" pitchFamily="18" charset="0"/>
              </a:rPr>
              <a:t>Layout</a:t>
            </a:r>
            <a:r>
              <a:rPr lang="fr-FR" sz="2200" b="1" dirty="0" smtClean="0">
                <a:latin typeface="+mj-lt"/>
                <a:cs typeface="Times New Roman" pitchFamily="18" charset="0"/>
              </a:rPr>
              <a:t> : </a:t>
            </a:r>
          </a:p>
          <a:p>
            <a:pPr marL="363538" indent="-188913" algn="just">
              <a:buFont typeface="Arial" pitchFamily="34" charset="0"/>
              <a:buChar char="•"/>
            </a:pPr>
            <a:endParaRPr lang="fr-FR" sz="1200" b="1" dirty="0" smtClean="0">
              <a:latin typeface="+mj-lt"/>
              <a:cs typeface="Times New Roman" pitchFamily="18" charset="0"/>
            </a:endParaRPr>
          </a:p>
          <a:p>
            <a:pPr marL="363538" indent="-188913" algn="just">
              <a:buFont typeface="Arial" pitchFamily="34" charset="0"/>
              <a:buChar char="•"/>
            </a:pPr>
            <a:endParaRPr lang="fr-FR" sz="1400" b="1" dirty="0" smtClean="0">
              <a:latin typeface="+mj-lt"/>
              <a:cs typeface="Times New Roman" pitchFamily="18" charset="0"/>
            </a:endParaRPr>
          </a:p>
          <a:p>
            <a:pPr marL="966788" indent="-342900" algn="just">
              <a:buFont typeface="Wingdings" panose="05000000000000000000" pitchFamily="2" charset="2"/>
              <a:buChar char="v"/>
            </a:pPr>
            <a:r>
              <a:rPr lang="fr-FR" sz="2200" dirty="0" smtClean="0">
                <a:latin typeface="+mj-lt"/>
                <a:cs typeface="Times New Roman" pitchFamily="18" charset="0"/>
              </a:rPr>
              <a:t>Une </a:t>
            </a:r>
            <a:r>
              <a:rPr lang="fr-FR" sz="2200" b="1" dirty="0" smtClean="0">
                <a:latin typeface="+mj-lt"/>
                <a:cs typeface="Times New Roman" pitchFamily="18" charset="0"/>
              </a:rPr>
              <a:t>description statique de l’UI qui </a:t>
            </a:r>
            <a:r>
              <a:rPr lang="fr-FR" sz="2200" b="1" dirty="0" smtClean="0">
                <a:latin typeface="+mj-lt"/>
                <a:cs typeface="Times New Roman" pitchFamily="18" charset="0"/>
              </a:rPr>
              <a:t>décrit </a:t>
            </a:r>
            <a:endParaRPr lang="fr-FR" sz="2200" b="1" dirty="0" smtClean="0">
              <a:latin typeface="+mj-lt"/>
              <a:cs typeface="Times New Roman" pitchFamily="18" charset="0"/>
            </a:endParaRPr>
          </a:p>
          <a:p>
            <a:pPr marL="966788" indent="-342900" algn="just">
              <a:buFont typeface="Wingdings" panose="05000000000000000000" pitchFamily="2" charset="2"/>
              <a:buChar char="v"/>
            </a:pPr>
            <a:endParaRPr lang="fr-FR" sz="2000" b="1" dirty="0" smtClean="0">
              <a:latin typeface="+mj-lt"/>
              <a:cs typeface="Times New Roman" pitchFamily="18" charset="0"/>
            </a:endParaRPr>
          </a:p>
          <a:p>
            <a:pPr marL="900113" indent="-276225" algn="just">
              <a:buFont typeface="Arial" pitchFamily="34" charset="0"/>
              <a:buChar char="•"/>
            </a:pPr>
            <a:endParaRPr lang="fr-FR" sz="900" b="1" dirty="0" smtClean="0">
              <a:latin typeface="+mj-lt"/>
              <a:cs typeface="Times New Roman" pitchFamily="18" charset="0"/>
            </a:endParaRPr>
          </a:p>
          <a:p>
            <a:pPr marL="1328738" indent="-342900" algn="just">
              <a:buFont typeface="Wingdings" panose="05000000000000000000" pitchFamily="2" charset="2"/>
              <a:buChar char="à"/>
            </a:pPr>
            <a:r>
              <a:rPr lang="fr-FR" sz="2200" dirty="0" smtClean="0">
                <a:latin typeface="+mj-lt"/>
                <a:cs typeface="Times New Roman" pitchFamily="18" charset="0"/>
              </a:rPr>
              <a:t>les </a:t>
            </a:r>
            <a:r>
              <a:rPr lang="fr-FR" sz="2200" dirty="0" smtClean="0">
                <a:latin typeface="+mj-lt"/>
                <a:cs typeface="Times New Roman" pitchFamily="18" charset="0"/>
              </a:rPr>
              <a:t>composants graphiques </a:t>
            </a:r>
            <a:r>
              <a:rPr lang="fr-FR" sz="2200" dirty="0" smtClean="0">
                <a:latin typeface="+mj-lt"/>
                <a:cs typeface="Times New Roman" pitchFamily="18" charset="0"/>
              </a:rPr>
              <a:t>(vues) de </a:t>
            </a:r>
            <a:r>
              <a:rPr lang="fr-FR" sz="2200" dirty="0" smtClean="0">
                <a:latin typeface="+mj-lt"/>
                <a:cs typeface="Times New Roman" pitchFamily="18" charset="0"/>
              </a:rPr>
              <a:t>l’interface d’une </a:t>
            </a:r>
            <a:r>
              <a:rPr lang="fr-FR" sz="2200" dirty="0" smtClean="0">
                <a:latin typeface="+mj-lt"/>
                <a:cs typeface="Times New Roman" pitchFamily="18" charset="0"/>
              </a:rPr>
              <a:t>activité (écran) de l’application</a:t>
            </a:r>
          </a:p>
          <a:p>
            <a:pPr marL="1328738" indent="-342900" algn="just">
              <a:buFont typeface="Wingdings" panose="05000000000000000000" pitchFamily="2" charset="2"/>
              <a:buChar char="à"/>
            </a:pPr>
            <a:endParaRPr lang="fr-FR" dirty="0" smtClean="0">
              <a:latin typeface="+mj-lt"/>
              <a:cs typeface="Times New Roman" pitchFamily="18" charset="0"/>
            </a:endParaRPr>
          </a:p>
          <a:p>
            <a:pPr marL="1328738" indent="-342900" algn="just">
              <a:buFont typeface="Wingdings" panose="05000000000000000000" pitchFamily="2" charset="2"/>
              <a:buChar char="à"/>
            </a:pPr>
            <a:r>
              <a:rPr lang="fr-FR" sz="2400" dirty="0" smtClean="0"/>
              <a:t>Les groupes de vues (groupement)</a:t>
            </a:r>
            <a:r>
              <a:rPr lang="fr-FR" sz="2400" dirty="0">
                <a:cs typeface="Times New Roman" pitchFamily="18" charset="0"/>
              </a:rPr>
              <a:t> </a:t>
            </a:r>
            <a:r>
              <a:rPr lang="fr-FR" sz="2400" dirty="0" smtClean="0">
                <a:cs typeface="Times New Roman" pitchFamily="18" charset="0"/>
                <a:sym typeface="Wingdings" panose="05000000000000000000" pitchFamily="2" charset="2"/>
              </a:rPr>
              <a:t> </a:t>
            </a:r>
            <a:r>
              <a:rPr lang="fr-FR" sz="2400" i="1" dirty="0" err="1" smtClean="0">
                <a:cs typeface="Times New Roman" pitchFamily="18" charset="0"/>
              </a:rPr>
              <a:t>layout</a:t>
            </a:r>
            <a:endParaRPr lang="fr-FR" sz="2400" i="1" dirty="0">
              <a:cs typeface="Times New Roman" pitchFamily="18" charset="0"/>
            </a:endParaRPr>
          </a:p>
          <a:p>
            <a:pPr marL="1328738" indent="-342900" algn="just">
              <a:buFont typeface="Wingdings" panose="05000000000000000000" pitchFamily="2" charset="2"/>
              <a:buChar char="à"/>
            </a:pPr>
            <a:endParaRPr lang="fr-FR" sz="2200" dirty="0" smtClean="0">
              <a:latin typeface="+mj-lt"/>
              <a:cs typeface="Times New Roman" pitchFamily="18" charset="0"/>
            </a:endParaRPr>
          </a:p>
          <a:p>
            <a:pPr marL="985838" algn="just">
              <a:buFont typeface="Arial" pitchFamily="34" charset="0"/>
              <a:buChar char="•"/>
            </a:pPr>
            <a:endParaRPr lang="fr-FR" sz="1050" dirty="0" smtClean="0">
              <a:latin typeface="+mj-lt"/>
              <a:cs typeface="Times New Roman" pitchFamily="18" charset="0"/>
            </a:endParaRPr>
          </a:p>
          <a:p>
            <a:pPr marL="985838" algn="just"/>
            <a:r>
              <a:rPr lang="fr-FR" sz="2200" dirty="0" smtClean="0">
                <a:latin typeface="+mj-lt"/>
                <a:cs typeface="Times New Roman" pitchFamily="18" charset="0"/>
                <a:sym typeface="Wingdings" panose="05000000000000000000" pitchFamily="2" charset="2"/>
              </a:rPr>
              <a:t> </a:t>
            </a:r>
            <a:r>
              <a:rPr lang="fr-FR" sz="2200" dirty="0" smtClean="0">
                <a:latin typeface="+mj-lt"/>
                <a:cs typeface="Times New Roman" pitchFamily="18" charset="0"/>
              </a:rPr>
              <a:t>Le positionnement (position) et l’alignement de ces vues dans </a:t>
            </a:r>
            <a:r>
              <a:rPr lang="fr-FR" sz="2200" dirty="0" smtClean="0">
                <a:latin typeface="+mj-lt"/>
                <a:cs typeface="Times New Roman" pitchFamily="18" charset="0"/>
              </a:rPr>
              <a:t>leurs </a:t>
            </a:r>
            <a:r>
              <a:rPr lang="fr-FR" sz="2200" dirty="0" smtClean="0">
                <a:latin typeface="+mj-lt"/>
                <a:cs typeface="Times New Roman" pitchFamily="18" charset="0"/>
              </a:rPr>
              <a:t>groupe de vues</a:t>
            </a:r>
            <a:endParaRPr lang="fr-FR" sz="2200" dirty="0" smtClean="0">
              <a:latin typeface="+mj-lt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900844"/>
            <a:ext cx="653576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Construction déclarative</a:t>
            </a:r>
            <a:r>
              <a:rPr lang="fr-FR" sz="2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sym typeface="Wingdings" panose="05000000000000000000" pitchFamily="2" charset="2"/>
              </a:rPr>
              <a:t> </a:t>
            </a:r>
            <a:r>
              <a:rPr lang="fr-FR" sz="2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Méthode statique</a:t>
            </a:r>
            <a:endParaRPr lang="fr-FR" sz="2400" dirty="0">
              <a:solidFill>
                <a:srgbClr val="7030A0"/>
              </a:solidFill>
            </a:endParaRPr>
          </a:p>
        </p:txBody>
      </p:sp>
      <p:sp>
        <p:nvSpPr>
          <p:cNvPr id="22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214290"/>
            <a:ext cx="8429652" cy="785794"/>
          </a:xfrm>
        </p:spPr>
        <p:txBody>
          <a:bodyPr/>
          <a:lstStyle/>
          <a:p>
            <a:pPr>
              <a:defRPr/>
            </a:pPr>
            <a:r>
              <a:rPr lang="fr-FR" sz="28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interface utilisateur graphique Android(</a:t>
            </a:r>
            <a:r>
              <a:rPr lang="fr-FR" sz="2800" b="1" kern="1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Construction</a:t>
            </a:r>
            <a:r>
              <a:rPr lang="fr-FR" sz="28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</p:txBody>
      </p:sp>
      <p:sp>
        <p:nvSpPr>
          <p:cNvPr id="2" name="Rectangle 1"/>
          <p:cNvSpPr/>
          <p:nvPr/>
        </p:nvSpPr>
        <p:spPr>
          <a:xfrm>
            <a:off x="107504" y="5955631"/>
            <a:ext cx="691276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66788" indent="-342900" algn="just">
              <a:buFont typeface="Wingdings" panose="05000000000000000000" pitchFamily="2" charset="2"/>
              <a:buChar char="v"/>
            </a:pPr>
            <a:r>
              <a:rPr lang="fr-FR" sz="2200" dirty="0" smtClean="0">
                <a:cs typeface="Times New Roman" pitchFamily="18" charset="0"/>
              </a:rPr>
              <a:t>Possibilité de « </a:t>
            </a:r>
            <a:r>
              <a:rPr lang="fr-FR" sz="2200" b="1" dirty="0" smtClean="0">
                <a:cs typeface="Times New Roman" pitchFamily="18" charset="0"/>
              </a:rPr>
              <a:t>prévisualisation »</a:t>
            </a:r>
            <a:endParaRPr lang="fr-FR" sz="2200" b="1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05/03/2023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23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1570722"/>
            <a:ext cx="9144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3538" indent="-188913" algn="just">
              <a:buFont typeface="Arial" pitchFamily="34" charset="0"/>
              <a:buChar char="•"/>
            </a:pP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smtClean="0">
                <a:latin typeface="+mj-lt"/>
                <a:cs typeface="Times New Roman" pitchFamily="18" charset="0"/>
              </a:rPr>
              <a:t>Une </a:t>
            </a:r>
            <a:r>
              <a:rPr lang="fr-FR" sz="2200" dirty="0">
                <a:latin typeface="+mj-lt"/>
                <a:cs typeface="Times New Roman" pitchFamily="18" charset="0"/>
              </a:rPr>
              <a:t> ressource </a:t>
            </a:r>
            <a:r>
              <a:rPr lang="fr-FR" sz="2200" dirty="0" smtClean="0">
                <a:latin typeface="+mj-lt"/>
                <a:cs typeface="Times New Roman" pitchFamily="18" charset="0"/>
              </a:rPr>
              <a:t>de type </a:t>
            </a:r>
            <a:r>
              <a:rPr lang="fr-FR" sz="2200" b="1" dirty="0" err="1" smtClean="0">
                <a:latin typeface="+mj-lt"/>
                <a:cs typeface="Times New Roman" pitchFamily="18" charset="0"/>
              </a:rPr>
              <a:t>Layout</a:t>
            </a:r>
            <a:r>
              <a:rPr lang="fr-FR" sz="2200" b="1" dirty="0" smtClean="0">
                <a:latin typeface="+mj-lt"/>
                <a:cs typeface="Times New Roman" pitchFamily="18" charset="0"/>
              </a:rPr>
              <a:t> : </a:t>
            </a:r>
            <a:endParaRPr lang="fr-FR" sz="2200" b="1" dirty="0" smtClean="0">
              <a:latin typeface="+mj-lt"/>
              <a:cs typeface="Times New Roman" pitchFamily="18" charset="0"/>
            </a:endParaRPr>
          </a:p>
          <a:p>
            <a:pPr marL="363538" indent="-188913" algn="just">
              <a:buFont typeface="Arial" pitchFamily="34" charset="0"/>
              <a:buChar char="•"/>
            </a:pPr>
            <a:endParaRPr lang="fr-FR" sz="1400" b="1" dirty="0" smtClean="0">
              <a:latin typeface="+mj-lt"/>
              <a:cs typeface="Times New Roman" pitchFamily="18" charset="0"/>
            </a:endParaRPr>
          </a:p>
          <a:p>
            <a:pPr marL="966788" indent="-342900" algn="just">
              <a:buFont typeface="Wingdings" panose="05000000000000000000" pitchFamily="2" charset="2"/>
              <a:buChar char="v"/>
            </a:pPr>
            <a:r>
              <a:rPr lang="fr-FR" sz="2200" dirty="0" smtClean="0"/>
              <a:t>l’interface est stockée dans </a:t>
            </a:r>
            <a:r>
              <a:rPr lang="fr-FR" sz="2200" dirty="0"/>
              <a:t>un fichier </a:t>
            </a:r>
            <a:r>
              <a:rPr lang="fr-FR" sz="2200" dirty="0" smtClean="0"/>
              <a:t>« </a:t>
            </a:r>
            <a:r>
              <a:rPr lang="fr-FR" sz="2200" b="1" i="1" dirty="0" err="1" smtClean="0"/>
              <a:t>res</a:t>
            </a:r>
            <a:r>
              <a:rPr lang="fr-FR" sz="2200" b="1" i="1" dirty="0" smtClean="0"/>
              <a:t>/</a:t>
            </a:r>
            <a:r>
              <a:rPr lang="fr-FR" sz="2200" b="1" i="1" dirty="0" err="1" smtClean="0"/>
              <a:t>layout</a:t>
            </a:r>
            <a:r>
              <a:rPr lang="fr-FR" sz="2200" b="1" i="1" dirty="0" smtClean="0"/>
              <a:t>/mon_ihm.xml »</a:t>
            </a:r>
            <a:r>
              <a:rPr lang="fr-FR" sz="2200" dirty="0" smtClean="0">
                <a:latin typeface="+mj-lt"/>
                <a:cs typeface="Times New Roman" pitchFamily="18" charset="0"/>
              </a:rPr>
              <a:t> </a:t>
            </a:r>
            <a:endParaRPr lang="fr-FR" sz="2200" dirty="0" smtClean="0">
              <a:latin typeface="+mj-lt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endParaRPr lang="fr-FR" sz="2200" dirty="0" smtClean="0">
              <a:latin typeface="+mj-lt"/>
              <a:cs typeface="Times New Roman" pitchFamily="18" charset="0"/>
            </a:endParaRPr>
          </a:p>
          <a:p>
            <a:pPr marL="623888" algn="just"/>
            <a:endParaRPr lang="fr-FR" sz="2200" dirty="0">
              <a:latin typeface="Times New Roman" pitchFamily="18" charset="0"/>
              <a:cs typeface="Times New Roman" pitchFamily="18" charset="0"/>
            </a:endParaRPr>
          </a:p>
          <a:p>
            <a:pPr marL="623888" algn="just"/>
            <a:endParaRPr lang="fr-FR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623888" algn="just"/>
            <a:endParaRPr lang="fr-FR" sz="2200" dirty="0">
              <a:latin typeface="Times New Roman" pitchFamily="18" charset="0"/>
              <a:cs typeface="Times New Roman" pitchFamily="18" charset="0"/>
            </a:endParaRPr>
          </a:p>
          <a:p>
            <a:pPr marL="623888" algn="just"/>
            <a:endParaRPr lang="fr-FR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623888" algn="just"/>
            <a:endParaRPr lang="fr-FR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623888" algn="just"/>
            <a:endParaRPr lang="fr-FR" sz="2200" dirty="0">
              <a:latin typeface="Times New Roman" pitchFamily="18" charset="0"/>
              <a:cs typeface="Times New Roman" pitchFamily="18" charset="0"/>
            </a:endParaRPr>
          </a:p>
          <a:p>
            <a:pPr marL="966788" indent="-342900" algn="just">
              <a:buFont typeface="Wingdings" panose="05000000000000000000" pitchFamily="2" charset="2"/>
              <a:buChar char="v"/>
            </a:pPr>
            <a:r>
              <a:rPr lang="fr-FR" sz="2400" dirty="0" smtClean="0"/>
              <a:t> </a:t>
            </a:r>
            <a:r>
              <a:rPr lang="fr-FR" sz="2200" dirty="0" smtClean="0"/>
              <a:t>Ce fichier est </a:t>
            </a:r>
            <a:r>
              <a:rPr lang="fr-FR" sz="2200" dirty="0"/>
              <a:t>référencé par son </a:t>
            </a:r>
            <a:r>
              <a:rPr lang="fr-FR" sz="2200" dirty="0" smtClean="0"/>
              <a:t>identifiant (ou </a:t>
            </a:r>
            <a:r>
              <a:rPr lang="fr-FR" sz="2200" b="1" i="1" dirty="0" smtClean="0"/>
              <a:t>identifiant de ressource</a:t>
            </a:r>
            <a:r>
              <a:rPr lang="fr-FR" sz="2200" dirty="0" smtClean="0"/>
              <a:t>) « </a:t>
            </a:r>
            <a:r>
              <a:rPr lang="fr-FR" sz="2200" b="1" i="1" dirty="0" err="1" smtClean="0"/>
              <a:t>R.layout.</a:t>
            </a:r>
            <a:r>
              <a:rPr lang="fr-FR" sz="2200" b="1" i="1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nom_du_fichier</a:t>
            </a:r>
            <a:r>
              <a:rPr lang="fr-FR" sz="2200" dirty="0" smtClean="0"/>
              <a:t> » dans </a:t>
            </a:r>
            <a:r>
              <a:rPr lang="fr-FR" sz="2200" dirty="0"/>
              <a:t>le programme Java</a:t>
            </a:r>
            <a:endParaRPr lang="fr-FR" sz="2200" dirty="0">
              <a:latin typeface="Times New Roman" pitchFamily="18" charset="0"/>
              <a:cs typeface="Times New Roman" pitchFamily="18" charset="0"/>
            </a:endParaRPr>
          </a:p>
          <a:p>
            <a:pPr marL="623888" algn="just"/>
            <a:r>
              <a:rPr lang="fr-FR" sz="2200" b="1" dirty="0" smtClean="0">
                <a:latin typeface="+mj-lt"/>
                <a:cs typeface="Times New Roman" pitchFamily="18" charset="0"/>
              </a:rPr>
              <a:t>              </a:t>
            </a:r>
            <a:r>
              <a:rPr lang="fr-FR" sz="2200" b="1" dirty="0" smtClean="0">
                <a:latin typeface="+mj-lt"/>
                <a:cs typeface="Times New Roman" pitchFamily="18" charset="0"/>
                <a:sym typeface="Wingdings" panose="05000000000000000000" pitchFamily="2" charset="2"/>
              </a:rPr>
              <a:t> </a:t>
            </a:r>
            <a:r>
              <a:rPr lang="fr-FR" sz="2200" b="1" dirty="0" smtClean="0">
                <a:latin typeface="+mj-lt"/>
                <a:cs typeface="Times New Roman" pitchFamily="18" charset="0"/>
              </a:rPr>
              <a:t>ex: </a:t>
            </a:r>
            <a:r>
              <a:rPr lang="fr-FR" sz="2200" b="1" dirty="0" err="1" smtClean="0">
                <a:latin typeface="+mj-lt"/>
                <a:cs typeface="Times New Roman" pitchFamily="18" charset="0"/>
              </a:rPr>
              <a:t>R.layout.</a:t>
            </a:r>
            <a:r>
              <a:rPr lang="fr-FR" sz="2200" b="1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  <a:cs typeface="Times New Roman" pitchFamily="18" charset="0"/>
              </a:rPr>
              <a:t>mon_ihm</a:t>
            </a:r>
            <a:endParaRPr lang="fr-FR" sz="2200" b="1" dirty="0">
              <a:solidFill>
                <a:schemeClr val="bg2">
                  <a:lumMod val="60000"/>
                  <a:lumOff val="40000"/>
                </a:schemeClr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9832" y="2994017"/>
            <a:ext cx="3024336" cy="2016225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" name="Rectangle 20"/>
          <p:cNvSpPr/>
          <p:nvPr/>
        </p:nvSpPr>
        <p:spPr>
          <a:xfrm>
            <a:off x="0" y="900844"/>
            <a:ext cx="653576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Construction déclarative</a:t>
            </a:r>
            <a:r>
              <a:rPr lang="fr-FR" sz="2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sym typeface="Wingdings" panose="05000000000000000000" pitchFamily="2" charset="2"/>
              </a:rPr>
              <a:t> </a:t>
            </a:r>
            <a:r>
              <a:rPr lang="fr-FR" sz="2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Méthode statique</a:t>
            </a:r>
            <a:endParaRPr lang="fr-FR" sz="2400" dirty="0">
              <a:solidFill>
                <a:srgbClr val="7030A0"/>
              </a:solidFill>
            </a:endParaRPr>
          </a:p>
        </p:txBody>
      </p:sp>
      <p:sp>
        <p:nvSpPr>
          <p:cNvPr id="22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214290"/>
            <a:ext cx="8429652" cy="785794"/>
          </a:xfrm>
        </p:spPr>
        <p:txBody>
          <a:bodyPr/>
          <a:lstStyle/>
          <a:p>
            <a:pPr>
              <a:defRPr/>
            </a:pPr>
            <a:r>
              <a:rPr lang="fr-FR" sz="28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interface utilisateur graphique Android(</a:t>
            </a:r>
            <a:r>
              <a:rPr lang="fr-FR" sz="2800" b="1" kern="1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Construction</a:t>
            </a:r>
            <a:r>
              <a:rPr lang="fr-FR" sz="28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34492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04/03/2023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24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981889"/>
            <a:ext cx="895790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construction procédurale </a:t>
            </a:r>
            <a:r>
              <a:rPr lang="fr-FR" sz="2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sym typeface="Wingdings" panose="05000000000000000000" pitchFamily="2" charset="2"/>
              </a:rPr>
              <a:t> </a:t>
            </a:r>
            <a:r>
              <a:rPr lang="fr-FR" sz="2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Méthode </a:t>
            </a:r>
            <a:r>
              <a:rPr lang="fr-FR" sz="2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dynamique (@</a:t>
            </a:r>
            <a:r>
              <a:rPr lang="fr-FR" sz="2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Runtime</a:t>
            </a:r>
            <a:r>
              <a:rPr lang="fr-FR" sz="2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) </a:t>
            </a:r>
            <a:endParaRPr lang="fr-FR" sz="2200" dirty="0">
              <a:solidFill>
                <a:srgbClr val="7030A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1484784"/>
            <a:ext cx="9144000" cy="992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à"/>
            </a:pPr>
            <a:r>
              <a:rPr lang="fr-FR" sz="2400" b="1" dirty="0" smtClean="0">
                <a:latin typeface="+mj-lt"/>
                <a:cs typeface="Times New Roman" pitchFamily="18" charset="0"/>
              </a:rPr>
              <a:t>La </a:t>
            </a:r>
            <a:r>
              <a:rPr lang="fr-FR" sz="2400" b="1" dirty="0">
                <a:latin typeface="+mj-lt"/>
                <a:cs typeface="Times New Roman" pitchFamily="18" charset="0"/>
              </a:rPr>
              <a:t>création 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manuelle et directe </a:t>
            </a:r>
            <a:r>
              <a:rPr lang="fr-FR" sz="2400" dirty="0" smtClean="0">
                <a:latin typeface="+mj-lt"/>
                <a:cs typeface="Times New Roman" pitchFamily="18" charset="0"/>
              </a:rPr>
              <a:t>des 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vues </a:t>
            </a:r>
            <a:r>
              <a:rPr lang="fr-FR" sz="2400" dirty="0" smtClean="0">
                <a:latin typeface="+mj-lt"/>
                <a:cs typeface="Times New Roman" pitchFamily="18" charset="0"/>
              </a:rPr>
              <a:t>dans </a:t>
            </a:r>
            <a:r>
              <a:rPr lang="fr-FR" sz="2400" dirty="0" smtClean="0">
                <a:latin typeface="+mj-lt"/>
                <a:cs typeface="Times New Roman" pitchFamily="18" charset="0"/>
              </a:rPr>
              <a:t>le code d’une activité 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en utilisant les classes adéquates</a:t>
            </a:r>
            <a:r>
              <a:rPr lang="fr-FR" sz="2400" dirty="0" smtClean="0">
                <a:latin typeface="+mj-lt"/>
                <a:cs typeface="Times New Roman" pitchFamily="18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à"/>
            </a:pPr>
            <a:endParaRPr lang="fr-FR" sz="1050" dirty="0" smtClean="0">
              <a:latin typeface="+mj-lt"/>
              <a:cs typeface="Times New Roman" pitchFamily="18" charset="0"/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6228" y="3905527"/>
            <a:ext cx="5258734" cy="2458310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4" name="Connecteur droit 3"/>
          <p:cNvCxnSpPr/>
          <p:nvPr/>
        </p:nvCxnSpPr>
        <p:spPr>
          <a:xfrm flipH="1">
            <a:off x="3995936" y="4581128"/>
            <a:ext cx="93610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 flipH="1">
            <a:off x="3059832" y="5387504"/>
            <a:ext cx="75706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214290"/>
            <a:ext cx="8429652" cy="785794"/>
          </a:xfrm>
        </p:spPr>
        <p:txBody>
          <a:bodyPr/>
          <a:lstStyle/>
          <a:p>
            <a:pPr>
              <a:defRPr/>
            </a:pPr>
            <a:r>
              <a:rPr lang="fr-FR" sz="28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interface utilisateur graphique Android(</a:t>
            </a:r>
            <a:r>
              <a:rPr lang="fr-FR" sz="2800" b="1" kern="1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Construction</a:t>
            </a:r>
            <a:r>
              <a:rPr lang="fr-FR" sz="28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200" y="2564904"/>
            <a:ext cx="861679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sym typeface="Wingdings" panose="05000000000000000000" pitchFamily="2" charset="2"/>
              </a:rPr>
              <a:t></a:t>
            </a:r>
            <a:r>
              <a:rPr lang="fr-FR" sz="2400" dirty="0" smtClean="0"/>
              <a:t> </a:t>
            </a:r>
            <a:r>
              <a:rPr lang="fr-FR" sz="2400" b="1" dirty="0"/>
              <a:t>chaque vue </a:t>
            </a:r>
            <a:r>
              <a:rPr lang="fr-FR" sz="2400" dirty="0"/>
              <a:t>d’une interface est </a:t>
            </a:r>
            <a:r>
              <a:rPr lang="fr-FR" sz="2400" b="1" dirty="0"/>
              <a:t>gérée par un objet Java</a:t>
            </a:r>
          </a:p>
          <a:p>
            <a:endParaRPr lang="fr-FR" sz="1600" dirty="0" smtClean="0">
              <a:sym typeface="Wingdings" panose="05000000000000000000" pitchFamily="2" charset="2"/>
            </a:endParaRPr>
          </a:p>
          <a:p>
            <a:r>
              <a:rPr lang="fr-FR" sz="2400" dirty="0" smtClean="0">
                <a:sym typeface="Wingdings" panose="05000000000000000000" pitchFamily="2" charset="2"/>
              </a:rPr>
              <a:t> </a:t>
            </a:r>
            <a:r>
              <a:rPr lang="fr-FR" sz="2400" b="1" dirty="0" smtClean="0"/>
              <a:t>Bibliothèque propre</a:t>
            </a:r>
            <a:r>
              <a:rPr lang="fr-FR" sz="2400" dirty="0" smtClean="0"/>
              <a:t>, Pas </a:t>
            </a:r>
            <a:r>
              <a:rPr lang="fr-FR" sz="2400" dirty="0"/>
              <a:t>AWT, ni Swing, ni Java 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214290"/>
            <a:ext cx="8429652" cy="785794"/>
          </a:xfrm>
        </p:spPr>
        <p:txBody>
          <a:bodyPr/>
          <a:lstStyle/>
          <a:p>
            <a:pPr>
              <a:defRPr/>
            </a:pPr>
            <a:r>
              <a:rPr lang="fr-FR" sz="28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Comment une  activité fournir un écran ?</a:t>
            </a:r>
          </a:p>
        </p:txBody>
      </p:sp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04/03/2023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25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cxnSp>
        <p:nvCxnSpPr>
          <p:cNvPr id="13" name="Connecteur droit 12"/>
          <p:cNvCxnSpPr/>
          <p:nvPr/>
        </p:nvCxnSpPr>
        <p:spPr>
          <a:xfrm flipV="1">
            <a:off x="500034" y="857232"/>
            <a:ext cx="6357950" cy="1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3500438"/>
            <a:ext cx="4429124" cy="1741300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4286216" y="5500702"/>
            <a:ext cx="4857784" cy="954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1600" b="1" dirty="0" smtClean="0">
                <a:latin typeface="Times New Roman" pitchFamily="18" charset="0"/>
                <a:cs typeface="Times New Roman" pitchFamily="18" charset="0"/>
              </a:rPr>
              <a:t>la méthode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fr-FR" sz="1600" b="1" dirty="0" err="1" smtClean="0">
                <a:solidFill>
                  <a:schemeClr val="accent1">
                    <a:lumMod val="50000"/>
                  </a:schemeClr>
                </a:solidFill>
                <a:latin typeface="Segoe UI Semibold" pitchFamily="34" charset="0"/>
                <a:cs typeface="Times New Roman" pitchFamily="18" charset="0"/>
              </a:rPr>
              <a:t>setContentView</a:t>
            </a:r>
            <a:r>
              <a:rPr lang="fr-FR" sz="1600" b="1" dirty="0" smtClean="0">
                <a:solidFill>
                  <a:schemeClr val="accent1">
                    <a:lumMod val="50000"/>
                  </a:schemeClr>
                </a:solidFill>
                <a:latin typeface="Segoe UI Semibold" pitchFamily="34" charset="0"/>
                <a:cs typeface="Times New Roman" pitchFamily="18" charset="0"/>
              </a:rPr>
              <a:t>(</a:t>
            </a:r>
            <a:r>
              <a:rPr lang="fr-FR" sz="1600" b="1" dirty="0" err="1" smtClean="0">
                <a:solidFill>
                  <a:schemeClr val="accent1">
                    <a:lumMod val="50000"/>
                  </a:schemeClr>
                </a:solidFill>
                <a:latin typeface="Segoe UI Semibold" pitchFamily="34" charset="0"/>
                <a:cs typeface="Times New Roman" pitchFamily="18" charset="0"/>
              </a:rPr>
              <a:t>R.layout.activity_main</a:t>
            </a:r>
            <a:r>
              <a:rPr lang="fr-FR" sz="1600" b="1" dirty="0" smtClean="0">
                <a:solidFill>
                  <a:schemeClr val="accent1">
                    <a:lumMod val="50000"/>
                  </a:schemeClr>
                </a:solidFill>
                <a:latin typeface="Segoe UI Semibold" pitchFamily="34" charset="0"/>
                <a:cs typeface="Times New Roman" pitchFamily="18" charset="0"/>
              </a:rPr>
              <a:t>)</a:t>
            </a:r>
            <a:r>
              <a:rPr lang="fr-FR" sz="1600" b="1" dirty="0" smtClean="0">
                <a:solidFill>
                  <a:srgbClr val="00B0F0"/>
                </a:solidFill>
                <a:latin typeface="Agency FB" pitchFamily="34" charset="0"/>
                <a:cs typeface="Times New Roman" pitchFamily="18" charset="0"/>
              </a:rPr>
              <a:t> </a:t>
            </a:r>
            <a:endParaRPr lang="fr-FR" sz="2000" b="1" dirty="0" smtClean="0">
              <a:solidFill>
                <a:srgbClr val="00B0F0"/>
              </a:solidFill>
              <a:latin typeface="Agency FB" pitchFamily="34" charset="0"/>
              <a:cs typeface="Times New Roman" pitchFamily="18" charset="0"/>
            </a:endParaRPr>
          </a:p>
          <a:p>
            <a:r>
              <a:rPr lang="fr-FR" sz="1600" b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fr-FR" sz="1600" b="1" dirty="0" smtClean="0">
                <a:latin typeface="Times New Roman" pitchFamily="18" charset="0"/>
                <a:cs typeface="Times New Roman" pitchFamily="18" charset="0"/>
              </a:rPr>
              <a:t>ransforme visuellement le contenu du fichier XML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fr-FR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activity_main.XML </a:t>
            </a:r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>» </a:t>
            </a:r>
            <a:endParaRPr lang="fr-FR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357562"/>
            <a:ext cx="4429124" cy="2070491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7" name="Connecteur droit avec flèche 16"/>
          <p:cNvCxnSpPr>
            <a:endCxn id="10" idx="0"/>
          </p:cNvCxnSpPr>
          <p:nvPr/>
        </p:nvCxnSpPr>
        <p:spPr>
          <a:xfrm rot="16200000" flipH="1">
            <a:off x="6500818" y="3071818"/>
            <a:ext cx="642942" cy="214298"/>
          </a:xfrm>
          <a:prstGeom prst="straightConnector1">
            <a:avLst/>
          </a:prstGeom>
          <a:ln>
            <a:solidFill>
              <a:srgbClr val="006666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 rot="16200000" flipH="1">
            <a:off x="1428720" y="3000364"/>
            <a:ext cx="642942" cy="7145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214282" y="5572140"/>
            <a:ext cx="3643306" cy="113877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1600" b="1" dirty="0" smtClean="0">
                <a:latin typeface="Times New Roman" pitchFamily="18" charset="0"/>
                <a:cs typeface="Times New Roman" pitchFamily="18" charset="0"/>
              </a:rPr>
              <a:t>la méthode</a:t>
            </a:r>
            <a:r>
              <a:rPr lang="fr-FR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fr-FR" sz="1600" b="1" dirty="0" err="1" smtClean="0">
                <a:solidFill>
                  <a:schemeClr val="accent1">
                    <a:lumMod val="50000"/>
                  </a:schemeClr>
                </a:solidFill>
                <a:latin typeface="Segoe UI Semibold" pitchFamily="34" charset="0"/>
                <a:cs typeface="Times New Roman" pitchFamily="18" charset="0"/>
              </a:rPr>
              <a:t>setContentView</a:t>
            </a:r>
            <a:r>
              <a:rPr lang="fr-FR" sz="1600" b="1" dirty="0" smtClean="0">
                <a:solidFill>
                  <a:schemeClr val="accent1">
                    <a:lumMod val="50000"/>
                  </a:schemeClr>
                </a:solidFill>
                <a:latin typeface="Segoe UI Semibold" pitchFamily="34" charset="0"/>
                <a:cs typeface="Times New Roman" pitchFamily="18" charset="0"/>
              </a:rPr>
              <a:t>(tv)</a:t>
            </a:r>
            <a:r>
              <a:rPr lang="fr-FR" sz="1600" b="1" dirty="0" smtClean="0">
                <a:solidFill>
                  <a:schemeClr val="accent1">
                    <a:lumMod val="50000"/>
                  </a:schemeClr>
                </a:solidFill>
                <a:latin typeface="Agency FB" pitchFamily="34" charset="0"/>
                <a:cs typeface="Times New Roman" pitchFamily="18" charset="0"/>
              </a:rPr>
              <a:t> </a:t>
            </a:r>
            <a:endParaRPr lang="fr-FR" sz="2000" b="1" dirty="0" smtClean="0">
              <a:solidFill>
                <a:schemeClr val="accent1">
                  <a:lumMod val="50000"/>
                </a:schemeClr>
              </a:solidFill>
              <a:latin typeface="Agency FB" pitchFamily="34" charset="0"/>
              <a:cs typeface="Times New Roman" pitchFamily="18" charset="0"/>
            </a:endParaRPr>
          </a:p>
          <a:p>
            <a:r>
              <a:rPr lang="fr-FR" sz="1600" b="1" dirty="0" smtClean="0">
                <a:latin typeface="Times New Roman" pitchFamily="18" charset="0"/>
                <a:cs typeface="Times New Roman" pitchFamily="18" charset="0"/>
              </a:rPr>
              <a:t>affiche la chaine de caractères dans l’interface graphique au moment de l’</a:t>
            </a:r>
            <a:r>
              <a:rPr lang="fr-FR" sz="1600" b="1" dirty="0" err="1" smtClean="0">
                <a:latin typeface="Times New Roman" pitchFamily="18" charset="0"/>
                <a:cs typeface="Times New Roman" pitchFamily="18" charset="0"/>
              </a:rPr>
              <a:t>execution</a:t>
            </a:r>
            <a:endParaRPr lang="fr-FR" sz="2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Connecteur droit avec flèche 19"/>
          <p:cNvCxnSpPr>
            <a:stCxn id="19" idx="0"/>
          </p:cNvCxnSpPr>
          <p:nvPr/>
        </p:nvCxnSpPr>
        <p:spPr>
          <a:xfrm flipH="1" flipV="1">
            <a:off x="1928795" y="4929198"/>
            <a:ext cx="107140" cy="64294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 rot="5400000" flipH="1" flipV="1">
            <a:off x="6858008" y="5143520"/>
            <a:ext cx="642942" cy="71422"/>
          </a:xfrm>
          <a:prstGeom prst="straightConnector1">
            <a:avLst/>
          </a:prstGeom>
          <a:ln>
            <a:solidFill>
              <a:srgbClr val="006666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23" name="Diagramme 22"/>
          <p:cNvGraphicFramePr/>
          <p:nvPr>
            <p:extLst>
              <p:ext uri="{D42A27DB-BD31-4B8C-83A1-F6EECF244321}">
                <p14:modId xmlns:p14="http://schemas.microsoft.com/office/powerpoint/2010/main" val="2739449531"/>
              </p:ext>
            </p:extLst>
          </p:nvPr>
        </p:nvGraphicFramePr>
        <p:xfrm>
          <a:off x="247944" y="332656"/>
          <a:ext cx="8572528" cy="3714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Rectangle 1"/>
          <p:cNvSpPr/>
          <p:nvPr/>
        </p:nvSpPr>
        <p:spPr>
          <a:xfrm>
            <a:off x="2590800" y="2400245"/>
            <a:ext cx="3183278" cy="4001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Paramètres à passer</a:t>
            </a:r>
            <a:endParaRPr lang="fr-FR" sz="2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cxnSp>
        <p:nvCxnSpPr>
          <p:cNvPr id="24" name="Connecteur droit 23"/>
          <p:cNvCxnSpPr/>
          <p:nvPr/>
        </p:nvCxnSpPr>
        <p:spPr>
          <a:xfrm flipH="1">
            <a:off x="2565648" y="3861048"/>
            <a:ext cx="92623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 flipH="1">
            <a:off x="1360716" y="4293096"/>
            <a:ext cx="92623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 flipH="1">
            <a:off x="788232" y="4929198"/>
            <a:ext cx="92623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 flipH="1">
            <a:off x="5477463" y="4929198"/>
            <a:ext cx="92623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 flipH="1">
            <a:off x="6090084" y="4437112"/>
            <a:ext cx="92623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 flipH="1">
            <a:off x="7073576" y="3745608"/>
            <a:ext cx="92623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05/03/2023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26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717" y="868576"/>
            <a:ext cx="63722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mise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en </a:t>
            </a: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page,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gabarit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ou conteneur(container) </a:t>
            </a:r>
            <a:endParaRPr lang="fr-FR" sz="2400" dirty="0"/>
          </a:p>
        </p:txBody>
      </p: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214290"/>
            <a:ext cx="8429652" cy="785794"/>
          </a:xfrm>
        </p:spPr>
        <p:txBody>
          <a:bodyPr/>
          <a:lstStyle/>
          <a:p>
            <a:pPr>
              <a:defRPr/>
            </a:pPr>
            <a:r>
              <a:rPr lang="fr-FR" sz="2800" b="1" kern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Groupe de </a:t>
            </a:r>
            <a:r>
              <a:rPr lang="fr-FR" sz="28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vues: </a:t>
            </a:r>
            <a:r>
              <a:rPr lang="fr-FR" sz="2800" b="1" kern="1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layout</a:t>
            </a:r>
            <a:endParaRPr lang="fr-FR" sz="28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7200" y="2485852"/>
            <a:ext cx="8681691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200" dirty="0" smtClean="0">
                <a:cs typeface="Times New Roman" pitchFamily="18" charset="0"/>
              </a:rPr>
              <a:t>Un </a:t>
            </a:r>
            <a:r>
              <a:rPr lang="fr-FR" sz="2200" b="1" dirty="0" err="1">
                <a:cs typeface="Times New Roman" pitchFamily="18" charset="0"/>
              </a:rPr>
              <a:t>layout</a:t>
            </a:r>
            <a:r>
              <a:rPr lang="fr-FR" sz="2200" b="1" dirty="0">
                <a:cs typeface="Times New Roman" pitchFamily="18" charset="0"/>
              </a:rPr>
              <a:t> </a:t>
            </a:r>
            <a:r>
              <a:rPr lang="fr-FR" sz="2200" dirty="0" smtClean="0">
                <a:cs typeface="Times New Roman" pitchFamily="18" charset="0"/>
              </a:rPr>
              <a:t>est </a:t>
            </a:r>
            <a:r>
              <a:rPr lang="fr-FR" sz="2200" dirty="0">
                <a:cs typeface="Times New Roman" pitchFamily="18" charset="0"/>
              </a:rPr>
              <a:t>une </a:t>
            </a:r>
            <a:r>
              <a:rPr lang="fr-FR" sz="2200" dirty="0" err="1">
                <a:cs typeface="Times New Roman" pitchFamily="18" charset="0"/>
              </a:rPr>
              <a:t>view</a:t>
            </a:r>
            <a:r>
              <a:rPr lang="fr-FR" sz="2200" dirty="0">
                <a:cs typeface="Times New Roman" pitchFamily="18" charset="0"/>
              </a:rPr>
              <a:t> </a:t>
            </a:r>
            <a:r>
              <a:rPr lang="fr-FR" sz="2200" dirty="0" smtClean="0">
                <a:cs typeface="Times New Roman" pitchFamily="18" charset="0"/>
              </a:rPr>
              <a:t>spéciale </a:t>
            </a:r>
            <a:r>
              <a:rPr lang="fr-FR" sz="2200" b="1" dirty="0">
                <a:cs typeface="Times New Roman" pitchFamily="18" charset="0"/>
              </a:rPr>
              <a:t>joue le rôle d’un conteneur (container) </a:t>
            </a:r>
            <a:endParaRPr lang="fr-FR" sz="2200" b="1" dirty="0" smtClean="0"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200" b="1" dirty="0" smtClean="0">
                <a:cs typeface="Times New Roman" pitchFamily="18" charset="0"/>
              </a:rPr>
              <a:t>Sous-classe de « </a:t>
            </a:r>
            <a:r>
              <a:rPr lang="fr-FR" sz="2200" b="1" dirty="0" err="1" smtClean="0">
                <a:cs typeface="Times New Roman" pitchFamily="18" charset="0"/>
              </a:rPr>
              <a:t>ViewGroup</a:t>
            </a:r>
            <a:r>
              <a:rPr lang="fr-FR" sz="2200" b="1" dirty="0" smtClean="0">
                <a:cs typeface="Times New Roman" pitchFamily="18" charset="0"/>
              </a:rPr>
              <a:t> »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200" b="1" dirty="0" smtClean="0">
                <a:cs typeface="Times New Roman" pitchFamily="18" charset="0"/>
              </a:rPr>
              <a:t>Sert comme gestionnaire de </a:t>
            </a:r>
            <a:r>
              <a:rPr lang="fr-FR" sz="2200" b="1" dirty="0">
                <a:cs typeface="Times New Roman" pitchFamily="18" charset="0"/>
              </a:rPr>
              <a:t>placement</a:t>
            </a:r>
            <a:endParaRPr lang="fr-FR" sz="2200" b="1" dirty="0" smtClean="0"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200" dirty="0" smtClean="0">
                <a:cs typeface="Times New Roman" pitchFamily="18" charset="0"/>
              </a:rPr>
              <a:t>peut </a:t>
            </a:r>
            <a:r>
              <a:rPr lang="fr-FR" sz="2200" dirty="0">
                <a:cs typeface="Times New Roman" pitchFamily="18" charset="0"/>
              </a:rPr>
              <a:t>contenir de</a:t>
            </a:r>
            <a:r>
              <a:rPr lang="fr-FR" sz="2200" b="1" dirty="0">
                <a:cs typeface="Times New Roman" pitchFamily="18" charset="0"/>
              </a:rPr>
              <a:t> vues ou d’autres </a:t>
            </a:r>
            <a:r>
              <a:rPr lang="fr-FR" sz="2200" b="1" dirty="0" smtClean="0">
                <a:cs typeface="Times New Roman" pitchFamily="18" charset="0"/>
              </a:rPr>
              <a:t>groupes imbriqués:  </a:t>
            </a:r>
          </a:p>
          <a:p>
            <a:pPr marL="271463" algn="just">
              <a:lnSpc>
                <a:spcPct val="150000"/>
              </a:lnSpc>
            </a:pPr>
            <a:r>
              <a:rPr lang="fr-FR" sz="2200" b="1" dirty="0" smtClean="0">
                <a:cs typeface="Times New Roman" pitchFamily="18" charset="0"/>
              </a:rPr>
              <a:t> </a:t>
            </a:r>
            <a:r>
              <a:rPr lang="fr-FR" sz="2200" b="1" dirty="0" smtClean="0">
                <a:cs typeface="Times New Roman" pitchFamily="18" charset="0"/>
                <a:sym typeface="Wingdings" panose="05000000000000000000" pitchFamily="2" charset="2"/>
              </a:rPr>
              <a:t> </a:t>
            </a:r>
            <a:r>
              <a:rPr lang="fr-FR" sz="2000" b="1" dirty="0" smtClean="0">
                <a:cs typeface="Times New Roman" pitchFamily="18" charset="0"/>
              </a:rPr>
              <a:t>positionnés</a:t>
            </a:r>
            <a:r>
              <a:rPr lang="fr-FR" sz="2000" dirty="0" smtClean="0">
                <a:cs typeface="Times New Roman" pitchFamily="18" charset="0"/>
              </a:rPr>
              <a:t> </a:t>
            </a:r>
            <a:r>
              <a:rPr lang="fr-FR" sz="2000" dirty="0">
                <a:cs typeface="Times New Roman" pitchFamily="18" charset="0"/>
              </a:rPr>
              <a:t>les uns par rapport aux autres selon </a:t>
            </a:r>
            <a:r>
              <a:rPr lang="fr-FR" sz="2000" b="1" dirty="0">
                <a:cs typeface="Times New Roman" pitchFamily="18" charset="0"/>
              </a:rPr>
              <a:t>une disposition </a:t>
            </a:r>
            <a:r>
              <a:rPr lang="fr-FR" sz="2000" dirty="0">
                <a:cs typeface="Times New Roman" pitchFamily="18" charset="0"/>
              </a:rPr>
              <a:t>ou </a:t>
            </a:r>
            <a:r>
              <a:rPr lang="fr-FR" sz="2000" b="1" dirty="0">
                <a:cs typeface="Times New Roman" pitchFamily="18" charset="0"/>
              </a:rPr>
              <a:t>une mise en page définie</a:t>
            </a:r>
            <a:endParaRPr lang="fr-FR" sz="2200" b="1" dirty="0"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51891" y="1484784"/>
            <a:ext cx="91907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dirty="0">
                <a:cs typeface="Times New Roman" pitchFamily="18" charset="0"/>
              </a:rPr>
              <a:t>Les </a:t>
            </a:r>
            <a:r>
              <a:rPr lang="fr-FR" sz="2400" b="1" dirty="0" smtClean="0">
                <a:cs typeface="Times New Roman" pitchFamily="18" charset="0"/>
              </a:rPr>
              <a:t>vues </a:t>
            </a:r>
            <a:r>
              <a:rPr lang="fr-FR" sz="2400" dirty="0">
                <a:cs typeface="Times New Roman" pitchFamily="18" charset="0"/>
              </a:rPr>
              <a:t>d’une interface utilisateur </a:t>
            </a:r>
            <a:r>
              <a:rPr lang="fr-FR" sz="2400" b="1" dirty="0">
                <a:cs typeface="Times New Roman" pitchFamily="18" charset="0"/>
              </a:rPr>
              <a:t>Android</a:t>
            </a:r>
            <a:r>
              <a:rPr lang="fr-FR" sz="2400" dirty="0">
                <a:cs typeface="Times New Roman" pitchFamily="18" charset="0"/>
              </a:rPr>
              <a:t> sont </a:t>
            </a:r>
            <a:r>
              <a:rPr lang="fr-FR" sz="2400" b="1" dirty="0">
                <a:cs typeface="Times New Roman" pitchFamily="18" charset="0"/>
              </a:rPr>
              <a:t>alignées à l’écran </a:t>
            </a:r>
            <a:r>
              <a:rPr lang="fr-FR" sz="2400" dirty="0">
                <a:cs typeface="Times New Roman" pitchFamily="18" charset="0"/>
              </a:rPr>
              <a:t>à l’aide </a:t>
            </a:r>
            <a:r>
              <a:rPr lang="fr-FR" sz="2400" b="1" dirty="0">
                <a:cs typeface="Times New Roman" pitchFamily="18" charset="0"/>
              </a:rPr>
              <a:t>de </a:t>
            </a:r>
            <a:r>
              <a:rPr lang="fr-FR" sz="2400" b="1" dirty="0" smtClean="0">
                <a:solidFill>
                  <a:schemeClr val="bg2">
                    <a:lumMod val="60000"/>
                    <a:lumOff val="40000"/>
                  </a:schemeClr>
                </a:solidFill>
                <a:cs typeface="Times New Roman" pitchFamily="18" charset="0"/>
              </a:rPr>
              <a:t>groupes de vues </a:t>
            </a:r>
            <a:r>
              <a:rPr lang="fr-FR" sz="2400" dirty="0" smtClean="0">
                <a:solidFill>
                  <a:schemeClr val="bg2">
                    <a:lumMod val="60000"/>
                    <a:lumOff val="40000"/>
                  </a:schemeClr>
                </a:solidFill>
                <a:cs typeface="Times New Roman" pitchFamily="18" charset="0"/>
              </a:rPr>
              <a:t>« </a:t>
            </a:r>
            <a:r>
              <a:rPr lang="fr-FR" sz="2400" b="1" dirty="0" err="1">
                <a:solidFill>
                  <a:schemeClr val="bg2">
                    <a:lumMod val="60000"/>
                    <a:lumOff val="40000"/>
                  </a:schemeClr>
                </a:solidFill>
                <a:cs typeface="Times New Roman" pitchFamily="18" charset="0"/>
              </a:rPr>
              <a:t>layouts</a:t>
            </a:r>
            <a:r>
              <a:rPr lang="fr-FR" sz="2400" b="1" dirty="0">
                <a:solidFill>
                  <a:schemeClr val="bg2">
                    <a:lumMod val="60000"/>
                    <a:lumOff val="40000"/>
                  </a:schemeClr>
                </a:solidFill>
                <a:cs typeface="Times New Roman" pitchFamily="18" charset="0"/>
              </a:rPr>
              <a:t> » </a:t>
            </a:r>
            <a:endParaRPr lang="fr-FR" sz="2400" b="1" dirty="0">
              <a:solidFill>
                <a:schemeClr val="bg2">
                  <a:lumMod val="60000"/>
                  <a:lumOff val="40000"/>
                </a:schemeClr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05/03/2023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27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31876" y="3789040"/>
            <a:ext cx="5280248" cy="2674040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Rectangle 13"/>
          <p:cNvSpPr/>
          <p:nvPr/>
        </p:nvSpPr>
        <p:spPr>
          <a:xfrm>
            <a:off x="13717" y="868576"/>
            <a:ext cx="63722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mise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en </a:t>
            </a: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page,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gabarit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ou conteneur(container) </a:t>
            </a:r>
            <a:endParaRPr lang="fr-FR" sz="2400" dirty="0"/>
          </a:p>
        </p:txBody>
      </p:sp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214290"/>
            <a:ext cx="8429652" cy="785794"/>
          </a:xfrm>
        </p:spPr>
        <p:txBody>
          <a:bodyPr/>
          <a:lstStyle/>
          <a:p>
            <a:pPr>
              <a:defRPr/>
            </a:pPr>
            <a:r>
              <a:rPr lang="fr-FR" sz="2800" b="1" kern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Groupe de </a:t>
            </a:r>
            <a:r>
              <a:rPr lang="fr-FR" sz="28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vues: </a:t>
            </a:r>
            <a:r>
              <a:rPr lang="fr-FR" sz="2800" b="1" kern="1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layout</a:t>
            </a:r>
            <a:endParaRPr lang="fr-FR" sz="28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2866" y="1383281"/>
            <a:ext cx="9146866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dirty="0"/>
              <a:t>La plupart des groupes utilisent des </a:t>
            </a:r>
            <a:r>
              <a:rPr lang="fr-FR" sz="2400" b="1" dirty="0"/>
              <a:t>paramètres de positionnement:</a:t>
            </a:r>
            <a:endParaRPr lang="fr-FR" sz="2400" b="1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FR" sz="500" dirty="0" smtClean="0"/>
          </a:p>
          <a:p>
            <a:pPr algn="just"/>
            <a:r>
              <a:rPr lang="fr-FR" sz="2400" dirty="0" smtClean="0"/>
              <a:t>    </a:t>
            </a:r>
            <a:r>
              <a:rPr lang="fr-FR" sz="2400" dirty="0" smtClean="0">
                <a:sym typeface="Wingdings" panose="05000000000000000000" pitchFamily="2" charset="2"/>
              </a:rPr>
              <a:t> </a:t>
            </a:r>
            <a:r>
              <a:rPr lang="fr-FR" sz="2400" dirty="0" smtClean="0"/>
              <a:t>de </a:t>
            </a:r>
            <a:r>
              <a:rPr lang="fr-FR" sz="2400" dirty="0"/>
              <a:t>taille </a:t>
            </a:r>
          </a:p>
          <a:p>
            <a:pPr algn="just"/>
            <a:r>
              <a:rPr lang="fr-FR" sz="2400" dirty="0" smtClean="0"/>
              <a:t>    </a:t>
            </a:r>
            <a:r>
              <a:rPr lang="fr-FR" sz="2400" dirty="0" smtClean="0">
                <a:sym typeface="Wingdings" panose="05000000000000000000" pitchFamily="2" charset="2"/>
              </a:rPr>
              <a:t> </a:t>
            </a:r>
            <a:r>
              <a:rPr lang="fr-FR" sz="2400" dirty="0" smtClean="0"/>
              <a:t> </a:t>
            </a:r>
            <a:r>
              <a:rPr lang="fr-FR" sz="2400" dirty="0"/>
              <a:t>de </a:t>
            </a:r>
            <a:r>
              <a:rPr lang="fr-FR" sz="2400" dirty="0" smtClean="0"/>
              <a:t>placement</a:t>
            </a:r>
          </a:p>
          <a:p>
            <a:pPr algn="just"/>
            <a:r>
              <a:rPr lang="fr-FR" sz="2400" dirty="0" smtClean="0"/>
              <a:t>    </a:t>
            </a:r>
            <a:r>
              <a:rPr lang="fr-FR" sz="2400" dirty="0" smtClean="0">
                <a:sym typeface="Wingdings" panose="05000000000000000000" pitchFamily="2" charset="2"/>
              </a:rPr>
              <a:t> </a:t>
            </a:r>
            <a:r>
              <a:rPr lang="fr-FR" sz="2400" dirty="0" smtClean="0"/>
              <a:t>et géométriques</a:t>
            </a:r>
            <a:endParaRPr lang="fr-FR" sz="2400" dirty="0"/>
          </a:p>
        </p:txBody>
      </p:sp>
      <p:sp>
        <p:nvSpPr>
          <p:cNvPr id="5" name="Rectangle 4"/>
          <p:cNvSpPr/>
          <p:nvPr/>
        </p:nvSpPr>
        <p:spPr>
          <a:xfrm>
            <a:off x="133672" y="3316922"/>
            <a:ext cx="8686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u="sng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Exemple:  </a:t>
            </a:r>
            <a:r>
              <a:rPr lang="fr-FR" sz="2000" dirty="0"/>
              <a:t>telle vue à droite de telle autre, telle vue la plus grande possible,</a:t>
            </a:r>
          </a:p>
        </p:txBody>
      </p:sp>
    </p:spTree>
    <p:extLst>
      <p:ext uri="{BB962C8B-B14F-4D97-AF65-F5344CB8AC3E}">
        <p14:creationId xmlns:p14="http://schemas.microsoft.com/office/powerpoint/2010/main" val="250487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05/03/2023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28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17425" y="4149080"/>
            <a:ext cx="917885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dirty="0"/>
              <a:t>Les paramètres sont </a:t>
            </a:r>
            <a:r>
              <a:rPr lang="fr-FR" sz="2400" dirty="0" smtClean="0"/>
              <a:t>définis par:</a:t>
            </a:r>
          </a:p>
          <a:p>
            <a:pPr algn="just"/>
            <a:r>
              <a:rPr lang="fr-FR" sz="2400" dirty="0" smtClean="0"/>
              <a:t> </a:t>
            </a:r>
            <a:endParaRPr lang="fr-FR" sz="2400" dirty="0"/>
          </a:p>
          <a:p>
            <a:pPr marL="900113" indent="-457200" algn="just">
              <a:buAutoNum type="arabicPeriod"/>
            </a:pPr>
            <a:r>
              <a:rPr lang="fr-FR" sz="2200" b="1" dirty="0" smtClean="0">
                <a:solidFill>
                  <a:srgbClr val="000000"/>
                </a:solidFill>
                <a:latin typeface="ACaslon-Regular"/>
              </a:rPr>
              <a:t>des </a:t>
            </a:r>
            <a:r>
              <a:rPr lang="fr-FR" sz="2200" b="1" dirty="0">
                <a:solidFill>
                  <a:srgbClr val="000000"/>
                </a:solidFill>
                <a:latin typeface="ACaslon-Regular"/>
              </a:rPr>
              <a:t>attributs </a:t>
            </a:r>
            <a:r>
              <a:rPr lang="fr-FR" sz="2200" dirty="0">
                <a:solidFill>
                  <a:srgbClr val="000000"/>
                </a:solidFill>
                <a:latin typeface="ACaslon-Regular"/>
              </a:rPr>
              <a:t>(</a:t>
            </a:r>
            <a:r>
              <a:rPr lang="fr-FR" sz="2200" dirty="0" smtClean="0">
                <a:solidFill>
                  <a:srgbClr val="000000"/>
                </a:solidFill>
                <a:latin typeface="ACaslon-Regular"/>
              </a:rPr>
              <a:t>balise) XML : </a:t>
            </a:r>
            <a:r>
              <a:rPr lang="fr-FR" sz="22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android:orientation</a:t>
            </a:r>
            <a:r>
              <a:rPr lang="fr-FR" sz="22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900113" indent="-457200" algn="just">
              <a:buAutoNum type="arabicPeriod"/>
            </a:pPr>
            <a:endParaRPr lang="fr-FR" sz="2200" dirty="0" smtClean="0">
              <a:solidFill>
                <a:srgbClr val="000000"/>
              </a:solidFill>
              <a:latin typeface="ACaslon-Regular"/>
            </a:endParaRPr>
          </a:p>
          <a:p>
            <a:pPr marL="900113" indent="-457200" algn="just"/>
            <a:r>
              <a:rPr lang="fr-FR" sz="2200" dirty="0" smtClean="0">
                <a:solidFill>
                  <a:srgbClr val="000000"/>
                </a:solidFill>
                <a:latin typeface="ACaslon-Regular"/>
              </a:rPr>
              <a:t>2. ou </a:t>
            </a:r>
            <a:r>
              <a:rPr lang="fr-FR" sz="2200" dirty="0" smtClean="0">
                <a:solidFill>
                  <a:srgbClr val="000000"/>
                </a:solidFill>
                <a:latin typeface="ACaslon-Regular"/>
              </a:rPr>
              <a:t>des </a:t>
            </a:r>
            <a:r>
              <a:rPr lang="fr-FR" sz="2200" b="1" dirty="0" smtClean="0">
                <a:solidFill>
                  <a:srgbClr val="000000"/>
                </a:solidFill>
                <a:latin typeface="ACaslon-Regular"/>
              </a:rPr>
              <a:t>méthodes java </a:t>
            </a:r>
            <a:r>
              <a:rPr lang="fr-FR" sz="2200" dirty="0" smtClean="0">
                <a:solidFill>
                  <a:srgbClr val="000000"/>
                </a:solidFill>
                <a:latin typeface="ACaslon-Regular"/>
              </a:rPr>
              <a:t>: </a:t>
            </a:r>
            <a:r>
              <a:rPr lang="fr-FR" sz="2200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setOrientation</a:t>
            </a:r>
            <a:r>
              <a:rPr lang="fr-FR" sz="22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() </a:t>
            </a:r>
            <a:endParaRPr lang="fr-FR" sz="2200" dirty="0"/>
          </a:p>
        </p:txBody>
      </p:sp>
      <p:sp>
        <p:nvSpPr>
          <p:cNvPr id="14" name="Rectangle 13"/>
          <p:cNvSpPr/>
          <p:nvPr/>
        </p:nvSpPr>
        <p:spPr>
          <a:xfrm>
            <a:off x="13717" y="868576"/>
            <a:ext cx="63722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mise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en </a:t>
            </a: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page,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gabarit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ou conteneur(container) </a:t>
            </a:r>
            <a:endParaRPr lang="fr-FR" sz="2400" dirty="0"/>
          </a:p>
        </p:txBody>
      </p:sp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214290"/>
            <a:ext cx="8429652" cy="785794"/>
          </a:xfrm>
        </p:spPr>
        <p:txBody>
          <a:bodyPr/>
          <a:lstStyle/>
          <a:p>
            <a:pPr>
              <a:defRPr/>
            </a:pPr>
            <a:r>
              <a:rPr lang="fr-FR" sz="2800" b="1" kern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Groupe de </a:t>
            </a:r>
            <a:r>
              <a:rPr lang="fr-FR" sz="28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vues: </a:t>
            </a:r>
            <a:r>
              <a:rPr lang="fr-FR" sz="2800" b="1" kern="1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layout</a:t>
            </a:r>
            <a:endParaRPr lang="fr-FR" sz="28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9512" y="1634948"/>
            <a:ext cx="8964488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smtClean="0"/>
              <a:t>Les </a:t>
            </a:r>
            <a:r>
              <a:rPr lang="fr-FR" sz="2400" dirty="0"/>
              <a:t>paramètres sont de deux sortes </a:t>
            </a:r>
            <a:r>
              <a:rPr lang="fr-FR" dirty="0"/>
              <a:t>: </a:t>
            </a:r>
            <a:endParaRPr lang="fr-FR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728663" indent="-457200">
              <a:buAutoNum type="arabicPeriod"/>
            </a:pPr>
            <a:r>
              <a:rPr lang="fr-FR" sz="2200" b="1" dirty="0" smtClean="0"/>
              <a:t>paramètres obligatoires </a:t>
            </a:r>
            <a:r>
              <a:rPr lang="fr-FR" sz="2200" dirty="0"/>
              <a:t>: </a:t>
            </a:r>
            <a:r>
              <a:rPr lang="fr-FR" sz="2200" dirty="0" smtClean="0"/>
              <a:t>« </a:t>
            </a:r>
            <a:r>
              <a:rPr lang="fr-FR" sz="2200" i="1" dirty="0" err="1" smtClean="0"/>
              <a:t>android:layout_width</a:t>
            </a:r>
            <a:r>
              <a:rPr lang="fr-FR" sz="2200" i="1" dirty="0" smtClean="0"/>
              <a:t> »</a:t>
            </a:r>
            <a:r>
              <a:rPr lang="fr-FR" sz="2200" dirty="0" smtClean="0"/>
              <a:t> et « </a:t>
            </a:r>
            <a:r>
              <a:rPr lang="fr-FR" sz="2200" i="1" dirty="0" err="1" smtClean="0"/>
              <a:t>android:layout_height</a:t>
            </a:r>
            <a:r>
              <a:rPr lang="fr-FR" sz="2200" i="1" dirty="0" smtClean="0"/>
              <a:t> »,</a:t>
            </a:r>
          </a:p>
          <a:p>
            <a:pPr marL="728663" indent="-457200">
              <a:buAutoNum type="arabicPeriod"/>
            </a:pPr>
            <a:endParaRPr lang="fr-FR" sz="2200" dirty="0" smtClean="0"/>
          </a:p>
          <a:p>
            <a:pPr marL="714375" indent="-442913"/>
            <a:r>
              <a:rPr lang="fr-FR" sz="2200" dirty="0" smtClean="0"/>
              <a:t> 2. </a:t>
            </a:r>
            <a:r>
              <a:rPr lang="fr-FR" sz="2200" b="1" dirty="0" smtClean="0"/>
              <a:t>paramètres </a:t>
            </a:r>
            <a:r>
              <a:rPr lang="fr-FR" sz="2200" dirty="0" smtClean="0"/>
              <a:t>demandés </a:t>
            </a:r>
            <a:r>
              <a:rPr lang="fr-FR" sz="2200" dirty="0"/>
              <a:t>par le groupe englobant</a:t>
            </a:r>
          </a:p>
        </p:txBody>
      </p:sp>
    </p:spTree>
    <p:extLst>
      <p:ext uri="{BB962C8B-B14F-4D97-AF65-F5344CB8AC3E}">
        <p14:creationId xmlns:p14="http://schemas.microsoft.com/office/powerpoint/2010/main" val="392533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04/03/2023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29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72066" y="857232"/>
            <a:ext cx="21938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1: </a:t>
            </a:r>
            <a:r>
              <a:rPr lang="fr-FR" sz="2400" b="1" dirty="0" err="1" smtClean="0">
                <a:latin typeface="Times New Roman" pitchFamily="18" charset="0"/>
                <a:cs typeface="Times New Roman" pitchFamily="18" charset="0"/>
              </a:rPr>
              <a:t>layout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 XML </a:t>
            </a:r>
            <a:endParaRPr lang="fr-FR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http://tutorielandroid.francoiscolin.fr/images/interfa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768" y="4048688"/>
            <a:ext cx="2643206" cy="2371129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93876"/>
            <a:ext cx="4842282" cy="3106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Rectangle 16"/>
          <p:cNvSpPr/>
          <p:nvPr/>
        </p:nvSpPr>
        <p:spPr>
          <a:xfrm>
            <a:off x="59994" y="4954203"/>
            <a:ext cx="1847710" cy="132343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1" eaLnBrk="0" hangingPunct="0">
              <a:buFontTx/>
              <a:buChar char="•"/>
            </a:pPr>
            <a:r>
              <a:rPr lang="fr-FR" sz="1600" dirty="0" smtClean="0">
                <a:solidFill>
                  <a:srgbClr val="222222"/>
                </a:solidFill>
                <a:cs typeface="Arial" pitchFamily="34" charset="0"/>
              </a:rPr>
              <a:t>Le </a:t>
            </a:r>
            <a:r>
              <a:rPr lang="fr-FR" sz="1600" b="1" dirty="0" err="1" smtClean="0">
                <a:solidFill>
                  <a:srgbClr val="222222"/>
                </a:solidFill>
                <a:cs typeface="Arial" pitchFamily="34" charset="0"/>
              </a:rPr>
              <a:t>LinearLayout</a:t>
            </a:r>
            <a:r>
              <a:rPr lang="fr-FR" sz="1600" dirty="0" smtClean="0">
                <a:solidFill>
                  <a:srgbClr val="222222"/>
                </a:solidFill>
                <a:cs typeface="Arial" pitchFamily="34" charset="0"/>
              </a:rPr>
              <a:t>  est le racine qui représente la fenêtre entière de l'activité;</a:t>
            </a:r>
          </a:p>
        </p:txBody>
      </p:sp>
      <p:cxnSp>
        <p:nvCxnSpPr>
          <p:cNvPr id="16" name="Connecteur droit avec flèche 15"/>
          <p:cNvCxnSpPr/>
          <p:nvPr/>
        </p:nvCxnSpPr>
        <p:spPr>
          <a:xfrm>
            <a:off x="107504" y="1350349"/>
            <a:ext cx="72008" cy="360385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4133070" y="1447547"/>
            <a:ext cx="4857752" cy="4247317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urier New" pitchFamily="49" charset="0"/>
                <a:cs typeface="Courier New" pitchFamily="49" charset="0"/>
              </a:rPr>
              <a:t>&lt;</a:t>
            </a:r>
            <a:r>
              <a:rPr kumimoji="0" lang="fr-FR" sz="16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ourier New" pitchFamily="49" charset="0"/>
                <a:cs typeface="Courier New" pitchFamily="49" charset="0"/>
              </a:rPr>
              <a:t>LinearLayout</a:t>
            </a: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urier New" pitchFamily="49" charset="0"/>
                <a:cs typeface="Courier New" pitchFamily="49" charset="0"/>
              </a:rPr>
              <a:t> </a:t>
            </a:r>
            <a:r>
              <a:rPr kumimoji="0" lang="fr-FR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ourier New" pitchFamily="49" charset="0"/>
                <a:cs typeface="Courier New" pitchFamily="49" charset="0"/>
              </a:rPr>
              <a:t>xmlns:android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urier New" pitchFamily="49" charset="0"/>
                <a:cs typeface="Courier New" pitchFamily="49" charset="0"/>
              </a:rPr>
              <a:t>=http://schemas.android.com/apk/res/android</a:t>
            </a:r>
          </a:p>
          <a:p>
            <a:pPr lvl="0"/>
            <a:r>
              <a:rPr lang="fr-FR" sz="2000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android:orientation</a:t>
            </a:r>
            <a:r>
              <a:rPr lang="fr-FR" sz="2000" b="1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="vertical</a:t>
            </a:r>
            <a:r>
              <a:rPr lang="fr-FR" sz="1600" b="1" dirty="0" smtClean="0">
                <a:solidFill>
                  <a:schemeClr val="accent3"/>
                </a:solidFill>
                <a:latin typeface="Courier New" pitchFamily="49" charset="0"/>
                <a:cs typeface="Courier New" pitchFamily="49" charset="0"/>
              </a:rPr>
              <a:t>"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6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fr-FR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……..</a:t>
            </a:r>
            <a:r>
              <a:rPr lang="fr-FR" b="1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&gt;</a:t>
            </a:r>
            <a:r>
              <a:rPr lang="fr-FR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cs typeface="Courier New" pitchFamily="49" charset="0"/>
              </a:rPr>
              <a:t>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6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cs typeface="Courier New" pitchFamily="49" charset="0"/>
              </a:rPr>
              <a:t> </a:t>
            </a: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ourier New" pitchFamily="49" charset="0"/>
                <a:cs typeface="Courier New" pitchFamily="49" charset="0"/>
              </a:rPr>
              <a:t>&lt;</a:t>
            </a:r>
            <a:r>
              <a:rPr kumimoji="0" lang="fr-FR" sz="1600" b="1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Courier New" pitchFamily="49" charset="0"/>
                <a:cs typeface="Courier New" pitchFamily="49" charset="0"/>
              </a:rPr>
              <a:t>EditText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ourier New" pitchFamily="49" charset="0"/>
                <a:cs typeface="Courier New" pitchFamily="49" charset="0"/>
              </a:rPr>
              <a:t> </a:t>
            </a:r>
            <a:r>
              <a:rPr lang="fr-FR" sz="1600" dirty="0" smtClean="0">
                <a:solidFill>
                  <a:srgbClr val="FFC000"/>
                </a:solidFill>
                <a:latin typeface="Courier New" pitchFamily="49" charset="0"/>
                <a:cs typeface="Courier New" pitchFamily="49" charset="0"/>
              </a:rPr>
              <a:t> ………..</a:t>
            </a: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ourier New" pitchFamily="49" charset="0"/>
                <a:cs typeface="Courier New" pitchFamily="49" charset="0"/>
              </a:rPr>
              <a:t>/&gt;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ourier New" pitchFamily="49" charset="0"/>
                <a:cs typeface="Courier New" pitchFamily="49" charset="0"/>
              </a:rPr>
              <a:t> 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cs typeface="Courier New" pitchFamily="49" charset="0"/>
              </a:rPr>
              <a:t>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urier New" pitchFamily="49" charset="0"/>
                <a:cs typeface="Courier New" pitchFamily="49" charset="0"/>
              </a:rPr>
              <a:t>  &lt;</a:t>
            </a:r>
            <a:r>
              <a:rPr kumimoji="0" lang="fr-FR" sz="1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ourier New" pitchFamily="49" charset="0"/>
                <a:cs typeface="Courier New" pitchFamily="49" charset="0"/>
              </a:rPr>
              <a:t>LinearLayout</a:t>
            </a: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urier New" pitchFamily="49" charset="0"/>
                <a:cs typeface="Courier New" pitchFamily="49" charset="0"/>
              </a:rPr>
              <a:t>    </a:t>
            </a:r>
            <a:r>
              <a:rPr lang="fr-FR" sz="16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   </a:t>
            </a:r>
            <a:r>
              <a:rPr kumimoji="0" lang="fr-FR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ourier New" pitchFamily="49" charset="0"/>
                <a:cs typeface="Courier New" pitchFamily="49" charset="0"/>
              </a:rPr>
              <a:t>mlns:android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urier New" pitchFamily="49" charset="0"/>
                <a:cs typeface="Courier New" pitchFamily="49" charset="0"/>
              </a:rPr>
              <a:t>=http://schemas.android.com/apk/res/android</a:t>
            </a:r>
          </a:p>
          <a:p>
            <a:pPr lvl="0"/>
            <a:r>
              <a:rPr lang="en-US" b="1" dirty="0" err="1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android:orientation</a:t>
            </a:r>
            <a:r>
              <a:rPr lang="en-US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="horizontal“</a:t>
            </a:r>
          </a:p>
          <a:p>
            <a:pPr lvl="0"/>
            <a:r>
              <a:rPr lang="en-US" b="1" dirty="0" err="1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android:layout_width</a:t>
            </a:r>
            <a:r>
              <a:rPr lang="en-US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="</a:t>
            </a:r>
            <a:r>
              <a:rPr lang="en-US" b="1" dirty="0" err="1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fill_parent</a:t>
            </a:r>
            <a:r>
              <a:rPr lang="en-US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"       </a:t>
            </a:r>
          </a:p>
          <a:p>
            <a:pPr lvl="0"/>
            <a:r>
              <a:rPr lang="en-US" b="1" dirty="0" err="1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android:layout_height</a:t>
            </a:r>
            <a:r>
              <a:rPr lang="en-US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="</a:t>
            </a:r>
            <a:r>
              <a:rPr lang="en-US" b="1" dirty="0" err="1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wrap_content</a:t>
            </a:r>
            <a:r>
              <a:rPr lang="en-US" dirty="0" smtClean="0">
                <a:solidFill>
                  <a:srgbClr val="002060"/>
                </a:solidFill>
              </a:rPr>
              <a:t>"</a:t>
            </a:r>
            <a:r>
              <a:rPr lang="fr-FR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…</a:t>
            </a:r>
            <a:r>
              <a:rPr lang="fr-FR" sz="16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….&gt;  </a:t>
            </a:r>
            <a:r>
              <a:rPr lang="fr-FR" sz="16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cs typeface="Courier New" pitchFamily="49" charset="0"/>
              </a:rPr>
              <a:t> </a:t>
            </a: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ourier New" pitchFamily="49" charset="0"/>
                <a:cs typeface="Courier New" pitchFamily="49" charset="0"/>
              </a:rPr>
              <a:t>&lt;</a:t>
            </a:r>
            <a:r>
              <a:rPr kumimoji="0" lang="fr-FR" sz="1600" b="1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Courier New" pitchFamily="49" charset="0"/>
                <a:cs typeface="Courier New" pitchFamily="49" charset="0"/>
              </a:rPr>
              <a:t>Button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ourier New" pitchFamily="49" charset="0"/>
                <a:cs typeface="Courier New" pitchFamily="49" charset="0"/>
              </a:rPr>
              <a:t> ………….</a:t>
            </a: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ourier New" pitchFamily="49" charset="0"/>
                <a:cs typeface="Courier New" pitchFamily="49" charset="0"/>
              </a:rPr>
              <a:t>/&gt;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ourier New" pitchFamily="49" charset="0"/>
                <a:cs typeface="Courier New" pitchFamily="49" charset="0"/>
              </a:rPr>
              <a:t> </a:t>
            </a:r>
          </a:p>
          <a:p>
            <a:pPr lvl="0"/>
            <a:r>
              <a:rPr lang="fr-FR" sz="1600" b="1" dirty="0" smtClean="0">
                <a:solidFill>
                  <a:srgbClr val="FFC000"/>
                </a:solidFill>
                <a:latin typeface="Courier New" pitchFamily="49" charset="0"/>
                <a:cs typeface="Courier New" pitchFamily="49" charset="0"/>
              </a:rPr>
              <a:t>    &lt;</a:t>
            </a:r>
            <a:r>
              <a:rPr lang="fr-FR" sz="1600" b="1" dirty="0" err="1" smtClean="0">
                <a:solidFill>
                  <a:srgbClr val="FFC000"/>
                </a:solidFill>
                <a:latin typeface="Courier New" pitchFamily="49" charset="0"/>
                <a:cs typeface="Courier New" pitchFamily="49" charset="0"/>
              </a:rPr>
              <a:t>Button</a:t>
            </a:r>
            <a:r>
              <a:rPr lang="fr-FR" sz="1600" dirty="0" smtClean="0">
                <a:solidFill>
                  <a:srgbClr val="FFC000"/>
                </a:solidFill>
                <a:latin typeface="Courier New" pitchFamily="49" charset="0"/>
                <a:cs typeface="Courier New" pitchFamily="49" charset="0"/>
              </a:rPr>
              <a:t> ………….</a:t>
            </a:r>
            <a:r>
              <a:rPr lang="fr-FR" sz="1600" b="1" dirty="0" smtClean="0">
                <a:solidFill>
                  <a:srgbClr val="FFC000"/>
                </a:solidFill>
                <a:latin typeface="Courier New" pitchFamily="49" charset="0"/>
                <a:cs typeface="Courier New" pitchFamily="49" charset="0"/>
              </a:rPr>
              <a:t>/&gt;</a:t>
            </a:r>
            <a:r>
              <a:rPr lang="fr-FR" sz="1600" dirty="0" smtClean="0">
                <a:solidFill>
                  <a:srgbClr val="FFC000"/>
                </a:solidFill>
                <a:latin typeface="Courier New" pitchFamily="49" charset="0"/>
                <a:cs typeface="Courier New" pitchFamily="49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lvl="0"/>
            <a:r>
              <a:rPr lang="fr-FR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fr-FR" sz="16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&lt;/</a:t>
            </a:r>
            <a:r>
              <a:rPr lang="fr-FR" sz="1600" b="1" dirty="0" err="1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LinearLayout</a:t>
            </a:r>
            <a:r>
              <a:rPr lang="fr-FR" sz="16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&gt; </a:t>
            </a:r>
          </a:p>
          <a:p>
            <a:pPr lvl="0"/>
            <a:r>
              <a:rPr lang="fr-FR" sz="1600" b="1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&lt;/</a:t>
            </a:r>
            <a:r>
              <a:rPr lang="fr-FR" sz="1600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LinearLayout</a:t>
            </a:r>
            <a:r>
              <a:rPr lang="fr-FR" sz="1600" b="1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&gt;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44494" y="5716399"/>
            <a:ext cx="4546328" cy="878451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20" name="Connecteur droit avec flèche 19"/>
          <p:cNvCxnSpPr/>
          <p:nvPr/>
        </p:nvCxnSpPr>
        <p:spPr>
          <a:xfrm flipH="1" flipV="1">
            <a:off x="5426934" y="2985531"/>
            <a:ext cx="144016" cy="295232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 flipH="1" flipV="1">
            <a:off x="5896248" y="4789753"/>
            <a:ext cx="152400" cy="158015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214290"/>
            <a:ext cx="8429652" cy="785794"/>
          </a:xfrm>
        </p:spPr>
        <p:txBody>
          <a:bodyPr/>
          <a:lstStyle/>
          <a:p>
            <a:pPr>
              <a:defRPr/>
            </a:pPr>
            <a:r>
              <a:rPr lang="fr-FR" sz="2800" b="1" kern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Groupe de </a:t>
            </a:r>
            <a:r>
              <a:rPr lang="fr-FR" sz="28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vues: </a:t>
            </a:r>
            <a:r>
              <a:rPr lang="fr-FR" sz="2800" b="1" kern="1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layout</a:t>
            </a:r>
            <a:endParaRPr lang="fr-FR" sz="28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59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27730" y="116112"/>
            <a:ext cx="5915972" cy="928670"/>
          </a:xfrm>
        </p:spPr>
        <p:txBody>
          <a:bodyPr/>
          <a:lstStyle/>
          <a:p>
            <a:pPr>
              <a:defRPr/>
            </a:pPr>
            <a:r>
              <a:rPr lang="fr-FR" sz="3600" b="1" kern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36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nterface </a:t>
            </a:r>
            <a:r>
              <a:rPr lang="fr-FR" sz="3600" b="1" kern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fr-FR" sz="36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tilisateur </a:t>
            </a:r>
            <a:r>
              <a:rPr lang="fr-FR" sz="36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(IHM)</a:t>
            </a:r>
            <a:endParaRPr lang="fr-FR" sz="3600" b="1" kern="1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04/03/2023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3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286" y="1225689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b="1" dirty="0" smtClean="0">
                <a:latin typeface="+mj-lt"/>
                <a:cs typeface="Times New Roman" pitchFamily="18" charset="0"/>
              </a:rPr>
              <a:t>L'interface utilisateur (IHM)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FR" sz="2400" dirty="0" smtClean="0">
              <a:latin typeface="+mj-lt"/>
              <a:cs typeface="Times New Roman" pitchFamily="18" charset="0"/>
            </a:endParaRPr>
          </a:p>
          <a:p>
            <a:pPr algn="just"/>
            <a:r>
              <a:rPr lang="fr-FR" sz="2400" dirty="0" smtClean="0">
                <a:sym typeface="Wingdings" panose="05000000000000000000" pitchFamily="2" charset="2"/>
              </a:rPr>
              <a:t>         </a:t>
            </a:r>
            <a:r>
              <a:rPr lang="fr-FR" sz="2400" b="1" dirty="0" smtClean="0"/>
              <a:t>Interface</a:t>
            </a:r>
            <a:r>
              <a:rPr lang="fr-FR" sz="2400" dirty="0" smtClean="0"/>
              <a:t> </a:t>
            </a:r>
            <a:r>
              <a:rPr lang="fr-FR" sz="2400" dirty="0"/>
              <a:t>Homme – Machine </a:t>
            </a:r>
            <a:endParaRPr lang="fr-FR" sz="2400" dirty="0" smtClean="0"/>
          </a:p>
          <a:p>
            <a:pPr algn="just"/>
            <a:endParaRPr lang="fr-FR" sz="2400" dirty="0" smtClean="0"/>
          </a:p>
          <a:p>
            <a:pPr algn="just"/>
            <a:r>
              <a:rPr lang="fr-FR" sz="2400" dirty="0" smtClean="0"/>
              <a:t>        </a:t>
            </a:r>
            <a:r>
              <a:rPr lang="fr-FR" sz="2400" dirty="0" smtClean="0">
                <a:sym typeface="Wingdings" panose="05000000000000000000" pitchFamily="2" charset="2"/>
              </a:rPr>
              <a:t> </a:t>
            </a:r>
            <a:r>
              <a:rPr lang="fr-FR" sz="2400" b="1" dirty="0" smtClean="0"/>
              <a:t>Interactions</a:t>
            </a:r>
            <a:r>
              <a:rPr lang="fr-FR" sz="2400" dirty="0" smtClean="0"/>
              <a:t> </a:t>
            </a:r>
            <a:r>
              <a:rPr lang="fr-FR" sz="2400" dirty="0"/>
              <a:t>Homme – Machine </a:t>
            </a:r>
            <a:endParaRPr lang="fr-FR" sz="24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FR" sz="24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b="1" dirty="0" smtClean="0"/>
              <a:t> </a:t>
            </a:r>
            <a:r>
              <a:rPr lang="fr-FR" sz="2400" b="1" dirty="0"/>
              <a:t>Mais aussi </a:t>
            </a:r>
            <a:endParaRPr lang="fr-FR" sz="2400" b="1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FR" sz="2400" dirty="0" smtClean="0"/>
          </a:p>
          <a:p>
            <a:pPr algn="just"/>
            <a:r>
              <a:rPr lang="fr-FR" sz="2400" dirty="0" smtClean="0"/>
              <a:t>         </a:t>
            </a:r>
            <a:r>
              <a:rPr lang="fr-FR" sz="2400" dirty="0" smtClean="0">
                <a:sym typeface="Wingdings" panose="05000000000000000000" pitchFamily="2" charset="2"/>
              </a:rPr>
              <a:t> </a:t>
            </a:r>
            <a:r>
              <a:rPr lang="fr-FR" sz="2400" b="1" dirty="0" smtClean="0"/>
              <a:t>Communication</a:t>
            </a:r>
            <a:r>
              <a:rPr lang="fr-FR" sz="2400" dirty="0" smtClean="0"/>
              <a:t> </a:t>
            </a:r>
            <a:r>
              <a:rPr lang="fr-FR" sz="2400" dirty="0"/>
              <a:t>Homme – Machine </a:t>
            </a:r>
            <a:endParaRPr lang="fr-FR" sz="2400" dirty="0" smtClean="0"/>
          </a:p>
          <a:p>
            <a:pPr algn="just"/>
            <a:endParaRPr lang="fr-FR" sz="2400" dirty="0" smtClean="0"/>
          </a:p>
          <a:p>
            <a:pPr algn="just"/>
            <a:r>
              <a:rPr lang="fr-FR" sz="2400" dirty="0" smtClean="0"/>
              <a:t>         </a:t>
            </a:r>
            <a:r>
              <a:rPr lang="fr-FR" sz="2400" dirty="0" smtClean="0">
                <a:sym typeface="Wingdings" panose="05000000000000000000" pitchFamily="2" charset="2"/>
              </a:rPr>
              <a:t> </a:t>
            </a:r>
            <a:r>
              <a:rPr lang="fr-FR" sz="2400" b="1" dirty="0" smtClean="0"/>
              <a:t>Dialogue</a:t>
            </a:r>
            <a:r>
              <a:rPr lang="fr-FR" sz="2400" dirty="0" smtClean="0"/>
              <a:t> </a:t>
            </a:r>
            <a:r>
              <a:rPr lang="fr-FR" sz="2400" dirty="0"/>
              <a:t>Homme – Machine </a:t>
            </a:r>
            <a:endParaRPr lang="fr-FR" sz="2400" dirty="0">
              <a:latin typeface="+mj-lt"/>
              <a:cs typeface="Times New Roman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FR" sz="2400" dirty="0" smtClean="0"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03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04/03/2023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30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72066" y="857232"/>
            <a:ext cx="21938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1: </a:t>
            </a:r>
            <a:r>
              <a:rPr lang="fr-FR" sz="2400" b="1" dirty="0" err="1" smtClean="0">
                <a:latin typeface="Times New Roman" pitchFamily="18" charset="0"/>
                <a:cs typeface="Times New Roman" pitchFamily="18" charset="0"/>
              </a:rPr>
              <a:t>layout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 XML </a:t>
            </a:r>
            <a:endParaRPr lang="fr-FR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56" y="1336760"/>
            <a:ext cx="4611332" cy="495253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9889" y="1298206"/>
            <a:ext cx="4424112" cy="499108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23528" y="6237312"/>
            <a:ext cx="86667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latin typeface="Montserrat"/>
              </a:rPr>
              <a:t>L'élément </a:t>
            </a:r>
            <a:r>
              <a:rPr lang="fr-FR" b="1" dirty="0" err="1">
                <a:latin typeface="Montserrat"/>
              </a:rPr>
              <a:t>TextView</a:t>
            </a:r>
            <a:r>
              <a:rPr lang="fr-FR" b="1" dirty="0">
                <a:latin typeface="Montserrat"/>
              </a:rPr>
              <a:t> varie en fonction des attributs d'occupation de l'espace</a:t>
            </a:r>
            <a:endParaRPr lang="fr-FR" b="1" dirty="0"/>
          </a:p>
        </p:txBody>
      </p:sp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214290"/>
            <a:ext cx="8429652" cy="785794"/>
          </a:xfrm>
        </p:spPr>
        <p:txBody>
          <a:bodyPr/>
          <a:lstStyle/>
          <a:p>
            <a:pPr>
              <a:defRPr/>
            </a:pPr>
            <a:r>
              <a:rPr lang="fr-FR" sz="2800" b="1" kern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Groupe de </a:t>
            </a:r>
            <a:r>
              <a:rPr lang="fr-FR" sz="28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vues: </a:t>
            </a:r>
            <a:r>
              <a:rPr lang="fr-FR" sz="2800" b="1" kern="1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layout</a:t>
            </a:r>
            <a:endParaRPr lang="fr-FR" sz="28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98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04/03/2023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31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29190" y="857232"/>
            <a:ext cx="37898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2: </a:t>
            </a:r>
            <a:r>
              <a:rPr lang="fr-FR" sz="2400" b="1" dirty="0" err="1" smtClean="0">
                <a:latin typeface="Times New Roman" pitchFamily="18" charset="0"/>
                <a:cs typeface="Times New Roman" pitchFamily="18" charset="0"/>
              </a:rPr>
              <a:t>layout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 lors de l'exécution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128586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sz="2400" dirty="0" smtClean="0">
                <a:latin typeface="+mj-lt"/>
                <a:cs typeface="Times New Roman" pitchFamily="18" charset="0"/>
              </a:rPr>
              <a:t> l’implémentation des </a:t>
            </a:r>
            <a:r>
              <a:rPr lang="fr-FR" sz="2400" dirty="0" err="1" smtClean="0">
                <a:latin typeface="+mj-lt"/>
                <a:cs typeface="Times New Roman" pitchFamily="18" charset="0"/>
              </a:rPr>
              <a:t>layouts</a:t>
            </a:r>
            <a:r>
              <a:rPr lang="fr-FR" sz="2400" dirty="0" smtClean="0">
                <a:latin typeface="+mj-lt"/>
                <a:cs typeface="Times New Roman" pitchFamily="18" charset="0"/>
              </a:rPr>
              <a:t> en </a:t>
            </a:r>
            <a:r>
              <a:rPr lang="fr-FR" sz="2400" dirty="0" smtClean="0">
                <a:latin typeface="+mj-lt"/>
                <a:cs typeface="Times New Roman" pitchFamily="18" charset="0"/>
              </a:rPr>
              <a:t>code </a:t>
            </a:r>
            <a:r>
              <a:rPr lang="fr-FR" sz="2400" dirty="0">
                <a:latin typeface="+mj-lt"/>
                <a:cs typeface="Times New Roman" pitchFamily="18" charset="0"/>
              </a:rPr>
              <a:t>(une extension de la classe </a:t>
            </a:r>
            <a:r>
              <a:rPr lang="fr-FR" sz="2400" dirty="0" err="1" smtClean="0">
                <a:latin typeface="+mj-lt"/>
                <a:cs typeface="Times New Roman" pitchFamily="18" charset="0"/>
              </a:rPr>
              <a:t>ViewGroup</a:t>
            </a:r>
            <a:r>
              <a:rPr lang="fr-FR" sz="2400" dirty="0" smtClean="0">
                <a:latin typeface="+mj-lt"/>
                <a:cs typeface="Times New Roman" pitchFamily="18" charset="0"/>
              </a:rPr>
              <a:t> + instanciation des vues). </a:t>
            </a:r>
          </a:p>
          <a:p>
            <a:pPr algn="just"/>
            <a:endParaRPr lang="fr-FR" sz="800" dirty="0" smtClean="0">
              <a:latin typeface="+mj-lt"/>
              <a:cs typeface="Times New Roman" pitchFamily="18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19601" y="2525743"/>
            <a:ext cx="4824536" cy="3946760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22" name="Diagramme 21"/>
          <p:cNvGraphicFramePr/>
          <p:nvPr>
            <p:extLst>
              <p:ext uri="{D42A27DB-BD31-4B8C-83A1-F6EECF244321}">
                <p14:modId xmlns:p14="http://schemas.microsoft.com/office/powerpoint/2010/main" val="3582701509"/>
              </p:ext>
            </p:extLst>
          </p:nvPr>
        </p:nvGraphicFramePr>
        <p:xfrm>
          <a:off x="107504" y="2348880"/>
          <a:ext cx="3708920" cy="44350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Légende encadrée 1 2"/>
          <p:cNvSpPr/>
          <p:nvPr/>
        </p:nvSpPr>
        <p:spPr>
          <a:xfrm>
            <a:off x="3995936" y="5517232"/>
            <a:ext cx="4723074" cy="720080"/>
          </a:xfrm>
          <a:prstGeom prst="borderCallout1">
            <a:avLst>
              <a:gd name="adj1" fmla="val 18750"/>
              <a:gd name="adj2" fmla="val -8333"/>
              <a:gd name="adj3" fmla="val -75995"/>
              <a:gd name="adj4" fmla="val -14579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214290"/>
            <a:ext cx="8429652" cy="785794"/>
          </a:xfrm>
        </p:spPr>
        <p:txBody>
          <a:bodyPr/>
          <a:lstStyle/>
          <a:p>
            <a:pPr>
              <a:defRPr/>
            </a:pPr>
            <a:r>
              <a:rPr lang="fr-FR" sz="2800" b="1" kern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Groupe de </a:t>
            </a:r>
            <a:r>
              <a:rPr lang="fr-FR" sz="28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vues: </a:t>
            </a:r>
            <a:r>
              <a:rPr lang="fr-FR" sz="2800" b="1" kern="1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layout</a:t>
            </a:r>
            <a:endParaRPr lang="fr-FR" sz="28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05/03/2023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32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3348861"/>
            <a:ext cx="91440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2913" lvl="0" indent="-171450" algn="just" eaLnBrk="0" hangingPunct="0">
              <a:buFont typeface="Arial" panose="020B0604020202020204" pitchFamily="34" charset="0"/>
              <a:buChar char="•"/>
            </a:pPr>
            <a:r>
              <a:rPr lang="fr-FR" sz="2200" dirty="0" smtClean="0">
                <a:solidFill>
                  <a:srgbClr val="222222"/>
                </a:solidFill>
                <a:cs typeface="Arial" pitchFamily="34" charset="0"/>
              </a:rPr>
              <a:t>"</a:t>
            </a:r>
            <a:r>
              <a:rPr lang="fr-FR" sz="2200" b="1" dirty="0" err="1" smtClean="0">
                <a:solidFill>
                  <a:srgbClr val="222222"/>
                </a:solidFill>
                <a:cs typeface="Arial" pitchFamily="34" charset="0"/>
              </a:rPr>
              <a:t>android:layout_height</a:t>
            </a:r>
            <a:r>
              <a:rPr lang="fr-FR" sz="2200" dirty="0" smtClean="0">
                <a:solidFill>
                  <a:srgbClr val="222222"/>
                </a:solidFill>
                <a:cs typeface="Arial" pitchFamily="34" charset="0"/>
              </a:rPr>
              <a:t>" </a:t>
            </a:r>
            <a:r>
              <a:rPr lang="fr-FR" sz="2200" dirty="0">
                <a:solidFill>
                  <a:srgbClr val="222222"/>
                </a:solidFill>
                <a:cs typeface="Arial" pitchFamily="34" charset="0"/>
              </a:rPr>
              <a:t>: </a:t>
            </a:r>
            <a:r>
              <a:rPr lang="fr-FR" sz="2200" dirty="0" smtClean="0">
                <a:solidFill>
                  <a:srgbClr val="222222"/>
                </a:solidFill>
                <a:cs typeface="Arial" pitchFamily="34" charset="0"/>
              </a:rPr>
              <a:t>déterminer la </a:t>
            </a:r>
            <a:r>
              <a:rPr lang="fr-FR" sz="2200" dirty="0" smtClean="0"/>
              <a:t>largeur </a:t>
            </a:r>
            <a:r>
              <a:rPr lang="fr-FR" sz="2200" dirty="0"/>
              <a:t>de la vue </a:t>
            </a:r>
            <a:endParaRPr lang="fr-FR" sz="2200" dirty="0" smtClean="0">
              <a:solidFill>
                <a:srgbClr val="222222"/>
              </a:solidFill>
              <a:cs typeface="Arial" pitchFamily="34" charset="0"/>
            </a:endParaRPr>
          </a:p>
          <a:p>
            <a:pPr marL="442913" lvl="0" indent="-171450" algn="just" eaLnBrk="0" hangingPunct="0">
              <a:buFont typeface="Arial" panose="020B0604020202020204" pitchFamily="34" charset="0"/>
              <a:buChar char="•"/>
            </a:pPr>
            <a:r>
              <a:rPr lang="fr-FR" sz="2200" dirty="0" smtClean="0">
                <a:solidFill>
                  <a:srgbClr val="222222"/>
                </a:solidFill>
                <a:cs typeface="Arial" pitchFamily="34" charset="0"/>
              </a:rPr>
              <a:t>"</a:t>
            </a:r>
            <a:r>
              <a:rPr lang="fr-FR" sz="2200" b="1" dirty="0" err="1" smtClean="0">
                <a:solidFill>
                  <a:srgbClr val="222222"/>
                </a:solidFill>
                <a:cs typeface="Arial" pitchFamily="34" charset="0"/>
              </a:rPr>
              <a:t>android:layout_width</a:t>
            </a:r>
            <a:r>
              <a:rPr lang="fr-FR" sz="2200" dirty="0" smtClean="0">
                <a:solidFill>
                  <a:srgbClr val="222222"/>
                </a:solidFill>
                <a:cs typeface="Arial" pitchFamily="34" charset="0"/>
              </a:rPr>
              <a:t>" </a:t>
            </a:r>
            <a:r>
              <a:rPr lang="fr-FR" sz="2200" dirty="0" smtClean="0">
                <a:solidFill>
                  <a:srgbClr val="222222"/>
                </a:solidFill>
                <a:cs typeface="Arial" pitchFamily="34" charset="0"/>
              </a:rPr>
              <a:t>: déterminer </a:t>
            </a:r>
            <a:r>
              <a:rPr lang="fr-FR" sz="2200" dirty="0" smtClean="0">
                <a:solidFill>
                  <a:srgbClr val="222222"/>
                </a:solidFill>
                <a:cs typeface="Arial" pitchFamily="34" charset="0"/>
              </a:rPr>
              <a:t>la hauteur </a:t>
            </a:r>
            <a:r>
              <a:rPr lang="fr-FR" sz="2200" dirty="0" smtClean="0">
                <a:solidFill>
                  <a:srgbClr val="222222"/>
                </a:solidFill>
                <a:cs typeface="Arial" pitchFamily="34" charset="0"/>
              </a:rPr>
              <a:t>de la vue</a:t>
            </a:r>
            <a:r>
              <a:rPr lang="fr-FR" sz="2400" dirty="0" smtClean="0">
                <a:solidFill>
                  <a:srgbClr val="222222"/>
                </a:solidFill>
                <a:cs typeface="Arial" pitchFamily="34" charset="0"/>
              </a:rPr>
              <a:t> </a:t>
            </a:r>
            <a:endParaRPr lang="fr-FR" sz="2400" dirty="0">
              <a:solidFill>
                <a:srgbClr val="222222"/>
              </a:solidFill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9084" y="2453987"/>
            <a:ext cx="91106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b="1" u="sng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Caslon-Regular"/>
              </a:rPr>
              <a:t>How: </a:t>
            </a:r>
            <a:r>
              <a:rPr lang="fr-FR" sz="2400" dirty="0" smtClean="0">
                <a:solidFill>
                  <a:srgbClr val="000000"/>
                </a:solidFill>
                <a:latin typeface="ACaslon-Regular"/>
              </a:rPr>
              <a:t>Dans </a:t>
            </a:r>
            <a:r>
              <a:rPr lang="fr-FR" sz="2400" dirty="0" smtClean="0">
                <a:solidFill>
                  <a:srgbClr val="000000"/>
                </a:solidFill>
                <a:latin typeface="ACaslon-Regular"/>
              </a:rPr>
              <a:t>XML, </a:t>
            </a:r>
            <a:r>
              <a:rPr lang="fr-FR" sz="2400" dirty="0" smtClean="0">
                <a:solidFill>
                  <a:srgbClr val="000000"/>
                </a:solidFill>
                <a:latin typeface="ACaslon-Regular"/>
              </a:rPr>
              <a:t>t</a:t>
            </a:r>
            <a:r>
              <a:rPr lang="fr-FR" sz="2400" dirty="0" smtClean="0">
                <a:solidFill>
                  <a:srgbClr val="000000"/>
                </a:solidFill>
                <a:latin typeface="ACaslon-Regular"/>
              </a:rPr>
              <a:t>outes </a:t>
            </a:r>
            <a:r>
              <a:rPr lang="fr-FR" sz="2400" dirty="0">
                <a:solidFill>
                  <a:srgbClr val="000000"/>
                </a:solidFill>
                <a:latin typeface="ACaslon-Regular"/>
              </a:rPr>
              <a:t>les vues doivent spécifier ces deux </a:t>
            </a:r>
            <a:r>
              <a:rPr lang="fr-FR" sz="2400" dirty="0" smtClean="0">
                <a:solidFill>
                  <a:srgbClr val="000000"/>
                </a:solidFill>
                <a:latin typeface="ACaslon-Regular"/>
              </a:rPr>
              <a:t>attributs:</a:t>
            </a:r>
            <a:endParaRPr lang="fr-FR" sz="2400" dirty="0"/>
          </a:p>
        </p:txBody>
      </p:sp>
      <p:sp>
        <p:nvSpPr>
          <p:cNvPr id="12" name="Rectangle 11"/>
          <p:cNvSpPr/>
          <p:nvPr/>
        </p:nvSpPr>
        <p:spPr>
          <a:xfrm>
            <a:off x="13717" y="868576"/>
            <a:ext cx="33073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Paramètres obligatoires</a:t>
            </a:r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214290"/>
            <a:ext cx="8429652" cy="785794"/>
          </a:xfrm>
        </p:spPr>
        <p:txBody>
          <a:bodyPr/>
          <a:lstStyle/>
          <a:p>
            <a:pPr>
              <a:defRPr/>
            </a:pPr>
            <a:r>
              <a:rPr lang="fr-FR" sz="2800" b="1" kern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Groupe de </a:t>
            </a:r>
            <a:r>
              <a:rPr lang="fr-FR" sz="28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vues: </a:t>
            </a:r>
            <a:r>
              <a:rPr lang="fr-FR" sz="2800" b="1" kern="1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layout</a:t>
            </a:r>
            <a:endParaRPr lang="fr-FR" sz="28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7750" y="5053675"/>
            <a:ext cx="815563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2200" dirty="0"/>
              <a:t>"</a:t>
            </a:r>
            <a:r>
              <a:rPr lang="fr-FR" sz="2200" b="1" dirty="0" err="1"/>
              <a:t>wrap_content</a:t>
            </a:r>
            <a:r>
              <a:rPr lang="fr-FR" sz="2200" dirty="0"/>
              <a:t>" : la vue prend la place </a:t>
            </a:r>
            <a:r>
              <a:rPr lang="fr-FR" sz="2200" dirty="0" smtClean="0"/>
              <a:t>minimale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2200" dirty="0" smtClean="0"/>
              <a:t> </a:t>
            </a:r>
            <a:r>
              <a:rPr lang="fr-FR" sz="2200" dirty="0"/>
              <a:t>"</a:t>
            </a:r>
            <a:r>
              <a:rPr lang="fr-FR" sz="2200" b="1" dirty="0" err="1"/>
              <a:t>match_parent</a:t>
            </a:r>
            <a:r>
              <a:rPr lang="fr-FR" sz="2200" dirty="0"/>
              <a:t>" : la vue occupe tout l’espace </a:t>
            </a:r>
            <a:r>
              <a:rPr lang="fr-FR" sz="2200" dirty="0" smtClean="0"/>
              <a:t>restant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2200" dirty="0" smtClean="0"/>
              <a:t> </a:t>
            </a:r>
            <a:r>
              <a:rPr lang="fr-FR" sz="2200" dirty="0"/>
              <a:t>"</a:t>
            </a:r>
            <a:r>
              <a:rPr lang="fr-FR" sz="2200" b="1" dirty="0" err="1"/>
              <a:t>valeurdp</a:t>
            </a:r>
            <a:r>
              <a:rPr lang="fr-FR" sz="2200" dirty="0"/>
              <a:t>" : une taille </a:t>
            </a:r>
            <a:r>
              <a:rPr lang="fr-FR" sz="2200" dirty="0" smtClean="0"/>
              <a:t>fixe (</a:t>
            </a:r>
            <a:r>
              <a:rPr lang="fr-FR" sz="2200" dirty="0" smtClean="0">
                <a:solidFill>
                  <a:srgbClr val="222222"/>
                </a:solidFill>
                <a:cs typeface="Arial" pitchFamily="34" charset="0"/>
                <a:sym typeface="Wingdings" panose="05000000000000000000" pitchFamily="2" charset="2"/>
              </a:rPr>
              <a:t>en </a:t>
            </a:r>
            <a:r>
              <a:rPr lang="fr-FR" sz="2200" dirty="0">
                <a:solidFill>
                  <a:srgbClr val="222222"/>
                </a:solidFill>
                <a:cs typeface="Arial" pitchFamily="34" charset="0"/>
                <a:sym typeface="Wingdings" panose="05000000000000000000" pitchFamily="2" charset="2"/>
              </a:rPr>
              <a:t>pixels ou </a:t>
            </a:r>
            <a:r>
              <a:rPr lang="fr-FR" sz="2200" dirty="0" smtClean="0">
                <a:solidFill>
                  <a:srgbClr val="222222"/>
                </a:solidFill>
                <a:cs typeface="Arial" pitchFamily="34" charset="0"/>
                <a:sym typeface="Wingdings" panose="05000000000000000000" pitchFamily="2" charset="2"/>
              </a:rPr>
              <a:t>dpi)</a:t>
            </a:r>
            <a:r>
              <a:rPr lang="fr-FR" sz="2200" dirty="0" smtClean="0"/>
              <a:t>, </a:t>
            </a:r>
            <a:r>
              <a:rPr lang="fr-FR" sz="2200" dirty="0"/>
              <a:t>ex : "100dp"</a:t>
            </a:r>
          </a:p>
        </p:txBody>
      </p:sp>
      <p:sp>
        <p:nvSpPr>
          <p:cNvPr id="6" name="Rectangle 5"/>
          <p:cNvSpPr/>
          <p:nvPr/>
        </p:nvSpPr>
        <p:spPr>
          <a:xfrm>
            <a:off x="2332" y="1461176"/>
            <a:ext cx="91674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u="sng" dirty="0" smtClean="0">
                <a:solidFill>
                  <a:schemeClr val="bg2">
                    <a:lumMod val="60000"/>
                    <a:lumOff val="40000"/>
                  </a:schemeClr>
                </a:solidFill>
                <a:cs typeface="Arial" pitchFamily="34" charset="0"/>
                <a:sym typeface="Wingdings" panose="05000000000000000000" pitchFamily="2" charset="2"/>
              </a:rPr>
              <a:t>Use case</a:t>
            </a:r>
            <a:r>
              <a:rPr lang="fr-FR" sz="2400" dirty="0" smtClean="0">
                <a:solidFill>
                  <a:srgbClr val="222222"/>
                </a:solidFill>
                <a:cs typeface="Arial" pitchFamily="34" charset="0"/>
                <a:sym typeface="Wingdings" panose="05000000000000000000" pitchFamily="2" charset="2"/>
              </a:rPr>
              <a:t>: spécifier </a:t>
            </a:r>
            <a:r>
              <a:rPr lang="fr-FR" sz="2400" dirty="0">
                <a:solidFill>
                  <a:srgbClr val="222222"/>
                </a:solidFill>
                <a:cs typeface="Arial" pitchFamily="34" charset="0"/>
                <a:sym typeface="Wingdings" panose="05000000000000000000" pitchFamily="2" charset="2"/>
              </a:rPr>
              <a:t>le comportement du remplissage en largeur et en hauteur 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35496" y="4356973"/>
            <a:ext cx="8856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fr-FR" sz="2400" b="1" u="sng" dirty="0" smtClean="0">
                <a:solidFill>
                  <a:schemeClr val="bg2">
                    <a:lumMod val="60000"/>
                    <a:lumOff val="40000"/>
                  </a:schemeClr>
                </a:solidFill>
                <a:cs typeface="Arial" pitchFamily="34" charset="0"/>
                <a:sym typeface="Wingdings" panose="05000000000000000000" pitchFamily="2" charset="2"/>
              </a:rPr>
              <a:t>Values</a:t>
            </a:r>
            <a:r>
              <a:rPr lang="fr-FR" sz="2400" u="sng" dirty="0" smtClean="0">
                <a:solidFill>
                  <a:srgbClr val="222222"/>
                </a:solidFill>
                <a:cs typeface="Arial" pitchFamily="34" charset="0"/>
                <a:sym typeface="Wingdings" panose="05000000000000000000" pitchFamily="2" charset="2"/>
              </a:rPr>
              <a:t>: </a:t>
            </a:r>
            <a:r>
              <a:rPr lang="fr-FR" sz="2400" dirty="0" smtClean="0">
                <a:solidFill>
                  <a:srgbClr val="222222"/>
                </a:solidFill>
                <a:cs typeface="Arial" pitchFamily="34" charset="0"/>
                <a:sym typeface="Wingdings" panose="05000000000000000000" pitchFamily="2" charset="2"/>
              </a:rPr>
              <a:t>Ce </a:t>
            </a:r>
            <a:r>
              <a:rPr lang="fr-FR" sz="2400" dirty="0">
                <a:solidFill>
                  <a:srgbClr val="222222"/>
                </a:solidFill>
                <a:cs typeface="Arial" pitchFamily="34" charset="0"/>
                <a:sym typeface="Wingdings" panose="05000000000000000000" pitchFamily="2" charset="2"/>
              </a:rPr>
              <a:t>attributs peuvent avoir 3 </a:t>
            </a:r>
            <a:r>
              <a:rPr lang="fr-FR" sz="2400" dirty="0" smtClean="0">
                <a:solidFill>
                  <a:srgbClr val="222222"/>
                </a:solidFill>
                <a:cs typeface="Arial" pitchFamily="34" charset="0"/>
                <a:sym typeface="Wingdings" panose="05000000000000000000" pitchFamily="2" charset="2"/>
              </a:rPr>
              <a:t>valeurs:</a:t>
            </a:r>
            <a:endParaRPr lang="fr-FR" sz="2400" dirty="0">
              <a:solidFill>
                <a:srgbClr val="222222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05/03/2023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33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2933275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2913" lvl="0" indent="-171450" algn="just" eaLnBrk="0" hangingPunct="0">
              <a:buFont typeface="Arial" panose="020B0604020202020204" pitchFamily="34" charset="0"/>
              <a:buChar char="•"/>
            </a:pPr>
            <a:r>
              <a:rPr lang="fr-FR" sz="2400" dirty="0" smtClean="0"/>
              <a:t>« </a:t>
            </a:r>
            <a:r>
              <a:rPr lang="fr-FR" sz="2400" b="1" dirty="0" err="1" smtClean="0"/>
              <a:t>Padding</a:t>
            </a:r>
            <a:r>
              <a:rPr lang="fr-FR" sz="2400" dirty="0" smtClean="0"/>
              <a:t> » </a:t>
            </a:r>
            <a:r>
              <a:rPr lang="fr-FR" sz="2400" dirty="0"/>
              <a:t>espace entre le texte et les bords, géré par chaque vue </a:t>
            </a:r>
            <a:endParaRPr lang="fr-FR" sz="2400" dirty="0" smtClean="0"/>
          </a:p>
          <a:p>
            <a:pPr marL="442913" lvl="0" indent="-171450" algn="just" eaLnBrk="0" hangingPunct="0">
              <a:buFont typeface="Arial" panose="020B0604020202020204" pitchFamily="34" charset="0"/>
              <a:buChar char="•"/>
            </a:pPr>
            <a:r>
              <a:rPr lang="fr-FR" sz="2400" dirty="0" smtClean="0"/>
              <a:t>« </a:t>
            </a:r>
            <a:r>
              <a:rPr lang="fr-FR" sz="2400" b="1" dirty="0" err="1" smtClean="0"/>
              <a:t>Margin</a:t>
            </a:r>
            <a:r>
              <a:rPr lang="fr-FR" sz="2400" b="1" dirty="0" smtClean="0"/>
              <a:t> </a:t>
            </a:r>
            <a:r>
              <a:rPr lang="fr-FR" sz="2400" dirty="0" smtClean="0"/>
              <a:t>» </a:t>
            </a:r>
            <a:r>
              <a:rPr lang="fr-FR" sz="2400" dirty="0"/>
              <a:t>espace autour des bords, géré par les groupes</a:t>
            </a:r>
            <a:r>
              <a:rPr lang="fr-FR" sz="2400" dirty="0" smtClean="0">
                <a:solidFill>
                  <a:srgbClr val="222222"/>
                </a:solidFill>
                <a:cs typeface="Arial" pitchFamily="34" charset="0"/>
              </a:rPr>
              <a:t> </a:t>
            </a:r>
            <a:endParaRPr lang="fr-FR" sz="2400" dirty="0">
              <a:solidFill>
                <a:srgbClr val="222222"/>
              </a:solidFill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9084" y="2453987"/>
            <a:ext cx="91106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b="1" u="sng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Caslon-Regular"/>
              </a:rPr>
              <a:t>How: </a:t>
            </a:r>
            <a:endParaRPr lang="fr-FR" sz="2400" dirty="0"/>
          </a:p>
        </p:txBody>
      </p:sp>
      <p:sp>
        <p:nvSpPr>
          <p:cNvPr id="12" name="Rectangle 11"/>
          <p:cNvSpPr/>
          <p:nvPr/>
        </p:nvSpPr>
        <p:spPr>
          <a:xfrm>
            <a:off x="13717" y="868576"/>
            <a:ext cx="35357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Paramètres </a:t>
            </a: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géométriques</a:t>
            </a:r>
            <a:endParaRPr lang="fr-F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214290"/>
            <a:ext cx="8429652" cy="785794"/>
          </a:xfrm>
        </p:spPr>
        <p:txBody>
          <a:bodyPr/>
          <a:lstStyle/>
          <a:p>
            <a:pPr>
              <a:defRPr/>
            </a:pPr>
            <a:r>
              <a:rPr lang="fr-FR" sz="2800" b="1" kern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Groupe de </a:t>
            </a:r>
            <a:r>
              <a:rPr lang="fr-FR" sz="28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vues: </a:t>
            </a:r>
            <a:r>
              <a:rPr lang="fr-FR" sz="2800" b="1" kern="1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layout</a:t>
            </a:r>
            <a:endParaRPr lang="fr-FR" sz="28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1520" y="5421960"/>
            <a:ext cx="81556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2000" dirty="0" smtClean="0"/>
              <a:t>séparément </a:t>
            </a:r>
            <a:r>
              <a:rPr lang="fr-FR" sz="2000" dirty="0"/>
              <a:t>sur chaque bord (Top, </a:t>
            </a:r>
            <a:r>
              <a:rPr lang="fr-FR" sz="2000" dirty="0" err="1"/>
              <a:t>Bottom</a:t>
            </a:r>
            <a:r>
              <a:rPr lang="fr-FR" sz="2000" dirty="0"/>
              <a:t>, </a:t>
            </a:r>
            <a:r>
              <a:rPr lang="fr-FR" sz="2000" dirty="0" err="1"/>
              <a:t>Left</a:t>
            </a:r>
            <a:r>
              <a:rPr lang="fr-FR" sz="2000" dirty="0"/>
              <a:t>, Right</a:t>
            </a:r>
            <a:r>
              <a:rPr lang="fr-FR" sz="2000" dirty="0" smtClean="0"/>
              <a:t>)</a:t>
            </a:r>
            <a:endParaRPr lang="fr-FR" sz="2200" dirty="0" smtClean="0"/>
          </a:p>
          <a:p>
            <a:pPr marL="342900" lvl="0" indent="-342900" eaLnBrk="0" hangingPunct="0">
              <a:buFont typeface="Arial" panose="020B0604020202020204" pitchFamily="34" charset="0"/>
              <a:buChar char="•"/>
            </a:pPr>
            <a:r>
              <a:rPr lang="fr-FR" sz="2000" dirty="0" smtClean="0"/>
              <a:t>identiquement </a:t>
            </a:r>
            <a:r>
              <a:rPr lang="fr-FR" sz="2000" dirty="0"/>
              <a:t>sur tous</a:t>
            </a:r>
            <a:endParaRPr lang="fr-FR" sz="2000" dirty="0">
              <a:solidFill>
                <a:srgbClr val="222222"/>
              </a:solidFill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32" y="1461176"/>
            <a:ext cx="91674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b="1" u="sng" dirty="0" smtClean="0">
                <a:solidFill>
                  <a:schemeClr val="bg2">
                    <a:lumMod val="60000"/>
                    <a:lumOff val="40000"/>
                  </a:schemeClr>
                </a:solidFill>
                <a:cs typeface="Arial" pitchFamily="34" charset="0"/>
                <a:sym typeface="Wingdings" panose="05000000000000000000" pitchFamily="2" charset="2"/>
              </a:rPr>
              <a:t>Use case</a:t>
            </a:r>
            <a:r>
              <a:rPr lang="fr-FR" sz="2400" dirty="0">
                <a:solidFill>
                  <a:srgbClr val="222222"/>
                </a:solidFill>
                <a:cs typeface="Arial" pitchFamily="34" charset="0"/>
                <a:sym typeface="Wingdings" panose="05000000000000000000" pitchFamily="2" charset="2"/>
              </a:rPr>
              <a:t>: modifier l’espacement </a:t>
            </a:r>
            <a:r>
              <a:rPr lang="fr-FR" sz="2400" dirty="0" smtClean="0">
                <a:solidFill>
                  <a:srgbClr val="222222"/>
                </a:solidFill>
                <a:cs typeface="Arial" pitchFamily="34" charset="0"/>
                <a:sym typeface="Wingdings" panose="05000000000000000000" pitchFamily="2" charset="2"/>
              </a:rPr>
              <a:t>(</a:t>
            </a:r>
            <a:r>
              <a:rPr lang="fr-FR" sz="2400" dirty="0" smtClean="0"/>
              <a:t> </a:t>
            </a:r>
            <a:r>
              <a:rPr lang="fr-FR" sz="2400" dirty="0"/>
              <a:t>marges </a:t>
            </a:r>
            <a:r>
              <a:rPr lang="fr-FR" sz="2400" dirty="0" smtClean="0"/>
              <a:t>« </a:t>
            </a:r>
            <a:r>
              <a:rPr lang="fr-FR" sz="2400" dirty="0" err="1" smtClean="0"/>
              <a:t>margin</a:t>
            </a:r>
            <a:r>
              <a:rPr lang="fr-FR" sz="2400" dirty="0" smtClean="0"/>
              <a:t> » et remplissages « </a:t>
            </a:r>
            <a:r>
              <a:rPr lang="fr-FR" sz="2400" dirty="0" err="1" smtClean="0"/>
              <a:t>padding</a:t>
            </a:r>
            <a:r>
              <a:rPr lang="fr-FR" sz="2400" dirty="0" smtClean="0"/>
              <a:t> ») </a:t>
            </a:r>
            <a:r>
              <a:rPr lang="fr-FR" sz="2400" dirty="0" smtClean="0">
                <a:solidFill>
                  <a:srgbClr val="222222"/>
                </a:solidFill>
                <a:cs typeface="Arial" pitchFamily="34" charset="0"/>
                <a:sym typeface="Wingdings" panose="05000000000000000000" pitchFamily="2" charset="2"/>
              </a:rPr>
              <a:t>des </a:t>
            </a:r>
            <a:r>
              <a:rPr lang="fr-FR" sz="2400" dirty="0">
                <a:solidFill>
                  <a:srgbClr val="222222"/>
                </a:solidFill>
                <a:cs typeface="Arial" pitchFamily="34" charset="0"/>
                <a:sym typeface="Wingdings" panose="05000000000000000000" pitchFamily="2" charset="2"/>
              </a:rPr>
              <a:t>vues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35496" y="4356973"/>
            <a:ext cx="88569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fr-FR" sz="2400" b="1" u="sng" dirty="0" smtClean="0">
                <a:solidFill>
                  <a:schemeClr val="bg2">
                    <a:lumMod val="60000"/>
                    <a:lumOff val="40000"/>
                  </a:schemeClr>
                </a:solidFill>
                <a:cs typeface="Arial" pitchFamily="34" charset="0"/>
                <a:sym typeface="Wingdings" panose="05000000000000000000" pitchFamily="2" charset="2"/>
              </a:rPr>
              <a:t>Values</a:t>
            </a:r>
            <a:r>
              <a:rPr lang="fr-FR" sz="2400" u="sng" dirty="0" smtClean="0">
                <a:solidFill>
                  <a:srgbClr val="222222"/>
                </a:solidFill>
                <a:cs typeface="Arial" pitchFamily="34" charset="0"/>
                <a:sym typeface="Wingdings" panose="05000000000000000000" pitchFamily="2" charset="2"/>
              </a:rPr>
              <a:t>:</a:t>
            </a:r>
            <a:r>
              <a:rPr lang="fr-FR" sz="2400" dirty="0" smtClean="0">
                <a:solidFill>
                  <a:srgbClr val="222222"/>
                </a:solidFill>
                <a:cs typeface="Arial" pitchFamily="34" charset="0"/>
                <a:sym typeface="Wingdings" panose="05000000000000000000" pitchFamily="2" charset="2"/>
              </a:rPr>
              <a:t> </a:t>
            </a:r>
            <a:r>
              <a:rPr lang="fr-FR" sz="2400" dirty="0"/>
              <a:t>définir les marges et les </a:t>
            </a:r>
            <a:r>
              <a:rPr lang="fr-FR" sz="2400" dirty="0" smtClean="0"/>
              <a:t>remplissages (taille fixe en </a:t>
            </a:r>
            <a:r>
              <a:rPr lang="fr-FR" sz="2400" dirty="0" err="1" smtClean="0"/>
              <a:t>dp</a:t>
            </a:r>
            <a:r>
              <a:rPr lang="fr-FR" sz="2400" dirty="0" smtClean="0"/>
              <a:t> ou </a:t>
            </a:r>
            <a:r>
              <a:rPr lang="fr-FR" sz="2400" b="1" dirty="0" smtClean="0"/>
              <a:t>ressources de type dimension « </a:t>
            </a:r>
            <a:r>
              <a:rPr lang="fr-FR" sz="2400" b="1" dirty="0" err="1" smtClean="0"/>
              <a:t>dimen</a:t>
            </a:r>
            <a:r>
              <a:rPr lang="fr-FR" sz="2400" b="1" dirty="0" smtClean="0"/>
              <a:t> »</a:t>
            </a:r>
            <a:r>
              <a:rPr lang="fr-FR" sz="2400" dirty="0" smtClean="0"/>
              <a:t>)</a:t>
            </a:r>
            <a:endParaRPr lang="fr-FR" sz="2400" dirty="0">
              <a:solidFill>
                <a:srgbClr val="222222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86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05/03/2023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34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9084" y="2453987"/>
            <a:ext cx="91106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b="1" u="sng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Caslon-Regular"/>
              </a:rPr>
              <a:t>How: </a:t>
            </a:r>
            <a:endParaRPr lang="fr-FR" sz="2400" dirty="0"/>
          </a:p>
        </p:txBody>
      </p:sp>
      <p:sp>
        <p:nvSpPr>
          <p:cNvPr id="12" name="Rectangle 11"/>
          <p:cNvSpPr/>
          <p:nvPr/>
        </p:nvSpPr>
        <p:spPr>
          <a:xfrm>
            <a:off x="13717" y="868576"/>
            <a:ext cx="35357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Paramètres </a:t>
            </a: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géométriques</a:t>
            </a:r>
            <a:endParaRPr lang="fr-F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214290"/>
            <a:ext cx="8429652" cy="785794"/>
          </a:xfrm>
        </p:spPr>
        <p:txBody>
          <a:bodyPr/>
          <a:lstStyle/>
          <a:p>
            <a:pPr>
              <a:defRPr/>
            </a:pPr>
            <a:r>
              <a:rPr lang="fr-FR" sz="2800" b="1" kern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Groupe de </a:t>
            </a:r>
            <a:r>
              <a:rPr lang="fr-FR" sz="28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vues: </a:t>
            </a:r>
            <a:r>
              <a:rPr lang="fr-FR" sz="2800" b="1" kern="1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layout</a:t>
            </a:r>
            <a:endParaRPr lang="fr-FR" sz="28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32" y="1461176"/>
            <a:ext cx="91674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u="sng" dirty="0" smtClean="0">
                <a:solidFill>
                  <a:schemeClr val="bg2">
                    <a:lumMod val="60000"/>
                    <a:lumOff val="40000"/>
                  </a:schemeClr>
                </a:solidFill>
                <a:cs typeface="Arial" pitchFamily="34" charset="0"/>
                <a:sym typeface="Wingdings" panose="05000000000000000000" pitchFamily="2" charset="2"/>
              </a:rPr>
              <a:t>Use case</a:t>
            </a:r>
            <a:r>
              <a:rPr lang="fr-FR" sz="2400" dirty="0">
                <a:solidFill>
                  <a:srgbClr val="222222"/>
                </a:solidFill>
                <a:cs typeface="Arial" pitchFamily="34" charset="0"/>
                <a:sym typeface="Wingdings" panose="05000000000000000000" pitchFamily="2" charset="2"/>
              </a:rPr>
              <a:t>: modifier l’espacement </a:t>
            </a:r>
            <a:r>
              <a:rPr lang="fr-FR" sz="2400" dirty="0" smtClean="0">
                <a:solidFill>
                  <a:srgbClr val="222222"/>
                </a:solidFill>
                <a:cs typeface="Arial" pitchFamily="34" charset="0"/>
                <a:sym typeface="Wingdings" panose="05000000000000000000" pitchFamily="2" charset="2"/>
              </a:rPr>
              <a:t>(</a:t>
            </a:r>
            <a:r>
              <a:rPr lang="fr-FR" sz="2400" dirty="0" smtClean="0"/>
              <a:t> </a:t>
            </a:r>
            <a:r>
              <a:rPr lang="fr-FR" sz="2400" dirty="0"/>
              <a:t>marges et </a:t>
            </a:r>
            <a:r>
              <a:rPr lang="fr-FR" sz="2400" dirty="0" smtClean="0"/>
              <a:t>remplissages) </a:t>
            </a:r>
            <a:r>
              <a:rPr lang="fr-FR" sz="2400" dirty="0" smtClean="0">
                <a:solidFill>
                  <a:srgbClr val="222222"/>
                </a:solidFill>
                <a:cs typeface="Arial" pitchFamily="34" charset="0"/>
                <a:sym typeface="Wingdings" panose="05000000000000000000" pitchFamily="2" charset="2"/>
              </a:rPr>
              <a:t>des </a:t>
            </a:r>
            <a:r>
              <a:rPr lang="fr-FR" sz="2400" dirty="0">
                <a:solidFill>
                  <a:srgbClr val="222222"/>
                </a:solidFill>
                <a:cs typeface="Arial" pitchFamily="34" charset="0"/>
                <a:sym typeface="Wingdings" panose="05000000000000000000" pitchFamily="2" charset="2"/>
              </a:rPr>
              <a:t>vues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35496" y="4356973"/>
            <a:ext cx="8856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fr-FR" sz="2400" b="1" u="sng" dirty="0" smtClean="0">
                <a:solidFill>
                  <a:schemeClr val="bg2">
                    <a:lumMod val="60000"/>
                    <a:lumOff val="40000"/>
                  </a:schemeClr>
                </a:solidFill>
                <a:cs typeface="Arial" pitchFamily="34" charset="0"/>
                <a:sym typeface="Wingdings" panose="05000000000000000000" pitchFamily="2" charset="2"/>
              </a:rPr>
              <a:t>Values</a:t>
            </a:r>
            <a:r>
              <a:rPr lang="fr-FR" sz="2400" u="sng" dirty="0" smtClean="0">
                <a:solidFill>
                  <a:srgbClr val="222222"/>
                </a:solidFill>
                <a:cs typeface="Arial" pitchFamily="34" charset="0"/>
                <a:sym typeface="Wingdings" panose="05000000000000000000" pitchFamily="2" charset="2"/>
              </a:rPr>
              <a:t>:</a:t>
            </a:r>
            <a:endParaRPr lang="fr-FR" sz="2400" dirty="0">
              <a:solidFill>
                <a:srgbClr val="222222"/>
              </a:solidFill>
              <a:cs typeface="Arial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368" y="4823747"/>
            <a:ext cx="4880132" cy="162028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816" y="2630355"/>
            <a:ext cx="2467808" cy="187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86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05/03/2023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35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717" y="868576"/>
            <a:ext cx="33698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Utilisation de ressources</a:t>
            </a:r>
            <a:endParaRPr lang="fr-F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214290"/>
            <a:ext cx="8429652" cy="785794"/>
          </a:xfrm>
        </p:spPr>
        <p:txBody>
          <a:bodyPr/>
          <a:lstStyle/>
          <a:p>
            <a:pPr>
              <a:defRPr/>
            </a:pPr>
            <a:r>
              <a:rPr lang="fr-FR" sz="2800" b="1" kern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Groupe de </a:t>
            </a:r>
            <a:r>
              <a:rPr lang="fr-FR" sz="28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vues: </a:t>
            </a:r>
            <a:r>
              <a:rPr lang="fr-FR" sz="2800" b="1" kern="1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layout</a:t>
            </a:r>
            <a:endParaRPr lang="fr-FR" sz="28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716" y="1569028"/>
            <a:ext cx="91302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dirty="0" smtClean="0"/>
              <a:t>Dans </a:t>
            </a:r>
            <a:r>
              <a:rPr lang="fr-FR" sz="2400" dirty="0"/>
              <a:t>un fichier de ressources décrivant une interface, on peut également employer </a:t>
            </a:r>
            <a:r>
              <a:rPr lang="fr-FR" sz="2400" b="1" dirty="0" smtClean="0"/>
              <a:t>autre types de </a:t>
            </a:r>
            <a:r>
              <a:rPr lang="fr-FR" sz="2400" b="1" dirty="0"/>
              <a:t>ressources </a:t>
            </a:r>
            <a:r>
              <a:rPr lang="fr-FR" sz="2400" b="1" dirty="0" smtClean="0"/>
              <a:t> </a:t>
            </a:r>
            <a:endParaRPr lang="fr-FR" sz="2400" b="1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2780928"/>
            <a:ext cx="6614637" cy="122926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26430" y="4430499"/>
            <a:ext cx="84175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dirty="0"/>
              <a:t>@string/nom est une référence à la chaîne du fichier </a:t>
            </a:r>
            <a:r>
              <a:rPr lang="fr-FR" sz="2400" dirty="0" err="1"/>
              <a:t>res</a:t>
            </a:r>
            <a:r>
              <a:rPr lang="fr-FR" sz="2400" dirty="0"/>
              <a:t>/values*/strings.xml ayant ce nom</a:t>
            </a:r>
          </a:p>
        </p:txBody>
      </p:sp>
    </p:spTree>
    <p:extLst>
      <p:ext uri="{BB962C8B-B14F-4D97-AF65-F5344CB8AC3E}">
        <p14:creationId xmlns:p14="http://schemas.microsoft.com/office/powerpoint/2010/main" val="428180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04/03/2023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36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3398" y="1654370"/>
            <a:ext cx="9144000" cy="416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sz="2400" dirty="0" smtClean="0">
                <a:latin typeface="+mj-lt"/>
                <a:cs typeface="Times New Roman" pitchFamily="18" charset="0"/>
              </a:rPr>
              <a:t> </a:t>
            </a:r>
            <a:r>
              <a:rPr lang="fr-FR" sz="2400" b="1" dirty="0">
                <a:latin typeface="+mj-lt"/>
                <a:cs typeface="Times New Roman" pitchFamily="18" charset="0"/>
              </a:rPr>
              <a:t>différents types de </a:t>
            </a:r>
            <a:r>
              <a:rPr lang="fr-FR" sz="2400" b="1" dirty="0" err="1" smtClean="0">
                <a:latin typeface="+mj-lt"/>
                <a:cs typeface="Times New Roman" pitchFamily="18" charset="0"/>
              </a:rPr>
              <a:t>layout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 </a:t>
            </a:r>
            <a:r>
              <a:rPr lang="fr-FR" sz="2400" dirty="0" smtClean="0">
                <a:latin typeface="+mj-lt"/>
                <a:cs typeface="Times New Roman" pitchFamily="18" charset="0"/>
                <a:sym typeface="Wingdings" panose="05000000000000000000" pitchFamily="2" charset="2"/>
              </a:rPr>
              <a:t></a:t>
            </a:r>
            <a:r>
              <a:rPr lang="fr-FR" sz="2400" dirty="0" smtClean="0">
                <a:latin typeface="+mj-lt"/>
                <a:cs typeface="Times New Roman" pitchFamily="18" charset="0"/>
              </a:rPr>
              <a:t> </a:t>
            </a:r>
            <a:r>
              <a:rPr lang="fr-FR" sz="2400" b="1" dirty="0" smtClean="0">
                <a:cs typeface="Times New Roman" pitchFamily="18" charset="0"/>
              </a:rPr>
              <a:t># </a:t>
            </a:r>
            <a:r>
              <a:rPr lang="fr-FR" sz="2400" b="1" dirty="0" smtClean="0">
                <a:cs typeface="Times New Roman" pitchFamily="18" charset="0"/>
              </a:rPr>
              <a:t>dispositions de </a:t>
            </a:r>
            <a:r>
              <a:rPr lang="fr-FR" sz="2400" dirty="0" smtClean="0">
                <a:latin typeface="+mj-lt"/>
                <a:cs typeface="Times New Roman" pitchFamily="18" charset="0"/>
              </a:rPr>
              <a:t>vues 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en </a:t>
            </a:r>
            <a:r>
              <a:rPr lang="fr-FR" sz="2400" b="1" dirty="0">
                <a:latin typeface="+mj-lt"/>
                <a:cs typeface="Times New Roman" pitchFamily="18" charset="0"/>
              </a:rPr>
              <a:t>fonction </a:t>
            </a:r>
            <a:r>
              <a:rPr lang="fr-FR" sz="2400" dirty="0">
                <a:latin typeface="+mj-lt"/>
                <a:cs typeface="Times New Roman" pitchFamily="18" charset="0"/>
              </a:rPr>
              <a:t>du type choisi </a:t>
            </a:r>
            <a:r>
              <a:rPr lang="fr-FR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XXXLayout</a:t>
            </a:r>
            <a:r>
              <a:rPr lang="fr-FR" sz="2400" dirty="0" smtClean="0">
                <a:latin typeface="+mj-lt"/>
                <a:cs typeface="Times New Roman" pitchFamily="18" charset="0"/>
              </a:rPr>
              <a:t>.</a:t>
            </a:r>
          </a:p>
          <a:p>
            <a:pPr algn="just">
              <a:buFont typeface="Arial" pitchFamily="34" charset="0"/>
              <a:buChar char="•"/>
            </a:pPr>
            <a:endParaRPr lang="fr-FR" sz="2400" dirty="0" smtClean="0">
              <a:latin typeface="+mj-lt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endParaRPr lang="fr-FR" sz="1050" dirty="0" smtClean="0">
              <a:latin typeface="+mj-lt"/>
              <a:cs typeface="Times New Roman" pitchFamily="18" charset="0"/>
            </a:endParaRPr>
          </a:p>
          <a:p>
            <a:pPr marL="614363" indent="-342900" algn="just">
              <a:buFont typeface="Wingdings" panose="05000000000000000000" pitchFamily="2" charset="2"/>
              <a:buChar char="à"/>
            </a:pPr>
            <a:r>
              <a:rPr lang="fr-FR" sz="2000" b="1" dirty="0" err="1" smtClean="0">
                <a:latin typeface="+mj-lt"/>
                <a:cs typeface="Times New Roman" pitchFamily="18" charset="0"/>
              </a:rPr>
              <a:t>LinearLayout</a:t>
            </a:r>
            <a:r>
              <a:rPr lang="fr-FR" sz="2000" b="1" dirty="0" smtClean="0">
                <a:latin typeface="+mj-lt"/>
              </a:rPr>
              <a:t>(Vertical </a:t>
            </a:r>
            <a:r>
              <a:rPr lang="fr-FR" sz="2000" b="1" dirty="0" smtClean="0">
                <a:latin typeface="+mj-lt"/>
              </a:rPr>
              <a:t>/ Horizontal): </a:t>
            </a:r>
            <a:r>
              <a:rPr lang="fr-FR" sz="2000" dirty="0" smtClean="0">
                <a:latin typeface="+mj-lt"/>
              </a:rPr>
              <a:t>positionne ses vues en ligne ou en </a:t>
            </a:r>
            <a:r>
              <a:rPr lang="fr-FR" sz="2000" dirty="0" smtClean="0">
                <a:latin typeface="+mj-lt"/>
              </a:rPr>
              <a:t>colonne</a:t>
            </a:r>
          </a:p>
          <a:p>
            <a:pPr marL="614363" indent="-342900" algn="just">
              <a:buFont typeface="Wingdings" panose="05000000000000000000" pitchFamily="2" charset="2"/>
              <a:buChar char="à"/>
            </a:pPr>
            <a:endParaRPr lang="fr-FR" sz="2000" dirty="0" smtClean="0">
              <a:latin typeface="+mj-lt"/>
            </a:endParaRPr>
          </a:p>
          <a:p>
            <a:pPr marL="614363" indent="-342900" algn="just">
              <a:buFont typeface="Wingdings" panose="05000000000000000000" pitchFamily="2" charset="2"/>
              <a:buChar char="à"/>
            </a:pPr>
            <a:r>
              <a:rPr lang="fr-FR" sz="2000" b="1" dirty="0" err="1" smtClean="0">
                <a:latin typeface="+mj-lt"/>
                <a:cs typeface="Times New Roman" pitchFamily="18" charset="0"/>
              </a:rPr>
              <a:t>RelativeLayout</a:t>
            </a:r>
            <a:r>
              <a:rPr lang="fr-FR" sz="2000" b="1" dirty="0">
                <a:latin typeface="+mj-lt"/>
                <a:cs typeface="Times New Roman" pitchFamily="18" charset="0"/>
              </a:rPr>
              <a:t>: </a:t>
            </a:r>
            <a:r>
              <a:rPr lang="fr-FR" sz="2000" dirty="0">
                <a:latin typeface="+mj-lt"/>
                <a:cs typeface="Times New Roman" pitchFamily="18" charset="0"/>
              </a:rPr>
              <a:t>positionnent leurs vues l’une par rapport à </a:t>
            </a:r>
            <a:r>
              <a:rPr lang="fr-FR" sz="2000" dirty="0" smtClean="0">
                <a:latin typeface="+mj-lt"/>
                <a:cs typeface="Times New Roman" pitchFamily="18" charset="0"/>
              </a:rPr>
              <a:t>l’autre</a:t>
            </a:r>
          </a:p>
          <a:p>
            <a:pPr marL="614363" indent="-342900" algn="just">
              <a:buFont typeface="Wingdings" panose="05000000000000000000" pitchFamily="2" charset="2"/>
              <a:buChar char="à"/>
            </a:pPr>
            <a:endParaRPr lang="fr-FR" sz="2000" dirty="0" smtClean="0">
              <a:latin typeface="+mj-lt"/>
              <a:cs typeface="Times New Roman" pitchFamily="18" charset="0"/>
            </a:endParaRPr>
          </a:p>
          <a:p>
            <a:pPr marL="614363" indent="-342900" algn="just">
              <a:buFont typeface="Wingdings" panose="05000000000000000000" pitchFamily="2" charset="2"/>
              <a:buChar char="à"/>
            </a:pPr>
            <a:r>
              <a:rPr lang="fr-FR" sz="2000" b="1" dirty="0" err="1" smtClean="0">
                <a:latin typeface="+mj-lt"/>
                <a:cs typeface="Times New Roman" pitchFamily="18" charset="0"/>
              </a:rPr>
              <a:t>TableLayout</a:t>
            </a:r>
            <a:r>
              <a:rPr lang="fr-FR" sz="2000" b="1" dirty="0" smtClean="0">
                <a:latin typeface="+mj-lt"/>
                <a:cs typeface="Times New Roman" pitchFamily="18" charset="0"/>
              </a:rPr>
              <a:t>: </a:t>
            </a:r>
            <a:r>
              <a:rPr lang="fr-FR" sz="2000" dirty="0" smtClean="0">
                <a:latin typeface="+mj-lt"/>
                <a:cs typeface="Times New Roman" pitchFamily="18" charset="0"/>
              </a:rPr>
              <a:t>positionne </a:t>
            </a:r>
            <a:r>
              <a:rPr lang="fr-FR" sz="2000" dirty="0">
                <a:latin typeface="+mj-lt"/>
                <a:cs typeface="Times New Roman" pitchFamily="18" charset="0"/>
              </a:rPr>
              <a:t>ses vues sous forme d’un tableau</a:t>
            </a:r>
            <a:r>
              <a:rPr lang="fr-FR" sz="2000" dirty="0" smtClean="0">
                <a:latin typeface="+mj-lt"/>
                <a:cs typeface="Times New Roman" pitchFamily="18" charset="0"/>
              </a:rPr>
              <a:t> </a:t>
            </a:r>
            <a:endParaRPr lang="fr-FR" sz="2000" dirty="0" smtClean="0">
              <a:latin typeface="+mj-lt"/>
              <a:cs typeface="Times New Roman" pitchFamily="18" charset="0"/>
            </a:endParaRPr>
          </a:p>
          <a:p>
            <a:pPr marL="614363" indent="-342900" algn="just">
              <a:buFont typeface="Wingdings" panose="05000000000000000000" pitchFamily="2" charset="2"/>
              <a:buChar char="à"/>
            </a:pPr>
            <a:endParaRPr lang="fr-FR" sz="2000" dirty="0" smtClean="0">
              <a:latin typeface="+mj-lt"/>
              <a:cs typeface="Times New Roman" pitchFamily="18" charset="0"/>
            </a:endParaRPr>
          </a:p>
          <a:p>
            <a:pPr marL="614363" indent="-342900" algn="just">
              <a:buFont typeface="Wingdings" panose="05000000000000000000" pitchFamily="2" charset="2"/>
              <a:buChar char="à"/>
            </a:pPr>
            <a:r>
              <a:rPr lang="fr-FR" sz="2000" b="1" dirty="0" err="1" smtClean="0">
                <a:latin typeface="+mj-lt"/>
                <a:cs typeface="Times New Roman" pitchFamily="18" charset="0"/>
              </a:rPr>
              <a:t>Gallery</a:t>
            </a:r>
            <a:r>
              <a:rPr lang="fr-FR" sz="2000" b="1" dirty="0" smtClean="0">
                <a:latin typeface="+mj-lt"/>
                <a:cs typeface="Times New Roman" pitchFamily="18" charset="0"/>
              </a:rPr>
              <a:t>. </a:t>
            </a:r>
          </a:p>
          <a:p>
            <a:pPr algn="just"/>
            <a:endParaRPr lang="fr-FR" sz="2200" b="1" dirty="0" smtClean="0">
              <a:latin typeface="+mj-lt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3717" y="868576"/>
            <a:ext cx="63722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mise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en </a:t>
            </a: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page,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gabarit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ou conteneur(container) </a:t>
            </a:r>
            <a:endParaRPr lang="fr-FR" sz="2400" dirty="0"/>
          </a:p>
        </p:txBody>
      </p:sp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214290"/>
            <a:ext cx="8429652" cy="785794"/>
          </a:xfrm>
        </p:spPr>
        <p:txBody>
          <a:bodyPr/>
          <a:lstStyle/>
          <a:p>
            <a:pPr>
              <a:defRPr/>
            </a:pPr>
            <a:r>
              <a:rPr lang="fr-FR" sz="2800" b="1" kern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Groupe de </a:t>
            </a:r>
            <a:r>
              <a:rPr lang="fr-FR" sz="28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vues: </a:t>
            </a:r>
            <a:r>
              <a:rPr lang="fr-FR" sz="2800" b="1" kern="1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layout</a:t>
            </a:r>
            <a:endParaRPr lang="fr-FR" sz="28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72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04/03/2023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37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6233" y="1663808"/>
            <a:ext cx="6768752" cy="1456953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093" y="3284984"/>
            <a:ext cx="7200801" cy="307885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3717" y="868576"/>
            <a:ext cx="63722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mise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en </a:t>
            </a: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page,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gabarit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ou conteneur(container) </a:t>
            </a:r>
            <a:endParaRPr lang="fr-FR" sz="2400" dirty="0"/>
          </a:p>
        </p:txBody>
      </p:sp>
      <p:sp>
        <p:nvSpPr>
          <p:cNvPr id="18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214290"/>
            <a:ext cx="8429652" cy="785794"/>
          </a:xfrm>
        </p:spPr>
        <p:txBody>
          <a:bodyPr/>
          <a:lstStyle/>
          <a:p>
            <a:pPr>
              <a:defRPr/>
            </a:pPr>
            <a:r>
              <a:rPr lang="fr-FR" sz="2800" b="1" kern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Groupe de </a:t>
            </a:r>
            <a:r>
              <a:rPr lang="fr-FR" sz="28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vues: </a:t>
            </a:r>
            <a:r>
              <a:rPr lang="fr-FR" sz="2800" b="1" kern="1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layout</a:t>
            </a:r>
            <a:endParaRPr lang="fr-FR" sz="28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74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05/03/2023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38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67544" y="2276872"/>
            <a:ext cx="84969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/>
            <a:r>
              <a:rPr lang="fr-FR" sz="2200" dirty="0" smtClean="0">
                <a:solidFill>
                  <a:srgbClr val="222222"/>
                </a:solidFill>
                <a:cs typeface="Arial" pitchFamily="34" charset="0"/>
              </a:rPr>
              <a:t> </a:t>
            </a:r>
            <a:r>
              <a:rPr lang="fr-FR" sz="2200" dirty="0" smtClean="0">
                <a:solidFill>
                  <a:srgbClr val="222222"/>
                </a:solidFill>
                <a:cs typeface="Arial" pitchFamily="34" charset="0"/>
                <a:sym typeface="Wingdings" panose="05000000000000000000" pitchFamily="2" charset="2"/>
              </a:rPr>
              <a:t> </a:t>
            </a:r>
            <a:r>
              <a:rPr lang="fr-FR" sz="2200" dirty="0" smtClean="0"/>
              <a:t>définir </a:t>
            </a:r>
            <a:r>
              <a:rPr lang="fr-FR" sz="2200" dirty="0"/>
              <a:t>l’attribut </a:t>
            </a:r>
            <a:r>
              <a:rPr lang="fr-FR" sz="2200" dirty="0">
                <a:solidFill>
                  <a:srgbClr val="222222"/>
                </a:solidFill>
                <a:cs typeface="Arial" pitchFamily="34" charset="0"/>
              </a:rPr>
              <a:t>"</a:t>
            </a:r>
            <a:r>
              <a:rPr lang="fr-FR" sz="2200" b="1" dirty="0" err="1">
                <a:solidFill>
                  <a:srgbClr val="222222"/>
                </a:solidFill>
                <a:cs typeface="Arial" pitchFamily="34" charset="0"/>
              </a:rPr>
              <a:t>android:orientation</a:t>
            </a:r>
            <a:r>
              <a:rPr lang="fr-FR" sz="2200" dirty="0">
                <a:solidFill>
                  <a:srgbClr val="222222"/>
                </a:solidFill>
                <a:cs typeface="Arial" pitchFamily="34" charset="0"/>
              </a:rPr>
              <a:t>"</a:t>
            </a:r>
            <a:r>
              <a:rPr lang="fr-FR" sz="2200" dirty="0" smtClean="0"/>
              <a:t> </a:t>
            </a:r>
            <a:r>
              <a:rPr lang="fr-FR" sz="2200" dirty="0"/>
              <a:t>à "</a:t>
            </a:r>
            <a:r>
              <a:rPr lang="fr-FR" sz="2200" b="1" dirty="0"/>
              <a:t>horizontal</a:t>
            </a:r>
            <a:r>
              <a:rPr lang="fr-FR" sz="2200" dirty="0"/>
              <a:t>" ou "</a:t>
            </a:r>
            <a:r>
              <a:rPr lang="fr-FR" sz="2200" b="1" dirty="0" smtClean="0"/>
              <a:t>vertical</a:t>
            </a:r>
            <a:r>
              <a:rPr lang="fr-FR" sz="2200" dirty="0"/>
              <a:t> </a:t>
            </a:r>
            <a:r>
              <a:rPr lang="fr-FR" sz="2200" dirty="0" smtClean="0"/>
              <a:t>"</a:t>
            </a:r>
            <a:endParaRPr lang="fr-FR" sz="2200" dirty="0" smtClean="0">
              <a:solidFill>
                <a:srgbClr val="222222"/>
              </a:solidFill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36512" y="1473059"/>
            <a:ext cx="88523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222222"/>
                </a:solidFill>
                <a:cs typeface="Arial" pitchFamily="34" charset="0"/>
              </a:rPr>
              <a:t>le </a:t>
            </a:r>
            <a:r>
              <a:rPr lang="fr-FR" sz="2400" b="1" dirty="0" err="1">
                <a:solidFill>
                  <a:srgbClr val="222222"/>
                </a:solidFill>
                <a:cs typeface="Arial" pitchFamily="34" charset="0"/>
              </a:rPr>
              <a:t>LinearLayout</a:t>
            </a:r>
            <a:r>
              <a:rPr lang="fr-FR" sz="2400" dirty="0">
                <a:solidFill>
                  <a:srgbClr val="222222"/>
                </a:solidFill>
                <a:cs typeface="Arial" pitchFamily="34" charset="0"/>
              </a:rPr>
              <a:t> </a:t>
            </a:r>
            <a:r>
              <a:rPr lang="fr-FR" sz="2400" dirty="0" smtClean="0"/>
              <a:t>range (</a:t>
            </a:r>
            <a:r>
              <a:rPr lang="fr-FR" sz="2400" dirty="0" smtClean="0">
                <a:solidFill>
                  <a:srgbClr val="222222"/>
                </a:solidFill>
                <a:cs typeface="Arial" pitchFamily="34" charset="0"/>
              </a:rPr>
              <a:t>type </a:t>
            </a:r>
            <a:r>
              <a:rPr lang="fr-FR" sz="2400" dirty="0">
                <a:solidFill>
                  <a:srgbClr val="222222"/>
                </a:solidFill>
                <a:cs typeface="Arial" pitchFamily="34" charset="0"/>
              </a:rPr>
              <a:t>d'empilement des </a:t>
            </a:r>
            <a:r>
              <a:rPr lang="fr-FR" sz="2400" dirty="0" smtClean="0">
                <a:solidFill>
                  <a:srgbClr val="222222"/>
                </a:solidFill>
                <a:cs typeface="Arial" pitchFamily="34" charset="0"/>
              </a:rPr>
              <a:t>éléments) </a:t>
            </a:r>
            <a:r>
              <a:rPr lang="fr-FR" sz="2400" dirty="0" smtClean="0"/>
              <a:t>ses </a:t>
            </a:r>
            <a:r>
              <a:rPr lang="fr-FR" sz="2400" dirty="0"/>
              <a:t>vues soit horizontalement, soit </a:t>
            </a:r>
            <a:r>
              <a:rPr lang="fr-FR" sz="2400" dirty="0" smtClean="0"/>
              <a:t>verticalement</a:t>
            </a:r>
            <a:endParaRPr lang="fr-FR" sz="2400" dirty="0"/>
          </a:p>
        </p:txBody>
      </p:sp>
      <p:sp>
        <p:nvSpPr>
          <p:cNvPr id="12" name="Rectangle 11"/>
          <p:cNvSpPr/>
          <p:nvPr/>
        </p:nvSpPr>
        <p:spPr>
          <a:xfrm>
            <a:off x="13717" y="868576"/>
            <a:ext cx="45985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Groupe </a:t>
            </a: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de vues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« </a:t>
            </a:r>
            <a:r>
              <a:rPr lang="fr-FR" sz="2400" b="1" dirty="0" err="1" smtClean="0">
                <a:latin typeface="Times New Roman" pitchFamily="18" charset="0"/>
                <a:cs typeface="Times New Roman" pitchFamily="18" charset="0"/>
              </a:rPr>
              <a:t>LinearLayout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 »</a:t>
            </a:r>
            <a:endParaRPr lang="fr-F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214290"/>
            <a:ext cx="8429652" cy="785794"/>
          </a:xfrm>
        </p:spPr>
        <p:txBody>
          <a:bodyPr/>
          <a:lstStyle/>
          <a:p>
            <a:pPr>
              <a:defRPr/>
            </a:pPr>
            <a:r>
              <a:rPr lang="fr-FR" sz="2800" b="1" kern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Groupe de </a:t>
            </a:r>
            <a:r>
              <a:rPr lang="fr-FR" sz="28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vues: </a:t>
            </a:r>
            <a:r>
              <a:rPr lang="fr-FR" sz="2800" b="1" kern="1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layout</a:t>
            </a:r>
            <a:endParaRPr lang="fr-FR" sz="28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5437673"/>
            <a:ext cx="9144000" cy="1215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Pondération des </a:t>
            </a:r>
            <a:r>
              <a:rPr lang="fr-FR" sz="2400" dirty="0" smtClean="0"/>
              <a:t>tailles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3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smtClean="0"/>
              <a:t>Attributs « </a:t>
            </a:r>
            <a:r>
              <a:rPr lang="fr-FR" sz="2400" dirty="0" err="1" smtClean="0"/>
              <a:t>gravity</a:t>
            </a:r>
            <a:r>
              <a:rPr lang="fr-FR" sz="2400" dirty="0" smtClean="0"/>
              <a:t> »</a:t>
            </a:r>
            <a:r>
              <a:rPr lang="en-US" sz="2400" dirty="0"/>
              <a:t> (right, center, or left alignment</a:t>
            </a:r>
            <a:r>
              <a:rPr lang="en-US" sz="2400" dirty="0" smtClean="0"/>
              <a:t>)</a:t>
            </a:r>
          </a:p>
          <a:p>
            <a:r>
              <a:rPr lang="en-US" sz="2000" dirty="0" smtClean="0"/>
              <a:t>     </a:t>
            </a:r>
            <a:r>
              <a:rPr lang="en-US" sz="2000" dirty="0" smtClean="0">
                <a:sym typeface="Wingdings" panose="05000000000000000000" pitchFamily="2" charset="2"/>
              </a:rPr>
              <a:t> </a:t>
            </a:r>
            <a:r>
              <a:rPr lang="en-US" sz="2000" dirty="0" smtClean="0"/>
              <a:t>respects</a:t>
            </a:r>
            <a:r>
              <a:rPr lang="en-US" sz="2000" dirty="0"/>
              <a:t> </a:t>
            </a:r>
            <a:r>
              <a:rPr lang="en-US" sz="2000" i="1" dirty="0"/>
              <a:t>margin</a:t>
            </a:r>
            <a:r>
              <a:rPr lang="en-US" sz="2000" dirty="0"/>
              <a:t>s between children and the </a:t>
            </a:r>
            <a:r>
              <a:rPr lang="en-US" sz="2000" i="1" dirty="0"/>
              <a:t>gravity</a:t>
            </a:r>
            <a:r>
              <a:rPr lang="en-US" sz="2000" dirty="0"/>
              <a:t> </a:t>
            </a:r>
            <a:r>
              <a:rPr lang="en-US" sz="2000" dirty="0" smtClean="0"/>
              <a:t>of </a:t>
            </a:r>
            <a:r>
              <a:rPr lang="en-US" sz="2000" dirty="0"/>
              <a:t>each child</a:t>
            </a:r>
            <a:endParaRPr lang="fr-FR" sz="20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2996952"/>
            <a:ext cx="5355344" cy="2310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85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05/03/2023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39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7046" y="2446874"/>
            <a:ext cx="8936954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/>
            <a:r>
              <a:rPr lang="fr-FR" sz="2200" dirty="0" smtClean="0">
                <a:solidFill>
                  <a:srgbClr val="222222"/>
                </a:solidFill>
                <a:cs typeface="Arial" pitchFamily="34" charset="0"/>
              </a:rPr>
              <a:t> </a:t>
            </a:r>
            <a:r>
              <a:rPr lang="fr-FR" sz="2200" dirty="0" smtClean="0">
                <a:solidFill>
                  <a:srgbClr val="222222"/>
                </a:solidFill>
                <a:cs typeface="Arial" pitchFamily="34" charset="0"/>
                <a:sym typeface="Wingdings" panose="05000000000000000000" pitchFamily="2" charset="2"/>
              </a:rPr>
              <a:t> </a:t>
            </a:r>
            <a:r>
              <a:rPr lang="fr-FR" sz="2400" dirty="0" smtClean="0"/>
              <a:t>bord </a:t>
            </a:r>
            <a:r>
              <a:rPr lang="fr-FR" sz="2400" dirty="0"/>
              <a:t>aligné sur le bord du parent ou centré dans son parent : </a:t>
            </a:r>
            <a:endParaRPr lang="fr-FR" sz="2400" dirty="0" smtClean="0"/>
          </a:p>
          <a:p>
            <a:pPr marL="542925" algn="just" eaLnBrk="0" hangingPunct="0"/>
            <a:r>
              <a:rPr lang="fr-FR" sz="2200" b="1" dirty="0" err="1" smtClean="0"/>
              <a:t>android:layout_alignParentTop</a:t>
            </a:r>
            <a:r>
              <a:rPr lang="fr-FR" sz="2200" b="1" dirty="0"/>
              <a:t>, </a:t>
            </a:r>
            <a:endParaRPr lang="fr-FR" sz="2200" b="1" dirty="0" smtClean="0"/>
          </a:p>
          <a:p>
            <a:pPr marL="542925" algn="just" eaLnBrk="0" hangingPunct="0"/>
            <a:r>
              <a:rPr lang="fr-FR" sz="2200" b="1" dirty="0" err="1" smtClean="0"/>
              <a:t>android:layout_centerVertical</a:t>
            </a:r>
            <a:endParaRPr lang="fr-FR" sz="2400" dirty="0"/>
          </a:p>
          <a:p>
            <a:pPr algn="just" eaLnBrk="0" hangingPunct="0"/>
            <a:r>
              <a:rPr lang="fr-FR" sz="2400" dirty="0" smtClean="0"/>
              <a:t> </a:t>
            </a:r>
          </a:p>
          <a:p>
            <a:pPr marL="442913" indent="-442913" algn="just" eaLnBrk="0" hangingPunct="0">
              <a:buFont typeface="Wingdings" panose="05000000000000000000" pitchFamily="2" charset="2"/>
              <a:buChar char="à"/>
            </a:pPr>
            <a:r>
              <a:rPr lang="fr-FR" sz="2400" dirty="0" smtClean="0"/>
              <a:t>bord </a:t>
            </a:r>
            <a:r>
              <a:rPr lang="fr-FR" sz="2400" dirty="0"/>
              <a:t>aligné sur le bord opposé d’une autre </a:t>
            </a:r>
            <a:r>
              <a:rPr lang="fr-FR" sz="2400" dirty="0" smtClean="0"/>
              <a:t>vue: </a:t>
            </a:r>
            <a:r>
              <a:rPr lang="fr-FR" sz="2200" b="1" dirty="0" err="1" smtClean="0"/>
              <a:t>android:layout_toRightOf</a:t>
            </a:r>
            <a:r>
              <a:rPr lang="fr-FR" sz="2200" b="1" dirty="0" smtClean="0"/>
              <a:t>, </a:t>
            </a:r>
          </a:p>
          <a:p>
            <a:pPr marL="442913" indent="-442913" algn="just" eaLnBrk="0" hangingPunct="0"/>
            <a:r>
              <a:rPr lang="fr-FR" sz="2200" b="1" dirty="0"/>
              <a:t> </a:t>
            </a:r>
            <a:r>
              <a:rPr lang="fr-FR" sz="2200" b="1" dirty="0" smtClean="0"/>
              <a:t>     </a:t>
            </a:r>
            <a:r>
              <a:rPr lang="fr-FR" sz="2200" b="1" dirty="0" err="1" smtClean="0"/>
              <a:t>android:layout_above</a:t>
            </a:r>
            <a:r>
              <a:rPr lang="fr-FR" sz="2200" b="1" dirty="0"/>
              <a:t>, </a:t>
            </a:r>
            <a:endParaRPr lang="fr-FR" sz="2200" b="1" dirty="0" smtClean="0"/>
          </a:p>
          <a:p>
            <a:pPr marL="442913" indent="-442913" algn="just" eaLnBrk="0" hangingPunct="0"/>
            <a:r>
              <a:rPr lang="fr-FR" sz="2200" b="1" dirty="0"/>
              <a:t> </a:t>
            </a:r>
            <a:r>
              <a:rPr lang="fr-FR" sz="2200" b="1" dirty="0" smtClean="0"/>
              <a:t>      </a:t>
            </a:r>
            <a:r>
              <a:rPr lang="fr-FR" sz="2200" b="1" dirty="0" err="1" smtClean="0"/>
              <a:t>android:layout_below</a:t>
            </a:r>
            <a:endParaRPr lang="fr-FR" sz="2200" b="1" dirty="0" smtClean="0"/>
          </a:p>
          <a:p>
            <a:pPr marL="342900" indent="-342900" algn="just" eaLnBrk="0" hangingPunct="0">
              <a:buFont typeface="Wingdings" panose="05000000000000000000" pitchFamily="2" charset="2"/>
              <a:buChar char="à"/>
            </a:pPr>
            <a:endParaRPr lang="fr-FR" sz="1400" b="1" dirty="0" smtClean="0"/>
          </a:p>
          <a:p>
            <a:pPr marL="628650" indent="-628650" algn="just" eaLnBrk="0" hangingPunct="0">
              <a:buFont typeface="Wingdings" panose="05000000000000000000" pitchFamily="2" charset="2"/>
              <a:buChar char="à"/>
            </a:pPr>
            <a:r>
              <a:rPr lang="fr-FR" sz="2400" dirty="0" smtClean="0"/>
              <a:t>bord </a:t>
            </a:r>
            <a:r>
              <a:rPr lang="fr-FR" sz="2400" dirty="0"/>
              <a:t>aligné sur le même bord d’une autre vue : </a:t>
            </a:r>
            <a:r>
              <a:rPr lang="fr-FR" sz="2200" b="1" dirty="0" err="1"/>
              <a:t>android:layout_alignLeft</a:t>
            </a:r>
            <a:r>
              <a:rPr lang="fr-FR" sz="2200" b="1" dirty="0"/>
              <a:t>, </a:t>
            </a:r>
            <a:endParaRPr lang="fr-FR" sz="2200" b="1" dirty="0" smtClean="0"/>
          </a:p>
          <a:p>
            <a:pPr algn="just" eaLnBrk="0" hangingPunct="0"/>
            <a:r>
              <a:rPr lang="fr-FR" sz="2200" b="1" dirty="0"/>
              <a:t> </a:t>
            </a:r>
            <a:r>
              <a:rPr lang="fr-FR" sz="2200" b="1" dirty="0" smtClean="0"/>
              <a:t>       </a:t>
            </a:r>
            <a:r>
              <a:rPr lang="fr-FR" sz="2200" b="1" dirty="0" err="1" smtClean="0"/>
              <a:t>android:layout_alignTop</a:t>
            </a:r>
            <a:endParaRPr lang="fr-FR" sz="2200" b="1" dirty="0" smtClean="0">
              <a:solidFill>
                <a:srgbClr val="222222"/>
              </a:solidFill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36512" y="1473059"/>
            <a:ext cx="88523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222222"/>
                </a:solidFill>
                <a:cs typeface="Arial" pitchFamily="34" charset="0"/>
              </a:rPr>
              <a:t>le </a:t>
            </a: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fr-FR" sz="2400" b="1" dirty="0" err="1">
                <a:latin typeface="Times New Roman" pitchFamily="18" charset="0"/>
                <a:cs typeface="Times New Roman" pitchFamily="18" charset="0"/>
              </a:rPr>
              <a:t>RelativeLayout</a:t>
            </a: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smtClean="0">
                <a:solidFill>
                  <a:srgbClr val="222222"/>
                </a:solidFill>
                <a:cs typeface="Arial" pitchFamily="34" charset="0"/>
              </a:rPr>
              <a:t> </a:t>
            </a:r>
            <a:r>
              <a:rPr lang="fr-FR" sz="2400" dirty="0" smtClean="0"/>
              <a:t>spécifie </a:t>
            </a:r>
            <a:r>
              <a:rPr lang="fr-FR" sz="2400" b="1" dirty="0"/>
              <a:t>la position relative </a:t>
            </a:r>
            <a:r>
              <a:rPr lang="fr-FR" sz="2400" dirty="0"/>
              <a:t>de chaque vue à l’aide de paramètres complexes :</a:t>
            </a:r>
            <a:endParaRPr lang="fr-FR" sz="2400" dirty="0"/>
          </a:p>
        </p:txBody>
      </p:sp>
      <p:sp>
        <p:nvSpPr>
          <p:cNvPr id="12" name="Rectangle 11"/>
          <p:cNvSpPr/>
          <p:nvPr/>
        </p:nvSpPr>
        <p:spPr>
          <a:xfrm>
            <a:off x="13717" y="868576"/>
            <a:ext cx="47861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Groupe </a:t>
            </a: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de vues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« </a:t>
            </a:r>
            <a:r>
              <a:rPr lang="fr-FR" sz="2400" b="1" dirty="0" err="1" smtClean="0">
                <a:latin typeface="Times New Roman" pitchFamily="18" charset="0"/>
                <a:cs typeface="Times New Roman" pitchFamily="18" charset="0"/>
              </a:rPr>
              <a:t>RelativeLayout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 »</a:t>
            </a:r>
            <a:endParaRPr lang="fr-F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214290"/>
            <a:ext cx="8429652" cy="785794"/>
          </a:xfrm>
        </p:spPr>
        <p:txBody>
          <a:bodyPr/>
          <a:lstStyle/>
          <a:p>
            <a:pPr>
              <a:defRPr/>
            </a:pPr>
            <a:r>
              <a:rPr lang="fr-FR" sz="2800" b="1" kern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Groupe de </a:t>
            </a:r>
            <a:r>
              <a:rPr lang="fr-FR" sz="28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vues: </a:t>
            </a:r>
            <a:r>
              <a:rPr lang="fr-FR" sz="2800" b="1" kern="1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layout</a:t>
            </a:r>
            <a:endParaRPr lang="fr-FR" sz="28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02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04/03/2023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4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1551070"/>
            <a:ext cx="91440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200" dirty="0" smtClean="0">
                <a:latin typeface="+mj-lt"/>
                <a:cs typeface="Times New Roman" pitchFamily="18" charset="0"/>
                <a:sym typeface="Wingdings" panose="05000000000000000000" pitchFamily="2" charset="2"/>
              </a:rPr>
              <a:t> </a:t>
            </a:r>
            <a:r>
              <a:rPr lang="fr-FR" sz="2200" b="1" dirty="0" smtClean="0">
                <a:latin typeface="+mj-lt"/>
                <a:cs typeface="Times New Roman" pitchFamily="18" charset="0"/>
              </a:rPr>
              <a:t>ensemble de mécanismes d’entrés/sorties </a:t>
            </a:r>
            <a:r>
              <a:rPr lang="fr-FR" sz="2200" b="1" dirty="0" smtClean="0">
                <a:latin typeface="+mj-lt"/>
                <a:cs typeface="Times New Roman" pitchFamily="18" charset="0"/>
              </a:rPr>
              <a:t>(</a:t>
            </a:r>
            <a:r>
              <a:rPr lang="en-US" sz="2200" b="1" dirty="0" err="1" smtClean="0">
                <a:latin typeface="+mj-lt"/>
                <a:cs typeface="Times New Roman" pitchFamily="18" charset="0"/>
              </a:rPr>
              <a:t>I</a:t>
            </a:r>
            <a:r>
              <a:rPr lang="en-US" sz="2400" b="1" dirty="0" err="1" smtClean="0"/>
              <a:t>nput</a:t>
            </a:r>
            <a:r>
              <a:rPr lang="en-US" sz="2400" dirty="0" err="1" smtClean="0"/>
              <a:t>/</a:t>
            </a:r>
            <a:r>
              <a:rPr lang="en-US" sz="2400" b="1" dirty="0" err="1" smtClean="0"/>
              <a:t>Output</a:t>
            </a:r>
            <a:r>
              <a:rPr lang="en-US" sz="2400" b="1" dirty="0" smtClean="0"/>
              <a:t> mechanisms</a:t>
            </a:r>
            <a:r>
              <a:rPr lang="fr-FR" sz="2200" b="1" dirty="0" smtClean="0">
                <a:latin typeface="+mj-lt"/>
                <a:cs typeface="Times New Roman" pitchFamily="18" charset="0"/>
              </a:rPr>
              <a:t>), </a:t>
            </a:r>
            <a:r>
              <a:rPr lang="fr-FR" sz="2200" b="1" dirty="0" smtClean="0">
                <a:latin typeface="+mj-lt"/>
                <a:cs typeface="Times New Roman" pitchFamily="18" charset="0"/>
              </a:rPr>
              <a:t>matériels </a:t>
            </a:r>
            <a:r>
              <a:rPr lang="fr-FR" sz="2200" dirty="0" smtClean="0">
                <a:latin typeface="+mj-lt"/>
                <a:cs typeface="Times New Roman" pitchFamily="18" charset="0"/>
              </a:rPr>
              <a:t>et </a:t>
            </a:r>
            <a:r>
              <a:rPr lang="fr-FR" sz="2200" b="1" dirty="0" smtClean="0">
                <a:latin typeface="+mj-lt"/>
                <a:cs typeface="Times New Roman" pitchFamily="18" charset="0"/>
              </a:rPr>
              <a:t>logiciels,</a:t>
            </a:r>
            <a:r>
              <a:rPr lang="fr-FR" sz="2200" dirty="0" smtClean="0">
                <a:latin typeface="+mj-lt"/>
                <a:cs typeface="Times New Roman" pitchFamily="18" charset="0"/>
              </a:rPr>
              <a:t> permettant à </a:t>
            </a:r>
            <a:r>
              <a:rPr lang="fr-FR" sz="2200" b="1" dirty="0" smtClean="0">
                <a:latin typeface="+mj-lt"/>
                <a:cs typeface="Times New Roman" pitchFamily="18" charset="0"/>
              </a:rPr>
              <a:t>un utilisateur </a:t>
            </a:r>
            <a:r>
              <a:rPr lang="fr-FR" sz="2200" dirty="0" smtClean="0">
                <a:latin typeface="+mj-lt"/>
                <a:cs typeface="Times New Roman" pitchFamily="18" charset="0"/>
              </a:rPr>
              <a:t>de </a:t>
            </a:r>
            <a:r>
              <a:rPr lang="fr-FR" sz="2200" b="1" dirty="0" smtClean="0">
                <a:latin typeface="+mj-lt"/>
                <a:cs typeface="Times New Roman" pitchFamily="18" charset="0"/>
              </a:rPr>
              <a:t>communiquer</a:t>
            </a:r>
            <a:r>
              <a:rPr lang="fr-FR" sz="2200" dirty="0" smtClean="0">
                <a:latin typeface="+mj-lt"/>
                <a:cs typeface="Times New Roman" pitchFamily="18" charset="0"/>
              </a:rPr>
              <a:t> avec un </a:t>
            </a:r>
            <a:r>
              <a:rPr lang="fr-FR" sz="2200" b="1" dirty="0" smtClean="0">
                <a:latin typeface="+mj-lt"/>
                <a:cs typeface="Times New Roman" pitchFamily="18" charset="0"/>
              </a:rPr>
              <a:t>système informatique interactif </a:t>
            </a:r>
            <a:r>
              <a:rPr lang="fr-FR" sz="2200" b="1" dirty="0">
                <a:latin typeface="+mj-lt"/>
                <a:cs typeface="Times New Roman" pitchFamily="18" charset="0"/>
                <a:sym typeface="Wingdings" panose="05000000000000000000" pitchFamily="2" charset="2"/>
              </a:rPr>
              <a:t> </a:t>
            </a:r>
            <a:r>
              <a:rPr lang="fr-FR" sz="22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  <a:cs typeface="Times New Roman" pitchFamily="18" charset="0"/>
                <a:sym typeface="Wingdings" panose="05000000000000000000" pitchFamily="2" charset="2"/>
              </a:rPr>
              <a:t>Adaptation des </a:t>
            </a:r>
            <a:r>
              <a:rPr lang="fr-FR" sz="22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  <a:cs typeface="Times New Roman" pitchFamily="18" charset="0"/>
                <a:sym typeface="Wingdings" panose="05000000000000000000" pitchFamily="2" charset="2"/>
              </a:rPr>
              <a:t>IHM a</a:t>
            </a:r>
            <a:r>
              <a:rPr lang="fr-FR" sz="22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  <a:cs typeface="Times New Roman" pitchFamily="18" charset="0"/>
              </a:rPr>
              <a:t>u contexte de l’informatique mobile.</a:t>
            </a:r>
            <a:endParaRPr lang="fr-FR" sz="2200" b="1" dirty="0">
              <a:solidFill>
                <a:schemeClr val="bg2">
                  <a:lumMod val="60000"/>
                  <a:lumOff val="40000"/>
                </a:schemeClr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9900" y="3133022"/>
            <a:ext cx="2410303" cy="1905821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0" y="1037335"/>
            <a:ext cx="6019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chemeClr val="accent5">
                    <a:lumMod val="25000"/>
                  </a:schemeClr>
                </a:solidFill>
              </a:rPr>
              <a:t>IHM </a:t>
            </a:r>
            <a:r>
              <a:rPr lang="fr-FR" sz="2400" b="1" dirty="0" smtClean="0">
                <a:solidFill>
                  <a:schemeClr val="accent5">
                    <a:lumMod val="25000"/>
                  </a:schemeClr>
                </a:solidFill>
                <a:sym typeface="Wingdings" panose="05000000000000000000" pitchFamily="2" charset="2"/>
              </a:rPr>
              <a:t></a:t>
            </a:r>
            <a:r>
              <a:rPr lang="fr-FR" sz="2400" b="1" dirty="0" smtClean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fr-FR" sz="2400" b="1" dirty="0">
                <a:solidFill>
                  <a:schemeClr val="accent5">
                    <a:lumMod val="25000"/>
                  </a:schemeClr>
                </a:solidFill>
              </a:rPr>
              <a:t>Interface Homme – </a:t>
            </a:r>
            <a:r>
              <a:rPr lang="fr-FR" sz="2400" b="1" dirty="0" smtClean="0">
                <a:solidFill>
                  <a:schemeClr val="accent5">
                    <a:lumMod val="25000"/>
                  </a:schemeClr>
                </a:solidFill>
              </a:rPr>
              <a:t>Machine</a:t>
            </a:r>
            <a:endParaRPr lang="fr-FR" sz="2400" b="1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5717506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200" dirty="0" smtClean="0">
                <a:sym typeface="Wingdings" panose="05000000000000000000" pitchFamily="2" charset="2"/>
              </a:rPr>
              <a:t> </a:t>
            </a:r>
            <a:r>
              <a:rPr lang="fr-FR" sz="2200" dirty="0" smtClean="0"/>
              <a:t> </a:t>
            </a:r>
            <a:r>
              <a:rPr lang="fr-FR" sz="2200" b="1" dirty="0"/>
              <a:t>ensemble des actions </a:t>
            </a:r>
            <a:r>
              <a:rPr lang="fr-FR" sz="2200" dirty="0"/>
              <a:t>permettant </a:t>
            </a:r>
            <a:r>
              <a:rPr lang="fr-FR" sz="2200" b="1" dirty="0"/>
              <a:t>la communication </a:t>
            </a:r>
            <a:r>
              <a:rPr lang="fr-FR" sz="2200" dirty="0"/>
              <a:t>entre </a:t>
            </a:r>
            <a:r>
              <a:rPr lang="fr-FR" sz="2200" dirty="0" smtClean="0"/>
              <a:t>un </a:t>
            </a:r>
            <a:r>
              <a:rPr lang="fr-FR" sz="2200" dirty="0"/>
              <a:t>système numérique interactif </a:t>
            </a:r>
            <a:r>
              <a:rPr lang="fr-FR" sz="2200" dirty="0" smtClean="0"/>
              <a:t>et </a:t>
            </a:r>
            <a:r>
              <a:rPr lang="fr-FR" sz="2200" dirty="0"/>
              <a:t>son utilisateur humain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5496" y="5127575"/>
            <a:ext cx="6019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chemeClr val="accent5">
                    <a:lumMod val="25000"/>
                  </a:schemeClr>
                </a:solidFill>
              </a:rPr>
              <a:t>IHM </a:t>
            </a:r>
            <a:r>
              <a:rPr lang="fr-FR" sz="2400" b="1" dirty="0" smtClean="0">
                <a:solidFill>
                  <a:schemeClr val="accent5">
                    <a:lumMod val="25000"/>
                  </a:schemeClr>
                </a:solidFill>
                <a:sym typeface="Wingdings" panose="05000000000000000000" pitchFamily="2" charset="2"/>
              </a:rPr>
              <a:t></a:t>
            </a:r>
            <a:r>
              <a:rPr lang="fr-FR" sz="2400" b="1" dirty="0">
                <a:solidFill>
                  <a:schemeClr val="accent5">
                    <a:lumMod val="25000"/>
                  </a:schemeClr>
                </a:solidFill>
              </a:rPr>
              <a:t> Interaction Humain - Machine </a:t>
            </a:r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727730" y="116112"/>
            <a:ext cx="5915972" cy="928670"/>
          </a:xfrm>
        </p:spPr>
        <p:txBody>
          <a:bodyPr/>
          <a:lstStyle/>
          <a:p>
            <a:pPr>
              <a:defRPr/>
            </a:pPr>
            <a:r>
              <a:rPr lang="fr-FR" sz="3600" b="1" kern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36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nterface </a:t>
            </a:r>
            <a:r>
              <a:rPr lang="fr-FR" sz="3600" b="1" kern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fr-FR" sz="36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tilisateur </a:t>
            </a:r>
            <a:r>
              <a:rPr lang="fr-FR" sz="36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(IHM)</a:t>
            </a:r>
            <a:endParaRPr lang="fr-FR" sz="3600" b="1" kern="1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05/03/2023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40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36512" y="1473059"/>
            <a:ext cx="88523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pour utiliser « </a:t>
            </a:r>
            <a:r>
              <a:rPr lang="fr-FR" sz="2400" b="1" dirty="0" err="1" smtClean="0">
                <a:latin typeface="Times New Roman" pitchFamily="18" charset="0"/>
                <a:cs typeface="Times New Roman" pitchFamily="18" charset="0"/>
              </a:rPr>
              <a:t>RelativeLayout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 »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717" y="868576"/>
            <a:ext cx="47861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Groupe </a:t>
            </a: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de vues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« </a:t>
            </a:r>
            <a:r>
              <a:rPr lang="fr-FR" sz="2400" b="1" dirty="0" err="1" smtClean="0">
                <a:latin typeface="Times New Roman" pitchFamily="18" charset="0"/>
                <a:cs typeface="Times New Roman" pitchFamily="18" charset="0"/>
              </a:rPr>
              <a:t>RelativeLayout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 »</a:t>
            </a:r>
            <a:endParaRPr lang="fr-F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214290"/>
            <a:ext cx="8429652" cy="785794"/>
          </a:xfrm>
        </p:spPr>
        <p:txBody>
          <a:bodyPr/>
          <a:lstStyle/>
          <a:p>
            <a:pPr>
              <a:defRPr/>
            </a:pPr>
            <a:r>
              <a:rPr lang="fr-FR" sz="2800" b="1" kern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Groupe de </a:t>
            </a:r>
            <a:r>
              <a:rPr lang="fr-FR" sz="28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vues: </a:t>
            </a:r>
            <a:r>
              <a:rPr lang="fr-FR" sz="2800" b="1" kern="1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layout</a:t>
            </a:r>
            <a:endParaRPr lang="fr-FR" sz="28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3417" y="2084533"/>
            <a:ext cx="79724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fr-FR" sz="2200" dirty="0"/>
              <a:t>définir les </a:t>
            </a:r>
            <a:r>
              <a:rPr lang="fr-FR" sz="2200" b="1" dirty="0"/>
              <a:t>vues qui </a:t>
            </a:r>
            <a:r>
              <a:rPr lang="fr-FR" sz="2200" b="1" dirty="0" smtClean="0"/>
              <a:t> </a:t>
            </a:r>
            <a:r>
              <a:rPr lang="fr-FR" sz="2200" b="1" dirty="0"/>
              <a:t>dépendent </a:t>
            </a:r>
            <a:r>
              <a:rPr lang="fr-FR" sz="2200" b="1" dirty="0" smtClean="0"/>
              <a:t>aux </a:t>
            </a:r>
            <a:r>
              <a:rPr lang="fr-FR" sz="2200" b="1" dirty="0"/>
              <a:t>bords </a:t>
            </a:r>
            <a:r>
              <a:rPr lang="fr-FR" sz="2200" dirty="0"/>
              <a:t>du </a:t>
            </a:r>
            <a:r>
              <a:rPr lang="fr-FR" sz="2200" dirty="0" err="1"/>
              <a:t>Layout</a:t>
            </a:r>
            <a:r>
              <a:rPr lang="fr-FR" sz="2200" dirty="0"/>
              <a:t> </a:t>
            </a:r>
            <a:r>
              <a:rPr lang="fr-FR" sz="2200" dirty="0" smtClean="0"/>
              <a:t>(collées </a:t>
            </a:r>
            <a:r>
              <a:rPr lang="fr-FR" sz="2200" dirty="0"/>
              <a:t>aux bords ou </a:t>
            </a:r>
            <a:r>
              <a:rPr lang="fr-FR" sz="2200" dirty="0" smtClean="0"/>
              <a:t>centrées)</a:t>
            </a:r>
            <a:endParaRPr lang="fr-FR" sz="2200" dirty="0"/>
          </a:p>
        </p:txBody>
      </p:sp>
      <p:sp>
        <p:nvSpPr>
          <p:cNvPr id="6" name="Rectangle 5"/>
          <p:cNvSpPr/>
          <p:nvPr/>
        </p:nvSpPr>
        <p:spPr>
          <a:xfrm>
            <a:off x="479498" y="4510281"/>
            <a:ext cx="789637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200" dirty="0" smtClean="0"/>
              <a:t>2. créer </a:t>
            </a:r>
            <a:r>
              <a:rPr lang="fr-FR" sz="2200" dirty="0"/>
              <a:t>les vues qui dépendent des vues précédentes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1471" y="3017255"/>
            <a:ext cx="6736727" cy="125938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1985" y="5289657"/>
            <a:ext cx="6256359" cy="939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33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04/03/2023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41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1003395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dirty="0" smtClean="0">
                <a:latin typeface="+mj-lt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fr-FR" sz="2400" dirty="0" smtClean="0">
                <a:latin typeface="+mj-lt"/>
                <a:cs typeface="Times New Roman" pitchFamily="18" charset="0"/>
              </a:rPr>
              <a:t>Les 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caractéristiques spécifiques d'un écran </a:t>
            </a:r>
            <a:r>
              <a:rPr lang="fr-FR" sz="2400" dirty="0" smtClean="0">
                <a:latin typeface="+mj-lt"/>
                <a:cs typeface="Times New Roman" pitchFamily="18" charset="0"/>
              </a:rPr>
              <a:t>d'appareil mobile 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affectent l'utilisateur </a:t>
            </a:r>
            <a:r>
              <a:rPr lang="fr-FR" sz="2400" dirty="0" smtClean="0">
                <a:latin typeface="+mj-lt"/>
                <a:cs typeface="Times New Roman" pitchFamily="18" charset="0"/>
              </a:rPr>
              <a:t>d'applications mobiles:</a:t>
            </a:r>
            <a:endParaRPr lang="fr-FR" sz="2400" dirty="0">
              <a:latin typeface="+mj-lt"/>
              <a:cs typeface="Times New Roman" pitchFamily="18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2519" y="3192261"/>
            <a:ext cx="3320008" cy="2228136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522929" y="1977954"/>
            <a:ext cx="838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cs typeface="Times New Roman" pitchFamily="18" charset="0"/>
                <a:sym typeface="Wingdings" panose="05000000000000000000" pitchFamily="2" charset="2"/>
              </a:rPr>
              <a:t> </a:t>
            </a:r>
            <a:r>
              <a:rPr lang="fr-FR" sz="2000" dirty="0" smtClean="0">
                <a:cs typeface="Times New Roman" pitchFamily="18" charset="0"/>
              </a:rPr>
              <a:t>Type </a:t>
            </a:r>
            <a:r>
              <a:rPr lang="fr-FR" sz="2000" dirty="0">
                <a:cs typeface="Times New Roman" pitchFamily="18" charset="0"/>
              </a:rPr>
              <a:t>d'affichage, </a:t>
            </a:r>
            <a:endParaRPr lang="fr-FR" sz="2000" dirty="0" smtClean="0">
              <a:cs typeface="Times New Roman" pitchFamily="18" charset="0"/>
            </a:endParaRPr>
          </a:p>
          <a:p>
            <a:pPr algn="just"/>
            <a:r>
              <a:rPr lang="fr-FR" sz="2000" dirty="0" smtClean="0">
                <a:cs typeface="Times New Roman" pitchFamily="18" charset="0"/>
                <a:sym typeface="Wingdings" panose="05000000000000000000" pitchFamily="2" charset="2"/>
              </a:rPr>
              <a:t> </a:t>
            </a:r>
            <a:r>
              <a:rPr lang="fr-FR" sz="2000" dirty="0" smtClean="0">
                <a:cs typeface="Times New Roman" pitchFamily="18" charset="0"/>
              </a:rPr>
              <a:t>la </a:t>
            </a:r>
            <a:r>
              <a:rPr lang="fr-FR" sz="2000" dirty="0">
                <a:cs typeface="Times New Roman" pitchFamily="18" charset="0"/>
              </a:rPr>
              <a:t>taille d'affichage, </a:t>
            </a:r>
            <a:endParaRPr lang="fr-FR" sz="2000" dirty="0" smtClean="0">
              <a:cs typeface="Times New Roman" pitchFamily="18" charset="0"/>
            </a:endParaRPr>
          </a:p>
          <a:p>
            <a:pPr algn="just"/>
            <a:r>
              <a:rPr lang="fr-FR" sz="2000" dirty="0" smtClean="0">
                <a:cs typeface="Times New Roman" pitchFamily="18" charset="0"/>
                <a:sym typeface="Wingdings" panose="05000000000000000000" pitchFamily="2" charset="2"/>
              </a:rPr>
              <a:t> </a:t>
            </a:r>
            <a:r>
              <a:rPr lang="fr-FR" sz="2000" dirty="0" smtClean="0">
                <a:cs typeface="Times New Roman" pitchFamily="18" charset="0"/>
              </a:rPr>
              <a:t>résolution </a:t>
            </a:r>
            <a:r>
              <a:rPr lang="fr-FR" sz="2000" dirty="0">
                <a:cs typeface="Times New Roman" pitchFamily="18" charset="0"/>
              </a:rPr>
              <a:t>de </a:t>
            </a:r>
            <a:r>
              <a:rPr lang="fr-FR" sz="2000" dirty="0" smtClean="0">
                <a:cs typeface="Times New Roman" pitchFamily="18" charset="0"/>
              </a:rPr>
              <a:t>l'écran et </a:t>
            </a:r>
            <a:r>
              <a:rPr lang="fr-FR" sz="2000" dirty="0">
                <a:cs typeface="Times New Roman" pitchFamily="18" charset="0"/>
              </a:rPr>
              <a:t>l'orientation de l'affichage (mode vertical et horizontal)</a:t>
            </a:r>
          </a:p>
        </p:txBody>
      </p:sp>
      <p:sp>
        <p:nvSpPr>
          <p:cNvPr id="19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214290"/>
            <a:ext cx="8429652" cy="785794"/>
          </a:xfrm>
        </p:spPr>
        <p:txBody>
          <a:bodyPr/>
          <a:lstStyle/>
          <a:p>
            <a:pPr>
              <a:defRPr/>
            </a:pPr>
            <a:r>
              <a:rPr lang="fr-FR" sz="28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adaptation à les </a:t>
            </a:r>
            <a:r>
              <a:rPr lang="fr-FR" sz="2800" b="1" kern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tailles d'appareils </a:t>
            </a:r>
            <a:r>
              <a:rPr lang="fr-FR" sz="28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existants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0264" y="5636405"/>
            <a:ext cx="90634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b="1" dirty="0" smtClean="0">
                <a:latin typeface="+mj-lt"/>
                <a:cs typeface="Times New Roman" pitchFamily="18" charset="0"/>
                <a:sym typeface="Wingdings" panose="05000000000000000000" pitchFamily="2" charset="2"/>
              </a:rPr>
              <a:t>Deux solutions </a:t>
            </a:r>
            <a:r>
              <a:rPr lang="fr-FR" sz="2400" dirty="0" smtClean="0">
                <a:latin typeface="+mj-lt"/>
                <a:cs typeface="Times New Roman" pitchFamily="18" charset="0"/>
                <a:sym typeface="Wingdings" panose="05000000000000000000" pitchFamily="2" charset="2"/>
              </a:rPr>
              <a:t>pour </a:t>
            </a:r>
            <a:r>
              <a:rPr lang="fr-FR" sz="2400" dirty="0" smtClean="0">
                <a:latin typeface="+mj-lt"/>
                <a:cs typeface="Times New Roman" pitchFamily="18" charset="0"/>
              </a:rPr>
              <a:t>adapter une </a:t>
            </a:r>
            <a:r>
              <a:rPr lang="fr-FR" sz="2400" dirty="0">
                <a:latin typeface="+mj-lt"/>
                <a:cs typeface="Times New Roman" pitchFamily="18" charset="0"/>
              </a:rPr>
              <a:t>application Android à toutes les tailles d'appareils existants: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04/03/2023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42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1036724"/>
            <a:ext cx="90364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b="1" u="sng" dirty="0" smtClean="0">
                <a:latin typeface="+mj-lt"/>
                <a:cs typeface="Times New Roman" pitchFamily="18" charset="0"/>
                <a:sym typeface="Wingdings" panose="05000000000000000000" pitchFamily="2" charset="2"/>
              </a:rPr>
              <a:t> Solution 1</a:t>
            </a:r>
            <a:r>
              <a:rPr lang="fr-FR" sz="2400" b="1" u="sng" dirty="0" smtClean="0">
                <a:latin typeface="+mj-lt"/>
                <a:cs typeface="Times New Roman" pitchFamily="18" charset="0"/>
              </a:rPr>
              <a:t>: en utilisant des attributs constants dans une seule activité (UI statique)</a:t>
            </a:r>
            <a:endParaRPr lang="fr-FR" sz="2400" b="1" u="sng" dirty="0">
              <a:latin typeface="+mj-lt"/>
              <a:cs typeface="Times New Roman" pitchFamily="18" charset="0"/>
            </a:endParaRPr>
          </a:p>
        </p:txBody>
      </p:sp>
      <p:sp>
        <p:nvSpPr>
          <p:cNvPr id="19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214290"/>
            <a:ext cx="8429652" cy="785794"/>
          </a:xfrm>
        </p:spPr>
        <p:txBody>
          <a:bodyPr/>
          <a:lstStyle/>
          <a:p>
            <a:pPr>
              <a:defRPr/>
            </a:pPr>
            <a:r>
              <a:rPr lang="fr-FR" sz="28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adaptation </a:t>
            </a:r>
            <a:r>
              <a:rPr lang="fr-FR" sz="2800" b="1" kern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à les</a:t>
            </a:r>
            <a:r>
              <a:rPr lang="fr-FR" sz="28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tailles </a:t>
            </a:r>
            <a:r>
              <a:rPr lang="fr-FR" sz="2800" b="1" kern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d'appareils </a:t>
            </a:r>
            <a:r>
              <a:rPr lang="fr-FR" sz="28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existants </a:t>
            </a: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808" y="2983962"/>
            <a:ext cx="2520280" cy="355213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357174" y="1867721"/>
            <a:ext cx="878682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cs typeface="Times New Roman" pitchFamily="18" charset="0"/>
                <a:sym typeface="Wingdings" panose="05000000000000000000" pitchFamily="2" charset="2"/>
              </a:rPr>
              <a:t> </a:t>
            </a:r>
            <a:r>
              <a:rPr lang="fr-FR" sz="2000" dirty="0" smtClean="0">
                <a:cs typeface="Times New Roman" pitchFamily="18" charset="0"/>
              </a:rPr>
              <a:t>les </a:t>
            </a:r>
            <a:r>
              <a:rPr lang="fr-FR" sz="2000" dirty="0">
                <a:cs typeface="Times New Roman" pitchFamily="18" charset="0"/>
              </a:rPr>
              <a:t>constantes </a:t>
            </a:r>
            <a:r>
              <a:rPr lang="fr-FR" sz="2400" b="1" dirty="0" err="1" smtClean="0">
                <a:cs typeface="Times New Roman" pitchFamily="18" charset="0"/>
              </a:rPr>
              <a:t>wrap_content</a:t>
            </a:r>
            <a:r>
              <a:rPr lang="fr-FR" sz="2000" dirty="0" smtClean="0">
                <a:cs typeface="Times New Roman" pitchFamily="18" charset="0"/>
              </a:rPr>
              <a:t>  </a:t>
            </a:r>
            <a:r>
              <a:rPr lang="fr-FR" sz="2000" dirty="0">
                <a:cs typeface="Times New Roman" pitchFamily="18" charset="0"/>
              </a:rPr>
              <a:t>et </a:t>
            </a:r>
            <a:r>
              <a:rPr lang="fr-FR" sz="2400" b="1" dirty="0" err="1">
                <a:cs typeface="Times New Roman" pitchFamily="18" charset="0"/>
              </a:rPr>
              <a:t>fill_Parent</a:t>
            </a:r>
            <a:r>
              <a:rPr lang="fr-FR" sz="2400" dirty="0">
                <a:cs typeface="Times New Roman" pitchFamily="18" charset="0"/>
              </a:rPr>
              <a:t> </a:t>
            </a:r>
            <a:r>
              <a:rPr lang="fr-FR" sz="2000" dirty="0" smtClean="0">
                <a:cs typeface="Times New Roman" pitchFamily="18" charset="0"/>
              </a:rPr>
              <a:t>sont utilisées </a:t>
            </a:r>
            <a:r>
              <a:rPr lang="fr-FR" sz="2000" dirty="0">
                <a:cs typeface="Times New Roman" pitchFamily="18" charset="0"/>
              </a:rPr>
              <a:t>pour garantir que </a:t>
            </a:r>
            <a:r>
              <a:rPr lang="fr-FR" sz="2000" b="1" dirty="0" err="1">
                <a:cs typeface="Times New Roman" pitchFamily="18" charset="0"/>
              </a:rPr>
              <a:t>layouts</a:t>
            </a:r>
            <a:r>
              <a:rPr lang="fr-FR" sz="2000" dirty="0">
                <a:cs typeface="Times New Roman" pitchFamily="18" charset="0"/>
              </a:rPr>
              <a:t> soient indépendants de la taille de l’écran et de la </a:t>
            </a:r>
            <a:r>
              <a:rPr lang="fr-FR" sz="2000" dirty="0" smtClean="0">
                <a:cs typeface="Times New Roman" pitchFamily="18" charset="0"/>
              </a:rPr>
              <a:t>résolution.</a:t>
            </a:r>
            <a:endParaRPr lang="fr-FR" sz="20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50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04/03/2023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43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1036724"/>
            <a:ext cx="90364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b="1" u="sng" dirty="0" smtClean="0">
                <a:latin typeface="+mj-lt"/>
                <a:cs typeface="Times New Roman" pitchFamily="18" charset="0"/>
                <a:sym typeface="Wingdings" panose="05000000000000000000" pitchFamily="2" charset="2"/>
              </a:rPr>
              <a:t> Solution 2</a:t>
            </a:r>
            <a:r>
              <a:rPr lang="fr-FR" sz="2400" b="1" u="sng" dirty="0">
                <a:latin typeface="+mj-lt"/>
                <a:cs typeface="Times New Roman" pitchFamily="18" charset="0"/>
              </a:rPr>
              <a:t>: diviser </a:t>
            </a:r>
            <a:r>
              <a:rPr lang="fr-FR" sz="2400" b="1" u="sng" dirty="0" smtClean="0">
                <a:latin typeface="+mj-lt"/>
                <a:cs typeface="Times New Roman" pitchFamily="18" charset="0"/>
              </a:rPr>
              <a:t>l’activité (UI) </a:t>
            </a:r>
            <a:r>
              <a:rPr lang="fr-FR" sz="2400" b="1" u="sng" dirty="0">
                <a:latin typeface="+mj-lt"/>
                <a:cs typeface="Times New Roman" pitchFamily="18" charset="0"/>
              </a:rPr>
              <a:t>en </a:t>
            </a:r>
            <a:r>
              <a:rPr lang="fr-FR" sz="2400" b="1" u="sng" dirty="0" smtClean="0">
                <a:latin typeface="+mj-lt"/>
                <a:cs typeface="Times New Roman" pitchFamily="18" charset="0"/>
              </a:rPr>
              <a:t>composants </a:t>
            </a:r>
            <a:r>
              <a:rPr lang="fr-FR" sz="2400" b="1" u="sng" dirty="0">
                <a:latin typeface="+mj-lt"/>
                <a:cs typeface="Times New Roman" pitchFamily="18" charset="0"/>
              </a:rPr>
              <a:t>(</a:t>
            </a:r>
            <a:r>
              <a:rPr lang="fr-FR" sz="2400" b="1" u="sng" dirty="0" smtClean="0">
                <a:latin typeface="+mj-lt"/>
                <a:cs typeface="Times New Roman" pitchFamily="18" charset="0"/>
              </a:rPr>
              <a:t>modules) </a:t>
            </a:r>
            <a:r>
              <a:rPr lang="fr-FR" sz="2400" b="1" u="sng" dirty="0">
                <a:latin typeface="+mj-lt"/>
                <a:cs typeface="Times New Roman" pitchFamily="18" charset="0"/>
              </a:rPr>
              <a:t>réutilisables entièrement </a:t>
            </a:r>
            <a:r>
              <a:rPr lang="fr-FR" sz="2400" b="1" u="sng" dirty="0" smtClean="0">
                <a:latin typeface="+mj-lt"/>
                <a:cs typeface="Times New Roman" pitchFamily="18" charset="0"/>
              </a:rPr>
              <a:t>encapsulés (fragments)</a:t>
            </a:r>
            <a:endParaRPr lang="fr-FR" sz="2400" b="1" u="sng" dirty="0">
              <a:latin typeface="+mj-lt"/>
              <a:cs typeface="Times New Roman" pitchFamily="18" charset="0"/>
            </a:endParaRPr>
          </a:p>
        </p:txBody>
      </p:sp>
      <p:sp>
        <p:nvSpPr>
          <p:cNvPr id="19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214290"/>
            <a:ext cx="8429652" cy="785794"/>
          </a:xfrm>
        </p:spPr>
        <p:txBody>
          <a:bodyPr/>
          <a:lstStyle/>
          <a:p>
            <a:pPr>
              <a:defRPr/>
            </a:pPr>
            <a:r>
              <a:rPr lang="fr-FR" sz="28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adaptation </a:t>
            </a:r>
            <a:r>
              <a:rPr lang="fr-FR" sz="2800" b="1" kern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à les</a:t>
            </a:r>
            <a:r>
              <a:rPr lang="fr-FR" sz="28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tailles </a:t>
            </a:r>
            <a:r>
              <a:rPr lang="fr-FR" sz="2800" b="1" kern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d'appareils </a:t>
            </a:r>
            <a:r>
              <a:rPr lang="fr-FR" sz="28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existants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57174" y="2464531"/>
            <a:ext cx="878682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à"/>
            </a:pPr>
            <a:r>
              <a:rPr lang="fr-FR" sz="2000" dirty="0" smtClean="0">
                <a:cs typeface="Times New Roman" pitchFamily="18" charset="0"/>
              </a:rPr>
              <a:t>Un </a:t>
            </a:r>
            <a:r>
              <a:rPr lang="fr-FR" sz="2000" dirty="0">
                <a:cs typeface="Times New Roman" pitchFamily="18" charset="0"/>
              </a:rPr>
              <a:t>fragment représente une </a:t>
            </a:r>
            <a:r>
              <a:rPr lang="fr-FR" sz="2000" dirty="0" smtClean="0">
                <a:cs typeface="Times New Roman" pitchFamily="18" charset="0"/>
              </a:rPr>
              <a:t>portion d’interface </a:t>
            </a:r>
            <a:r>
              <a:rPr lang="fr-FR" sz="2000" dirty="0">
                <a:cs typeface="Times New Roman" pitchFamily="18" charset="0"/>
              </a:rPr>
              <a:t>utilisateur </a:t>
            </a:r>
            <a:r>
              <a:rPr lang="fr-FR" sz="2000" dirty="0" smtClean="0">
                <a:cs typeface="Times New Roman" pitchFamily="18" charset="0"/>
              </a:rPr>
              <a:t>dans une activité;</a:t>
            </a:r>
          </a:p>
          <a:p>
            <a:pPr marL="342900" indent="-342900" algn="just">
              <a:buFont typeface="Wingdings" panose="05000000000000000000" pitchFamily="2" charset="2"/>
              <a:buChar char="à"/>
            </a:pPr>
            <a:endParaRPr lang="fr-FR" sz="2000" dirty="0" smtClean="0">
              <a:cs typeface="Times New Roman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à"/>
            </a:pPr>
            <a:r>
              <a:rPr lang="fr-FR" sz="2000" dirty="0" smtClean="0"/>
              <a:t>pour construire des </a:t>
            </a:r>
            <a:r>
              <a:rPr lang="fr-FR" sz="2000" b="1" dirty="0"/>
              <a:t>interfaces utilisateur </a:t>
            </a:r>
            <a:r>
              <a:rPr lang="fr-FR" sz="2000" b="1" dirty="0" smtClean="0"/>
              <a:t>flexibles à </a:t>
            </a:r>
            <a:r>
              <a:rPr lang="fr-FR" sz="2000" b="1" dirty="0"/>
              <a:t>plusieurs volets </a:t>
            </a:r>
            <a:r>
              <a:rPr lang="fr-FR" sz="2000" b="1" dirty="0" smtClean="0"/>
              <a:t>ou panneaux (</a:t>
            </a:r>
            <a:r>
              <a:rPr lang="fr-FR" sz="2000" b="1" u="sng" dirty="0" smtClean="0"/>
              <a:t>UI dynamique</a:t>
            </a:r>
            <a:r>
              <a:rPr lang="fr-FR" sz="2000" b="1" dirty="0" smtClean="0"/>
              <a:t>)</a:t>
            </a:r>
          </a:p>
          <a:p>
            <a:pPr marL="342900" indent="-342900" algn="just">
              <a:buFont typeface="Wingdings" panose="05000000000000000000" pitchFamily="2" charset="2"/>
              <a:buChar char="à"/>
            </a:pPr>
            <a:endParaRPr lang="fr-FR" sz="2000" b="1" dirty="0" smtClean="0"/>
          </a:p>
          <a:p>
            <a:pPr marL="800100" indent="-257175" algn="just">
              <a:buFont typeface="Arial" panose="020B0604020202020204" pitchFamily="34" charset="0"/>
              <a:buChar char="•"/>
            </a:pPr>
            <a:r>
              <a:rPr lang="fr-FR" sz="2000" dirty="0" smtClean="0"/>
              <a:t>combiner </a:t>
            </a:r>
            <a:r>
              <a:rPr lang="fr-FR" sz="2000" dirty="0"/>
              <a:t>plusieurs fragments dans une </a:t>
            </a:r>
            <a:r>
              <a:rPr lang="fr-FR" sz="2000" dirty="0" smtClean="0"/>
              <a:t>seule activité </a:t>
            </a:r>
          </a:p>
          <a:p>
            <a:pPr marL="800100" indent="-257175" algn="just">
              <a:buFont typeface="Arial" panose="020B0604020202020204" pitchFamily="34" charset="0"/>
              <a:buChar char="•"/>
            </a:pPr>
            <a:endParaRPr lang="fr-FR" sz="2000" dirty="0" smtClean="0"/>
          </a:p>
          <a:p>
            <a:pPr marL="800100" indent="-257175" algn="just">
              <a:buFont typeface="Arial" panose="020B0604020202020204" pitchFamily="34" charset="0"/>
              <a:buChar char="•"/>
            </a:pPr>
            <a:r>
              <a:rPr lang="fr-FR" sz="2000" dirty="0" smtClean="0"/>
              <a:t>ou </a:t>
            </a:r>
            <a:r>
              <a:rPr lang="fr-FR" sz="2000" dirty="0"/>
              <a:t>réutiliser des fragments dans d’autres </a:t>
            </a:r>
            <a:r>
              <a:rPr lang="fr-FR" sz="2000" dirty="0" smtClean="0"/>
              <a:t>activités.</a:t>
            </a:r>
          </a:p>
          <a:p>
            <a:pPr marL="342900" indent="-342900" algn="just">
              <a:buFont typeface="Wingdings" panose="05000000000000000000" pitchFamily="2" charset="2"/>
              <a:buChar char="à"/>
            </a:pPr>
            <a:endParaRPr lang="fr-FR" sz="2000" dirty="0"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5599123"/>
            <a:ext cx="9036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2925" algn="just"/>
            <a:r>
              <a:rPr lang="fr-FR" sz="2000" dirty="0" smtClean="0">
                <a:sym typeface="Wingdings" panose="05000000000000000000" pitchFamily="2" charset="2"/>
              </a:rPr>
              <a:t> </a:t>
            </a:r>
            <a:r>
              <a:rPr lang="fr-FR" sz="2000" dirty="0" smtClean="0"/>
              <a:t>et faciliter la modification de </a:t>
            </a:r>
            <a:r>
              <a:rPr lang="fr-FR" sz="2000" dirty="0"/>
              <a:t>l'apparence de </a:t>
            </a:r>
            <a:r>
              <a:rPr lang="fr-FR" sz="2000" dirty="0" smtClean="0"/>
              <a:t>l’activité à l'exécution (</a:t>
            </a:r>
            <a:r>
              <a:rPr lang="fr-FR" sz="2000" b="1" dirty="0" smtClean="0"/>
              <a:t>@</a:t>
            </a:r>
            <a:r>
              <a:rPr lang="fr-FR" sz="2000" b="1" dirty="0" err="1" smtClean="0"/>
              <a:t>runtime</a:t>
            </a:r>
            <a:r>
              <a:rPr lang="fr-FR" sz="2000" dirty="0" smtClean="0"/>
              <a:t>)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40522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04/03/2023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44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1036724"/>
            <a:ext cx="90364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b="1" u="sng" dirty="0" smtClean="0">
                <a:latin typeface="+mj-lt"/>
                <a:cs typeface="Times New Roman" pitchFamily="18" charset="0"/>
                <a:sym typeface="Wingdings" panose="05000000000000000000" pitchFamily="2" charset="2"/>
              </a:rPr>
              <a:t> Solution 2</a:t>
            </a:r>
            <a:r>
              <a:rPr lang="fr-FR" sz="2400" b="1" u="sng" dirty="0">
                <a:latin typeface="+mj-lt"/>
                <a:cs typeface="Times New Roman" pitchFamily="18" charset="0"/>
              </a:rPr>
              <a:t>: diviser </a:t>
            </a:r>
            <a:r>
              <a:rPr lang="fr-FR" sz="2400" b="1" u="sng" dirty="0" smtClean="0">
                <a:latin typeface="+mj-lt"/>
                <a:cs typeface="Times New Roman" pitchFamily="18" charset="0"/>
              </a:rPr>
              <a:t>l’activité (UI) </a:t>
            </a:r>
            <a:r>
              <a:rPr lang="fr-FR" sz="2400" b="1" u="sng" dirty="0">
                <a:latin typeface="+mj-lt"/>
                <a:cs typeface="Times New Roman" pitchFamily="18" charset="0"/>
              </a:rPr>
              <a:t>en composants réutilisables entièrement </a:t>
            </a:r>
            <a:r>
              <a:rPr lang="fr-FR" sz="2400" b="1" u="sng" dirty="0" smtClean="0">
                <a:latin typeface="+mj-lt"/>
                <a:cs typeface="Times New Roman" pitchFamily="18" charset="0"/>
              </a:rPr>
              <a:t>encapsulés (fragments)</a:t>
            </a:r>
            <a:endParaRPr lang="fr-FR" sz="2400" b="1" u="sng" dirty="0">
              <a:latin typeface="+mj-lt"/>
              <a:cs typeface="Times New Roman" pitchFamily="18" charset="0"/>
            </a:endParaRPr>
          </a:p>
        </p:txBody>
      </p:sp>
      <p:sp>
        <p:nvSpPr>
          <p:cNvPr id="19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214290"/>
            <a:ext cx="8429652" cy="785794"/>
          </a:xfrm>
        </p:spPr>
        <p:txBody>
          <a:bodyPr/>
          <a:lstStyle/>
          <a:p>
            <a:pPr>
              <a:defRPr/>
            </a:pPr>
            <a:r>
              <a:rPr lang="fr-FR" sz="28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adaptation </a:t>
            </a:r>
            <a:r>
              <a:rPr lang="fr-FR" sz="2800" b="1" kern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à les</a:t>
            </a:r>
            <a:r>
              <a:rPr lang="fr-FR" sz="28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tailles </a:t>
            </a:r>
            <a:r>
              <a:rPr lang="fr-FR" sz="2800" b="1" kern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d'appareils </a:t>
            </a:r>
            <a:r>
              <a:rPr lang="fr-FR" sz="28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existants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27584" y="2046015"/>
            <a:ext cx="87868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à"/>
            </a:pPr>
            <a:r>
              <a:rPr lang="fr-FR" sz="2000" dirty="0"/>
              <a:t> l'activité </a:t>
            </a:r>
            <a:r>
              <a:rPr lang="fr-FR" sz="2000" dirty="0" smtClean="0"/>
              <a:t>s'adapte </a:t>
            </a:r>
            <a:r>
              <a:rPr lang="fr-FR" sz="2000" dirty="0"/>
              <a:t>en fonction de la taille de l'écran.</a:t>
            </a:r>
            <a:endParaRPr lang="fr-FR" sz="2000" dirty="0">
              <a:cs typeface="Times New Roman" pitchFamily="18" charset="0"/>
            </a:endParaRPr>
          </a:p>
        </p:txBody>
      </p:sp>
      <p:pic>
        <p:nvPicPr>
          <p:cNvPr id="1026" name="Picture 2" descr="Image non disponi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353" y="2431433"/>
            <a:ext cx="6817790" cy="3932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948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04/03/2023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45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1036724"/>
            <a:ext cx="90364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b="1" u="sng" dirty="0" smtClean="0">
                <a:latin typeface="+mj-lt"/>
                <a:cs typeface="Times New Roman" pitchFamily="18" charset="0"/>
                <a:sym typeface="Wingdings" panose="05000000000000000000" pitchFamily="2" charset="2"/>
              </a:rPr>
              <a:t> Solution 2</a:t>
            </a:r>
            <a:r>
              <a:rPr lang="fr-FR" sz="2400" b="1" u="sng" dirty="0">
                <a:latin typeface="+mj-lt"/>
                <a:cs typeface="Times New Roman" pitchFamily="18" charset="0"/>
              </a:rPr>
              <a:t>: diviser </a:t>
            </a:r>
            <a:r>
              <a:rPr lang="fr-FR" sz="2400" b="1" u="sng" dirty="0" smtClean="0">
                <a:latin typeface="+mj-lt"/>
                <a:cs typeface="Times New Roman" pitchFamily="18" charset="0"/>
              </a:rPr>
              <a:t>l’activité (UI) </a:t>
            </a:r>
            <a:r>
              <a:rPr lang="fr-FR" sz="2400" b="1" u="sng" dirty="0">
                <a:latin typeface="+mj-lt"/>
                <a:cs typeface="Times New Roman" pitchFamily="18" charset="0"/>
              </a:rPr>
              <a:t>en composants réutilisables entièrement </a:t>
            </a:r>
            <a:r>
              <a:rPr lang="fr-FR" sz="2400" b="1" u="sng" dirty="0" smtClean="0">
                <a:latin typeface="+mj-lt"/>
                <a:cs typeface="Times New Roman" pitchFamily="18" charset="0"/>
              </a:rPr>
              <a:t>encapsulés (fragments)</a:t>
            </a:r>
            <a:endParaRPr lang="fr-FR" sz="2400" b="1" u="sng" dirty="0">
              <a:latin typeface="+mj-lt"/>
              <a:cs typeface="Times New Roman" pitchFamily="18" charset="0"/>
            </a:endParaRPr>
          </a:p>
        </p:txBody>
      </p:sp>
      <p:sp>
        <p:nvSpPr>
          <p:cNvPr id="19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214290"/>
            <a:ext cx="8429652" cy="785794"/>
          </a:xfrm>
        </p:spPr>
        <p:txBody>
          <a:bodyPr/>
          <a:lstStyle/>
          <a:p>
            <a:pPr>
              <a:defRPr/>
            </a:pPr>
            <a:r>
              <a:rPr lang="fr-FR" sz="28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adaptation </a:t>
            </a:r>
            <a:r>
              <a:rPr lang="fr-FR" sz="2800" b="1" kern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à les</a:t>
            </a:r>
            <a:r>
              <a:rPr lang="fr-FR" sz="28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tailles </a:t>
            </a:r>
            <a:r>
              <a:rPr lang="fr-FR" sz="2800" b="1" kern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d'appareils </a:t>
            </a:r>
            <a:r>
              <a:rPr lang="fr-FR" sz="28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existants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27584" y="1948770"/>
            <a:ext cx="68407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à"/>
            </a:pPr>
            <a:r>
              <a:rPr lang="fr-FR" sz="2000" dirty="0"/>
              <a:t> l'activité </a:t>
            </a:r>
            <a:r>
              <a:rPr lang="fr-FR" sz="2000" dirty="0" smtClean="0"/>
              <a:t>s'adapte </a:t>
            </a:r>
            <a:r>
              <a:rPr lang="fr-FR" sz="2000" dirty="0"/>
              <a:t>en fonction de la taille de l'écran.</a:t>
            </a:r>
            <a:endParaRPr lang="fr-FR" sz="2000" dirty="0">
              <a:cs typeface="Times New Roman" pitchFamily="18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2352873"/>
            <a:ext cx="7676240" cy="4079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48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04/03/2023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46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1036724"/>
            <a:ext cx="90364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b="1" u="sng" dirty="0" smtClean="0">
                <a:latin typeface="+mj-lt"/>
                <a:cs typeface="Times New Roman" pitchFamily="18" charset="0"/>
                <a:sym typeface="Wingdings" panose="05000000000000000000" pitchFamily="2" charset="2"/>
              </a:rPr>
              <a:t> Solution 2</a:t>
            </a:r>
            <a:r>
              <a:rPr lang="fr-FR" sz="2400" b="1" u="sng" dirty="0">
                <a:latin typeface="+mj-lt"/>
                <a:cs typeface="Times New Roman" pitchFamily="18" charset="0"/>
              </a:rPr>
              <a:t>: diviser </a:t>
            </a:r>
            <a:r>
              <a:rPr lang="fr-FR" sz="2400" b="1" u="sng" dirty="0" smtClean="0">
                <a:latin typeface="+mj-lt"/>
                <a:cs typeface="Times New Roman" pitchFamily="18" charset="0"/>
              </a:rPr>
              <a:t>l’activité (UI) </a:t>
            </a:r>
            <a:r>
              <a:rPr lang="fr-FR" sz="2400" b="1" u="sng" dirty="0">
                <a:latin typeface="+mj-lt"/>
                <a:cs typeface="Times New Roman" pitchFamily="18" charset="0"/>
              </a:rPr>
              <a:t>en composants réutilisables entièrement </a:t>
            </a:r>
            <a:r>
              <a:rPr lang="fr-FR" sz="2400" b="1" u="sng" dirty="0" smtClean="0">
                <a:latin typeface="+mj-lt"/>
                <a:cs typeface="Times New Roman" pitchFamily="18" charset="0"/>
              </a:rPr>
              <a:t>encapsulés (fragments)</a:t>
            </a:r>
            <a:endParaRPr lang="fr-FR" sz="2400" b="1" u="sng" dirty="0">
              <a:latin typeface="+mj-lt"/>
              <a:cs typeface="Times New Roman" pitchFamily="18" charset="0"/>
            </a:endParaRPr>
          </a:p>
        </p:txBody>
      </p:sp>
      <p:sp>
        <p:nvSpPr>
          <p:cNvPr id="19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214290"/>
            <a:ext cx="8429652" cy="785794"/>
          </a:xfrm>
        </p:spPr>
        <p:txBody>
          <a:bodyPr/>
          <a:lstStyle/>
          <a:p>
            <a:pPr>
              <a:defRPr/>
            </a:pPr>
            <a:r>
              <a:rPr lang="fr-FR" sz="28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adaptation </a:t>
            </a:r>
            <a:r>
              <a:rPr lang="fr-FR" sz="2800" b="1" kern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à les</a:t>
            </a:r>
            <a:r>
              <a:rPr lang="fr-FR" sz="28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tailles </a:t>
            </a:r>
            <a:r>
              <a:rPr lang="fr-FR" sz="2800" b="1" kern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d'appareils </a:t>
            </a:r>
            <a:r>
              <a:rPr lang="fr-FR" sz="28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existants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21804" y="2042592"/>
            <a:ext cx="799288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à"/>
            </a:pPr>
            <a:r>
              <a:rPr lang="fr-FR" sz="2000" dirty="0"/>
              <a:t> Un fragment doit être </a:t>
            </a:r>
            <a:r>
              <a:rPr lang="fr-FR" sz="2000" b="1" dirty="0"/>
              <a:t>attaché à une activité </a:t>
            </a:r>
            <a:r>
              <a:rPr lang="fr-FR" sz="2000" dirty="0"/>
              <a:t>pour être utilisé </a:t>
            </a:r>
            <a:endParaRPr lang="fr-FR" sz="2000" dirty="0" smtClean="0"/>
          </a:p>
          <a:p>
            <a:pPr marL="342900" indent="-342900" algn="just">
              <a:buFont typeface="Wingdings" panose="05000000000000000000" pitchFamily="2" charset="2"/>
              <a:buChar char="à"/>
            </a:pPr>
            <a:endParaRPr lang="fr-FR" sz="2000" dirty="0" smtClean="0"/>
          </a:p>
          <a:p>
            <a:pPr marL="342900" indent="-342900" algn="just">
              <a:buFont typeface="Wingdings" panose="05000000000000000000" pitchFamily="2" charset="2"/>
              <a:buChar char="à"/>
            </a:pPr>
            <a:r>
              <a:rPr lang="fr-FR" sz="2000" dirty="0" smtClean="0"/>
              <a:t>Il possède </a:t>
            </a:r>
            <a:r>
              <a:rPr lang="fr-FR" sz="2000" b="1" dirty="0"/>
              <a:t>son propre cycle de vie </a:t>
            </a:r>
            <a:r>
              <a:rPr lang="fr-FR" sz="2000" dirty="0"/>
              <a:t>et </a:t>
            </a:r>
            <a:r>
              <a:rPr lang="fr-FR" sz="2000" b="1" dirty="0"/>
              <a:t>ses propres évènements</a:t>
            </a:r>
            <a:r>
              <a:rPr lang="fr-FR" sz="2000" dirty="0" smtClean="0"/>
              <a:t>.</a:t>
            </a:r>
          </a:p>
          <a:p>
            <a:pPr algn="just"/>
            <a:r>
              <a:rPr lang="fr-FR" sz="2000" dirty="0" smtClean="0"/>
              <a:t> </a:t>
            </a:r>
          </a:p>
          <a:p>
            <a:pPr marL="342900" indent="-342900" algn="just">
              <a:buFont typeface="Wingdings" panose="05000000000000000000" pitchFamily="2" charset="2"/>
              <a:buChar char="à"/>
            </a:pPr>
            <a:r>
              <a:rPr lang="fr-FR" sz="2000" dirty="0" smtClean="0"/>
              <a:t>Il </a:t>
            </a:r>
            <a:r>
              <a:rPr lang="fr-FR" sz="2000" dirty="0"/>
              <a:t>peut être ajouté et supprimé dynamiquement d’une activité. </a:t>
            </a:r>
            <a:endParaRPr lang="fr-FR" sz="2000" dirty="0" smtClean="0"/>
          </a:p>
          <a:p>
            <a:pPr marL="342900" indent="-342900" algn="just">
              <a:buFont typeface="Wingdings" panose="05000000000000000000" pitchFamily="2" charset="2"/>
              <a:buChar char="à"/>
            </a:pPr>
            <a:endParaRPr lang="fr-FR" sz="2000" dirty="0"/>
          </a:p>
          <a:p>
            <a:pPr marL="342900" indent="-342900" algn="just">
              <a:buFont typeface="Wingdings" panose="05000000000000000000" pitchFamily="2" charset="2"/>
              <a:buChar char="à"/>
            </a:pPr>
            <a:r>
              <a:rPr lang="fr-FR" sz="2000" dirty="0"/>
              <a:t>les fragments </a:t>
            </a:r>
            <a:r>
              <a:rPr lang="fr-FR" sz="2000" dirty="0" smtClean="0"/>
              <a:t>peuvent être manipulés indépendamment </a:t>
            </a:r>
            <a:r>
              <a:rPr lang="fr-FR" sz="2000" dirty="0"/>
              <a:t>les uns des autres </a:t>
            </a:r>
            <a:r>
              <a:rPr lang="fr-FR" sz="2000" dirty="0" smtClean="0"/>
              <a:t>.</a:t>
            </a:r>
          </a:p>
          <a:p>
            <a:pPr marL="342900" indent="-342900" algn="just">
              <a:buFont typeface="Wingdings" panose="05000000000000000000" pitchFamily="2" charset="2"/>
              <a:buChar char="à"/>
            </a:pPr>
            <a:endParaRPr lang="fr-FR" sz="2000" dirty="0" smtClean="0"/>
          </a:p>
          <a:p>
            <a:pPr marL="342900" indent="-342900" algn="just">
              <a:buFont typeface="Wingdings" panose="05000000000000000000" pitchFamily="2" charset="2"/>
              <a:buChar char="à"/>
            </a:pPr>
            <a:r>
              <a:rPr lang="fr-FR" sz="2000" dirty="0" smtClean="0">
                <a:cs typeface="Times New Roman" pitchFamily="18" charset="0"/>
              </a:rPr>
              <a:t>Deux méthodes pour attaché à une activité:</a:t>
            </a:r>
          </a:p>
          <a:p>
            <a:pPr marL="342900" indent="-342900" algn="just">
              <a:buFont typeface="Wingdings" panose="05000000000000000000" pitchFamily="2" charset="2"/>
              <a:buChar char="à"/>
            </a:pPr>
            <a:endParaRPr lang="fr-FR" sz="2000" dirty="0" smtClean="0">
              <a:cs typeface="Times New Roman" pitchFamily="18" charset="0"/>
            </a:endParaRPr>
          </a:p>
          <a:p>
            <a:pPr marL="442913" algn="just">
              <a:buFont typeface="Arial" panose="020B0604020202020204" pitchFamily="34" charset="0"/>
              <a:buChar char="•"/>
            </a:pPr>
            <a:r>
              <a:rPr lang="fr-FR" sz="2000" dirty="0" smtClean="0">
                <a:cs typeface="Times New Roman" pitchFamily="18" charset="0"/>
              </a:rPr>
              <a:t> </a:t>
            </a:r>
            <a:r>
              <a:rPr lang="fr-FR" sz="2000" b="1" u="sng" dirty="0" err="1" smtClean="0">
                <a:cs typeface="Times New Roman" pitchFamily="18" charset="0"/>
              </a:rPr>
              <a:t>Déclarativement</a:t>
            </a:r>
            <a:r>
              <a:rPr lang="fr-FR" sz="2000" b="1" u="sng" dirty="0" smtClean="0">
                <a:cs typeface="Times New Roman" pitchFamily="18" charset="0"/>
              </a:rPr>
              <a:t>(</a:t>
            </a:r>
            <a:r>
              <a:rPr lang="fr-FR" sz="2000" b="1" u="sng" dirty="0" err="1" smtClean="0">
                <a:cs typeface="Times New Roman" pitchFamily="18" charset="0"/>
              </a:rPr>
              <a:t>declaratively</a:t>
            </a:r>
            <a:r>
              <a:rPr lang="fr-FR" sz="2000" b="1" u="sng" dirty="0">
                <a:cs typeface="Times New Roman" pitchFamily="18" charset="0"/>
              </a:rPr>
              <a:t>): </a:t>
            </a:r>
            <a:r>
              <a:rPr lang="fr-FR" sz="2000" dirty="0">
                <a:cs typeface="Times New Roman" pitchFamily="18" charset="0"/>
              </a:rPr>
              <a:t>via </a:t>
            </a:r>
            <a:r>
              <a:rPr lang="fr-FR" sz="2000" dirty="0" smtClean="0">
                <a:cs typeface="Times New Roman" pitchFamily="18" charset="0"/>
              </a:rPr>
              <a:t>XML</a:t>
            </a:r>
          </a:p>
          <a:p>
            <a:pPr marL="442913" algn="just">
              <a:buFont typeface="Arial" panose="020B0604020202020204" pitchFamily="34" charset="0"/>
              <a:buChar char="•"/>
            </a:pPr>
            <a:endParaRPr lang="fr-FR" sz="2000" dirty="0" smtClean="0">
              <a:cs typeface="Times New Roman" pitchFamily="18" charset="0"/>
            </a:endParaRPr>
          </a:p>
          <a:p>
            <a:pPr marL="442913" algn="just">
              <a:buFont typeface="Arial" panose="020B0604020202020204" pitchFamily="34" charset="0"/>
              <a:buChar char="•"/>
            </a:pPr>
            <a:r>
              <a:rPr lang="fr-FR" sz="2000" b="1" dirty="0">
                <a:cs typeface="Times New Roman" pitchFamily="18" charset="0"/>
              </a:rPr>
              <a:t>par programmation(</a:t>
            </a:r>
            <a:r>
              <a:rPr lang="fr-FR" sz="2000" b="1" dirty="0" err="1">
                <a:cs typeface="Times New Roman" pitchFamily="18" charset="0"/>
              </a:rPr>
              <a:t>Programmatically</a:t>
            </a:r>
            <a:r>
              <a:rPr lang="fr-FR" sz="2000" b="1" dirty="0">
                <a:cs typeface="Times New Roman" pitchFamily="18" charset="0"/>
              </a:rPr>
              <a:t>)</a:t>
            </a:r>
            <a:endParaRPr lang="fr-FR" sz="2000" b="1" dirty="0" smtClean="0">
              <a:cs typeface="Times New Roman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à"/>
            </a:pPr>
            <a:endParaRPr lang="fr-FR" sz="20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25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214290"/>
            <a:ext cx="8429652" cy="785794"/>
          </a:xfrm>
        </p:spPr>
        <p:txBody>
          <a:bodyPr/>
          <a:lstStyle/>
          <a:p>
            <a:pPr>
              <a:defRPr/>
            </a:pPr>
            <a:r>
              <a:rPr lang="fr-FR" sz="28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Boîte à outils de </a:t>
            </a:r>
            <a:r>
              <a:rPr lang="fr-FR" sz="2800" b="1" kern="1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Widgets</a:t>
            </a:r>
            <a:r>
              <a:rPr lang="fr-FR" sz="28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(vues) Android</a:t>
            </a:r>
            <a:endParaRPr lang="fr-FR" sz="28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05/03/2023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47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1000108"/>
            <a:ext cx="9144000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200" dirty="0" smtClean="0">
                <a:latin typeface="+mn-lt"/>
                <a:cs typeface="Times New Roman" pitchFamily="18" charset="0"/>
              </a:rPr>
              <a:t>• </a:t>
            </a:r>
            <a:r>
              <a:rPr lang="fr-FR" sz="2200" dirty="0">
                <a:latin typeface="+mn-lt"/>
                <a:cs typeface="Times New Roman" pitchFamily="18" charset="0"/>
              </a:rPr>
              <a:t>L’interface d’une activité est composée de </a:t>
            </a:r>
            <a:r>
              <a:rPr lang="fr-FR" sz="2200" dirty="0" smtClean="0">
                <a:latin typeface="+mn-lt"/>
                <a:cs typeface="Times New Roman" pitchFamily="18" charset="0"/>
              </a:rPr>
              <a:t>vues </a:t>
            </a:r>
            <a:r>
              <a:rPr lang="fr-FR" sz="2200" dirty="0" smtClean="0"/>
              <a:t>élémentaires (</a:t>
            </a:r>
            <a:r>
              <a:rPr lang="fr-FR" sz="2200" b="1" dirty="0" err="1" smtClean="0">
                <a:cs typeface="Times New Roman" pitchFamily="18" charset="0"/>
              </a:rPr>
              <a:t>widget</a:t>
            </a:r>
            <a:r>
              <a:rPr lang="fr-FR" sz="2200" b="1" dirty="0" smtClean="0">
                <a:cs typeface="Times New Roman" pitchFamily="18" charset="0"/>
              </a:rPr>
              <a:t>)</a:t>
            </a:r>
          </a:p>
          <a:p>
            <a:pPr algn="just"/>
            <a:endParaRPr lang="fr-FR" sz="2000" b="1" dirty="0" smtClean="0">
              <a:cs typeface="Times New Roman" pitchFamily="18" charset="0"/>
            </a:endParaRPr>
          </a:p>
          <a:p>
            <a:pPr marL="185738" indent="-185738" algn="just">
              <a:buFont typeface="Arial" panose="020B0604020202020204" pitchFamily="34" charset="0"/>
              <a:buChar char="•"/>
            </a:pPr>
            <a:r>
              <a:rPr lang="fr-FR" sz="2200" dirty="0" smtClean="0">
                <a:cs typeface="Times New Roman" pitchFamily="18" charset="0"/>
              </a:rPr>
              <a:t>au </a:t>
            </a:r>
            <a:r>
              <a:rPr lang="fr-FR" sz="2200" dirty="0">
                <a:cs typeface="Times New Roman" pitchFamily="18" charset="0"/>
              </a:rPr>
              <a:t>contraire d’un </a:t>
            </a:r>
            <a:r>
              <a:rPr lang="fr-FR" sz="2200" b="1" dirty="0" err="1">
                <a:cs typeface="Times New Roman" pitchFamily="18" charset="0"/>
              </a:rPr>
              <a:t>Layout</a:t>
            </a:r>
            <a:r>
              <a:rPr lang="fr-FR" sz="2200" dirty="0">
                <a:cs typeface="Times New Roman" pitchFamily="18" charset="0"/>
              </a:rPr>
              <a:t>, un </a:t>
            </a:r>
            <a:r>
              <a:rPr lang="fr-FR" sz="2200" b="1" dirty="0" err="1">
                <a:cs typeface="Times New Roman" pitchFamily="18" charset="0"/>
              </a:rPr>
              <a:t>widget</a:t>
            </a:r>
            <a:r>
              <a:rPr lang="fr-FR" sz="2200" dirty="0">
                <a:cs typeface="Times New Roman" pitchFamily="18" charset="0"/>
              </a:rPr>
              <a:t> est une </a:t>
            </a:r>
            <a:r>
              <a:rPr lang="fr-FR" sz="2200" dirty="0" err="1">
                <a:cs typeface="Times New Roman" pitchFamily="18" charset="0"/>
              </a:rPr>
              <a:t>view</a:t>
            </a:r>
            <a:r>
              <a:rPr lang="fr-FR" sz="2200" dirty="0">
                <a:cs typeface="Times New Roman" pitchFamily="18" charset="0"/>
              </a:rPr>
              <a:t> qui </a:t>
            </a:r>
            <a:r>
              <a:rPr lang="fr-FR" sz="2200" b="1" dirty="0">
                <a:cs typeface="Times New Roman" pitchFamily="18" charset="0"/>
              </a:rPr>
              <a:t>ne peut pas en englober d’autres</a:t>
            </a:r>
          </a:p>
          <a:p>
            <a:pPr algn="just"/>
            <a:endParaRPr lang="fr-FR" sz="2300" b="1" dirty="0" smtClean="0">
              <a:latin typeface="+mn-lt"/>
              <a:cs typeface="Times New Roman" pitchFamily="18" charset="0"/>
            </a:endParaRPr>
          </a:p>
        </p:txBody>
      </p:sp>
      <p:graphicFrame>
        <p:nvGraphicFramePr>
          <p:cNvPr id="17" name="Diagramme 16"/>
          <p:cNvGraphicFramePr/>
          <p:nvPr>
            <p:extLst>
              <p:ext uri="{D42A27DB-BD31-4B8C-83A1-F6EECF244321}">
                <p14:modId xmlns:p14="http://schemas.microsoft.com/office/powerpoint/2010/main" val="2834423500"/>
              </p:ext>
            </p:extLst>
          </p:nvPr>
        </p:nvGraphicFramePr>
        <p:xfrm>
          <a:off x="285720" y="2533352"/>
          <a:ext cx="885828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214290"/>
            <a:ext cx="8429652" cy="785794"/>
          </a:xfrm>
        </p:spPr>
        <p:txBody>
          <a:bodyPr/>
          <a:lstStyle/>
          <a:p>
            <a:pPr>
              <a:defRPr/>
            </a:pPr>
            <a:r>
              <a:rPr lang="fr-FR" sz="28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Boîte à outils de </a:t>
            </a:r>
            <a:r>
              <a:rPr lang="fr-FR" sz="2800" b="1" kern="1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Widgets</a:t>
            </a:r>
            <a:r>
              <a:rPr lang="fr-FR" sz="28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(vues) Android</a:t>
            </a:r>
            <a:endParaRPr lang="fr-FR" sz="28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05/03/2023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48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2034077"/>
            <a:ext cx="8686800" cy="2816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algn="just"/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boutons, - listes déroulantes,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cases à cocher </a:t>
            </a:r>
          </a:p>
          <a:p>
            <a:pPr algn="just"/>
            <a:endParaRPr lang="fr-FR" sz="9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57188" indent="-85725" algn="just"/>
            <a:r>
              <a:rPr lang="fr-FR" sz="2400" dirty="0" smtClean="0">
                <a:latin typeface="+mn-lt"/>
                <a:cs typeface="Times New Roman" pitchFamily="18" charset="0"/>
              </a:rPr>
              <a:t> - aussi de composants plus poussés</a:t>
            </a:r>
            <a:r>
              <a:rPr lang="fr-FR" sz="2400" dirty="0" smtClean="0">
                <a:latin typeface="+mn-lt"/>
                <a:cs typeface="Times New Roman" pitchFamily="18" charset="0"/>
              </a:rPr>
              <a:t>:</a:t>
            </a:r>
          </a:p>
          <a:p>
            <a:pPr marL="357188" indent="-85725" algn="just"/>
            <a:endParaRPr lang="fr-FR" sz="1000" dirty="0" smtClean="0">
              <a:latin typeface="+mn-lt"/>
              <a:cs typeface="Times New Roman" pitchFamily="18" charset="0"/>
            </a:endParaRPr>
          </a:p>
          <a:p>
            <a:pPr marL="271463" indent="-271463" algn="just"/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des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horloges, - des sélecteurs de date, - des galeries photos et des afficheurs de vidéos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71463" indent="-271463" algn="just"/>
            <a:endParaRPr lang="fr-FR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271463" indent="-271463" algn="just"/>
            <a:r>
              <a:rPr lang="fr-FR" sz="2400" dirty="0" smtClean="0"/>
              <a:t>   - </a:t>
            </a:r>
            <a:r>
              <a:rPr lang="fr-FR" sz="2400" dirty="0"/>
              <a:t> </a:t>
            </a:r>
            <a:r>
              <a:rPr lang="fr-FR" sz="2400" dirty="0" smtClean="0"/>
              <a:t># vues ont </a:t>
            </a:r>
            <a:r>
              <a:rPr lang="fr-FR" sz="2400" dirty="0"/>
              <a:t>des </a:t>
            </a:r>
            <a:r>
              <a:rPr lang="fr-FR" sz="2400" dirty="0" smtClean="0"/>
              <a:t>variantes et évoluent </a:t>
            </a:r>
            <a:r>
              <a:rPr lang="fr-FR" sz="2400" dirty="0"/>
              <a:t>avec les versions d’Android</a:t>
            </a:r>
            <a:endParaRPr lang="fr-FR" sz="2400" dirty="0"/>
          </a:p>
        </p:txBody>
      </p:sp>
      <p:sp>
        <p:nvSpPr>
          <p:cNvPr id="17" name="Rectangle 16"/>
          <p:cNvSpPr/>
          <p:nvPr/>
        </p:nvSpPr>
        <p:spPr>
          <a:xfrm>
            <a:off x="0" y="1000108"/>
            <a:ext cx="792958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400" dirty="0" smtClean="0">
                <a:latin typeface="+mn-lt"/>
                <a:cs typeface="Times New Roman" pitchFamily="18" charset="0"/>
              </a:rPr>
              <a:t> Android </a:t>
            </a:r>
            <a:r>
              <a:rPr lang="fr-FR" sz="2400" dirty="0" smtClean="0"/>
              <a:t>propose </a:t>
            </a:r>
            <a:r>
              <a:rPr lang="fr-FR" sz="2400" dirty="0"/>
              <a:t>un grand nombre de </a:t>
            </a:r>
            <a:r>
              <a:rPr lang="fr-FR" sz="2400" dirty="0" smtClean="0"/>
              <a:t>vues (</a:t>
            </a:r>
            <a:r>
              <a:rPr lang="fr-FR" sz="2400" dirty="0" err="1" smtClean="0"/>
              <a:t>views</a:t>
            </a:r>
            <a:r>
              <a:rPr lang="fr-FR" sz="2400" dirty="0" smtClean="0"/>
              <a:t>)</a:t>
            </a:r>
            <a:r>
              <a:rPr lang="fr-FR" sz="2400" dirty="0" smtClean="0">
                <a:latin typeface="+mn-lt"/>
                <a:cs typeface="Times New Roman" pitchFamily="18" charset="0"/>
              </a:rPr>
              <a:t> :</a:t>
            </a:r>
          </a:p>
          <a:p>
            <a:pPr>
              <a:buFont typeface="Arial" pitchFamily="34" charset="0"/>
              <a:buChar char="•"/>
            </a:pPr>
            <a:endParaRPr lang="fr-FR" sz="1050" dirty="0" smtClean="0">
              <a:latin typeface="+mn-lt"/>
              <a:cs typeface="Times New Roman" pitchFamily="18" charset="0"/>
            </a:endParaRPr>
          </a:p>
          <a:p>
            <a:pPr marL="357188"/>
            <a:r>
              <a:rPr lang="fr-FR" sz="2400" dirty="0" smtClean="0">
                <a:latin typeface="+mn-lt"/>
                <a:cs typeface="Times New Roman" pitchFamily="18" charset="0"/>
              </a:rPr>
              <a:t>- de </a:t>
            </a:r>
            <a:r>
              <a:rPr lang="fr-FR" sz="2400" dirty="0" err="1" smtClean="0">
                <a:latin typeface="+mn-lt"/>
                <a:cs typeface="Times New Roman" pitchFamily="18" charset="0"/>
              </a:rPr>
              <a:t>Views</a:t>
            </a:r>
            <a:r>
              <a:rPr lang="fr-FR" sz="2400" dirty="0" smtClean="0">
                <a:latin typeface="+mn-lt"/>
                <a:cs typeface="Times New Roman" pitchFamily="18" charset="0"/>
              </a:rPr>
              <a:t> </a:t>
            </a:r>
            <a:r>
              <a:rPr lang="fr-FR" sz="2400" dirty="0" smtClean="0">
                <a:latin typeface="+mn-lt"/>
                <a:cs typeface="Times New Roman" pitchFamily="18" charset="0"/>
              </a:rPr>
              <a:t> </a:t>
            </a:r>
            <a:r>
              <a:rPr lang="fr-FR" sz="2400" dirty="0" smtClean="0">
                <a:latin typeface="+mn-lt"/>
                <a:cs typeface="Times New Roman" pitchFamily="18" charset="0"/>
              </a:rPr>
              <a:t>standard</a:t>
            </a:r>
            <a:endParaRPr lang="fr-FR" sz="2400" dirty="0">
              <a:latin typeface="+mn-lt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12993" y="5611887"/>
            <a:ext cx="842350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200" dirty="0" smtClean="0">
                <a:sym typeface="Wingdings" panose="05000000000000000000" pitchFamily="2" charset="2"/>
              </a:rPr>
              <a:t></a:t>
            </a:r>
            <a:r>
              <a:rPr lang="fr-FR" sz="2200" dirty="0" smtClean="0"/>
              <a:t> Les </a:t>
            </a:r>
            <a:r>
              <a:rPr lang="fr-FR" sz="2200" dirty="0"/>
              <a:t>propriétés des </a:t>
            </a:r>
            <a:r>
              <a:rPr lang="fr-FR" sz="2200" dirty="0" smtClean="0"/>
              <a:t>vues </a:t>
            </a:r>
            <a:r>
              <a:rPr lang="fr-FR" sz="2200" dirty="0"/>
              <a:t>sont généralement visibles à </a:t>
            </a:r>
            <a:r>
              <a:rPr lang="fr-FR" sz="2200" dirty="0" smtClean="0"/>
              <a:t>l’écran: </a:t>
            </a:r>
            <a:r>
              <a:rPr lang="fr-FR" sz="2200" dirty="0"/>
              <a:t>titre, taille, position, etc</a:t>
            </a:r>
            <a:r>
              <a:rPr lang="fr-FR" sz="2200" dirty="0"/>
              <a:t>. </a:t>
            </a:r>
          </a:p>
        </p:txBody>
      </p:sp>
      <p:sp>
        <p:nvSpPr>
          <p:cNvPr id="3" name="Rectangle 2"/>
          <p:cNvSpPr/>
          <p:nvPr/>
        </p:nvSpPr>
        <p:spPr>
          <a:xfrm>
            <a:off x="268585" y="5055567"/>
            <a:ext cx="88754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/>
              <a:t>- chaque </a:t>
            </a:r>
            <a:r>
              <a:rPr lang="fr-FR" sz="2400" dirty="0"/>
              <a:t>vue possède un </a:t>
            </a:r>
            <a:r>
              <a:rPr lang="fr-FR" sz="2400" b="1" dirty="0" smtClean="0"/>
              <a:t>identifiant et des propriétés</a:t>
            </a:r>
            <a:r>
              <a:rPr lang="fr-FR" sz="2400" dirty="0" smtClean="0"/>
              <a:t> à définir</a:t>
            </a:r>
            <a:r>
              <a:rPr lang="fr-FR" sz="2400" b="1" dirty="0" smtClean="0"/>
              <a:t> </a:t>
            </a:r>
            <a:endParaRPr lang="fr-F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214290"/>
            <a:ext cx="8429652" cy="785794"/>
          </a:xfrm>
        </p:spPr>
        <p:txBody>
          <a:bodyPr/>
          <a:lstStyle/>
          <a:p>
            <a:pPr>
              <a:defRPr/>
            </a:pPr>
            <a:r>
              <a:rPr lang="fr-FR" sz="2800" b="1" kern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Identifiants et vues</a:t>
            </a:r>
          </a:p>
        </p:txBody>
      </p:sp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05/03/2023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49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2132856"/>
            <a:ext cx="9144000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dirty="0"/>
              <a:t>Pour </a:t>
            </a:r>
            <a:r>
              <a:rPr lang="fr-FR" sz="2400" b="1" dirty="0"/>
              <a:t>définir</a:t>
            </a:r>
            <a:r>
              <a:rPr lang="fr-FR" sz="2400" dirty="0"/>
              <a:t> et </a:t>
            </a:r>
            <a:r>
              <a:rPr lang="fr-FR" sz="2400" b="1" dirty="0" smtClean="0"/>
              <a:t>créer</a:t>
            </a:r>
            <a:r>
              <a:rPr lang="fr-FR" sz="2400" dirty="0" smtClean="0"/>
              <a:t> </a:t>
            </a:r>
            <a:r>
              <a:rPr lang="fr-FR" sz="2400" dirty="0"/>
              <a:t>un </a:t>
            </a:r>
            <a:r>
              <a:rPr lang="fr-FR" sz="2400" b="1" dirty="0" smtClean="0"/>
              <a:t>identifiant</a:t>
            </a:r>
            <a:r>
              <a:rPr lang="fr-FR" sz="2400" dirty="0" smtClean="0"/>
              <a:t> pour une vue</a:t>
            </a:r>
          </a:p>
          <a:p>
            <a:pPr marL="271463" indent="-271463" algn="just"/>
            <a:endParaRPr lang="fr-FR" sz="1600" dirty="0"/>
          </a:p>
          <a:p>
            <a:pPr marL="785812" indent="-342900" algn="just">
              <a:buFont typeface="Wingdings" panose="05000000000000000000" pitchFamily="2" charset="2"/>
              <a:buChar char="à"/>
            </a:pPr>
            <a:r>
              <a:rPr lang="fr-FR" sz="2200" dirty="0" smtClean="0">
                <a:sym typeface="Wingdings" panose="05000000000000000000" pitchFamily="2" charset="2"/>
              </a:rPr>
              <a:t>On utilise la notation « </a:t>
            </a:r>
            <a:r>
              <a:rPr lang="fr-FR" sz="2200" b="1" dirty="0" smtClean="0">
                <a:sym typeface="Wingdings" panose="05000000000000000000" pitchFamily="2" charset="2"/>
              </a:rPr>
              <a:t>@+id/nom</a:t>
            </a:r>
            <a:r>
              <a:rPr lang="fr-FR" sz="2200" dirty="0" smtClean="0">
                <a:sym typeface="Wingdings" panose="05000000000000000000" pitchFamily="2" charset="2"/>
              </a:rPr>
              <a:t> »</a:t>
            </a:r>
          </a:p>
          <a:p>
            <a:pPr marL="785812" indent="-342900" algn="just">
              <a:buFont typeface="Wingdings" panose="05000000000000000000" pitchFamily="2" charset="2"/>
              <a:buChar char="à"/>
            </a:pPr>
            <a:endParaRPr lang="fr-FR" sz="2200" dirty="0" smtClean="0"/>
          </a:p>
          <a:p>
            <a:pPr marL="271463" indent="-271463" algn="just"/>
            <a:endParaRPr lang="fr-FR" sz="11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dirty="0"/>
              <a:t>pour </a:t>
            </a:r>
            <a:r>
              <a:rPr lang="fr-FR" sz="2400" b="1" dirty="0"/>
              <a:t>référencer</a:t>
            </a:r>
            <a:r>
              <a:rPr lang="fr-FR" sz="2400" dirty="0"/>
              <a:t> </a:t>
            </a:r>
            <a:r>
              <a:rPr lang="fr-FR" sz="2400" dirty="0" smtClean="0"/>
              <a:t>et </a:t>
            </a:r>
            <a:r>
              <a:rPr lang="fr-FR" sz="2400" b="1" dirty="0" smtClean="0"/>
              <a:t>manipuler</a:t>
            </a:r>
            <a:r>
              <a:rPr lang="fr-FR" sz="2400" dirty="0" smtClean="0"/>
              <a:t> un </a:t>
            </a:r>
            <a:r>
              <a:rPr lang="fr-FR" sz="2400" dirty="0"/>
              <a:t>identifiant déjà défini ailleurs</a:t>
            </a:r>
            <a:endParaRPr lang="fr-FR" sz="2400" dirty="0"/>
          </a:p>
        </p:txBody>
      </p:sp>
      <p:sp>
        <p:nvSpPr>
          <p:cNvPr id="17" name="Rectangle 16"/>
          <p:cNvSpPr/>
          <p:nvPr/>
        </p:nvSpPr>
        <p:spPr>
          <a:xfrm>
            <a:off x="0" y="1085835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400" dirty="0" smtClean="0">
                <a:latin typeface="+mn-lt"/>
                <a:cs typeface="Times New Roman" pitchFamily="18" charset="0"/>
              </a:rPr>
              <a:t> </a:t>
            </a:r>
            <a:r>
              <a:rPr lang="fr-FR" sz="2400" dirty="0" smtClean="0">
                <a:latin typeface="+mn-lt"/>
                <a:cs typeface="Times New Roman" pitchFamily="18" charset="0"/>
              </a:rPr>
              <a:t>Chaque vue de l’interface de l’application est déterminé par son « </a:t>
            </a:r>
            <a:r>
              <a:rPr lang="fr-FR" sz="2400" b="1" dirty="0" smtClean="0">
                <a:latin typeface="+mn-lt"/>
                <a:cs typeface="Times New Roman" pitchFamily="18" charset="0"/>
              </a:rPr>
              <a:t>identifiant </a:t>
            </a:r>
            <a:r>
              <a:rPr lang="fr-FR" sz="2400" dirty="0" smtClean="0">
                <a:latin typeface="+mn-lt"/>
                <a:cs typeface="Times New Roman" pitchFamily="18" charset="0"/>
              </a:rPr>
              <a:t>»</a:t>
            </a:r>
            <a:endParaRPr lang="fr-FR" sz="2400" dirty="0">
              <a:latin typeface="+mn-lt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9736" y="4381792"/>
            <a:ext cx="796532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42925" indent="-271463" algn="just"/>
            <a:r>
              <a:rPr lang="fr-FR" sz="2200" dirty="0">
                <a:sym typeface="Wingdings" panose="05000000000000000000" pitchFamily="2" charset="2"/>
              </a:rPr>
              <a:t> On utilise la notation « </a:t>
            </a:r>
            <a:r>
              <a:rPr lang="fr-FR" sz="2200" b="1" dirty="0" smtClean="0">
                <a:sym typeface="Wingdings" panose="05000000000000000000" pitchFamily="2" charset="2"/>
              </a:rPr>
              <a:t>@id/nom</a:t>
            </a:r>
            <a:r>
              <a:rPr lang="fr-FR" sz="2200" dirty="0">
                <a:sym typeface="Wingdings" panose="05000000000000000000" pitchFamily="2" charset="2"/>
              </a:rPr>
              <a:t> </a:t>
            </a:r>
            <a:r>
              <a:rPr lang="fr-FR" sz="2200" dirty="0" smtClean="0">
                <a:sym typeface="Wingdings" panose="05000000000000000000" pitchFamily="2" charset="2"/>
              </a:rPr>
              <a:t>» dans ressource </a:t>
            </a:r>
            <a:r>
              <a:rPr lang="fr-FR" sz="2200" dirty="0" err="1" smtClean="0">
                <a:sym typeface="Wingdings" panose="05000000000000000000" pitchFamily="2" charset="2"/>
              </a:rPr>
              <a:t>layout</a:t>
            </a:r>
            <a:endParaRPr lang="fr-FR" sz="2200" dirty="0"/>
          </a:p>
        </p:txBody>
      </p:sp>
      <p:sp>
        <p:nvSpPr>
          <p:cNvPr id="3" name="Rectangle 2"/>
          <p:cNvSpPr/>
          <p:nvPr/>
        </p:nvSpPr>
        <p:spPr>
          <a:xfrm>
            <a:off x="195147" y="5148393"/>
            <a:ext cx="742485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42925" indent="-271463" algn="just"/>
            <a:r>
              <a:rPr lang="fr-FR" sz="2200" dirty="0">
                <a:sym typeface="Wingdings" panose="05000000000000000000" pitchFamily="2" charset="2"/>
              </a:rPr>
              <a:t> On utilise </a:t>
            </a:r>
            <a:r>
              <a:rPr lang="fr-FR" sz="2200" dirty="0" smtClean="0">
                <a:sym typeface="Wingdings" panose="05000000000000000000" pitchFamily="2" charset="2"/>
              </a:rPr>
              <a:t>« </a:t>
            </a:r>
            <a:r>
              <a:rPr lang="fr-FR" sz="2200" i="1" dirty="0" err="1" smtClean="0"/>
              <a:t>R.id.symbole</a:t>
            </a:r>
            <a:r>
              <a:rPr lang="fr-FR" sz="2200" dirty="0" smtClean="0"/>
              <a:t> » dans le programme JAVA</a:t>
            </a:r>
            <a:endParaRPr lang="fr-FR" sz="2200" dirty="0"/>
          </a:p>
        </p:txBody>
      </p:sp>
      <p:sp>
        <p:nvSpPr>
          <p:cNvPr id="4" name="Rectangle 3"/>
          <p:cNvSpPr/>
          <p:nvPr/>
        </p:nvSpPr>
        <p:spPr>
          <a:xfrm>
            <a:off x="-49136" y="5770965"/>
            <a:ext cx="91931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dirty="0"/>
              <a:t> </a:t>
            </a:r>
            <a:r>
              <a:rPr lang="fr-FR" sz="2400" b="1" dirty="0">
                <a:sym typeface="Wingdings" panose="05000000000000000000" pitchFamily="2" charset="2"/>
              </a:rPr>
              <a:t> </a:t>
            </a:r>
            <a:r>
              <a:rPr lang="fr-FR" sz="2400" b="1" dirty="0"/>
              <a:t>Deux méthodes pour Intégrer </a:t>
            </a:r>
            <a:r>
              <a:rPr lang="fr-FR" sz="2400" b="1" dirty="0" smtClean="0"/>
              <a:t>et manipuler des </a:t>
            </a:r>
            <a:r>
              <a:rPr lang="fr-FR" sz="2400" b="1" dirty="0" err="1"/>
              <a:t>view</a:t>
            </a:r>
            <a:r>
              <a:rPr lang="fr-FR" sz="2400" b="1" dirty="0"/>
              <a:t> dans une interface graphique</a:t>
            </a:r>
            <a:endParaRPr lang="fr-FR" sz="2400" b="1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0196" y="2784001"/>
            <a:ext cx="3635338" cy="50098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4850626"/>
            <a:ext cx="4253817" cy="297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0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27730" y="116112"/>
            <a:ext cx="5915972" cy="928670"/>
          </a:xfrm>
        </p:spPr>
        <p:txBody>
          <a:bodyPr/>
          <a:lstStyle/>
          <a:p>
            <a:pPr>
              <a:defRPr/>
            </a:pPr>
            <a:r>
              <a:rPr lang="fr-FR" sz="36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Smartphone </a:t>
            </a:r>
            <a:r>
              <a:rPr lang="fr-FR" sz="3600" b="1" kern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!= ordinateur</a:t>
            </a:r>
          </a:p>
        </p:txBody>
      </p:sp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04/03/2023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5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013852"/>
            <a:ext cx="838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Android tire partie des particularités des smartphones :</a:t>
            </a:r>
          </a:p>
        </p:txBody>
      </p:sp>
      <p:sp>
        <p:nvSpPr>
          <p:cNvPr id="4" name="Rectangle 3"/>
          <p:cNvSpPr/>
          <p:nvPr/>
        </p:nvSpPr>
        <p:spPr>
          <a:xfrm>
            <a:off x="505764" y="1420373"/>
            <a:ext cx="863823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200" dirty="0" smtClean="0">
                <a:sym typeface="Wingdings" panose="05000000000000000000" pitchFamily="2" charset="2"/>
              </a:rPr>
              <a:t> </a:t>
            </a:r>
            <a:r>
              <a:rPr lang="fr-FR" sz="2200" b="1" dirty="0" smtClean="0"/>
              <a:t>interface </a:t>
            </a:r>
            <a:r>
              <a:rPr lang="fr-FR" sz="2200" b="1" dirty="0"/>
              <a:t>homme machine adapté </a:t>
            </a:r>
            <a:r>
              <a:rPr lang="fr-FR" sz="2200" dirty="0"/>
              <a:t>(tactile, </a:t>
            </a:r>
            <a:r>
              <a:rPr lang="fr-FR" sz="2200" dirty="0" err="1"/>
              <a:t>multitouch</a:t>
            </a:r>
            <a:r>
              <a:rPr lang="fr-FR" sz="2200" dirty="0"/>
              <a:t>) </a:t>
            </a:r>
            <a:endParaRPr lang="fr-FR" sz="2200" dirty="0" smtClean="0"/>
          </a:p>
          <a:p>
            <a:pPr algn="just">
              <a:lnSpc>
                <a:spcPct val="150000"/>
              </a:lnSpc>
            </a:pPr>
            <a:r>
              <a:rPr lang="fr-FR" sz="2200" dirty="0" smtClean="0">
                <a:sym typeface="Wingdings" panose="05000000000000000000" pitchFamily="2" charset="2"/>
              </a:rPr>
              <a:t> </a:t>
            </a:r>
            <a:r>
              <a:rPr lang="fr-FR" sz="2200" dirty="0" smtClean="0"/>
              <a:t>divers </a:t>
            </a:r>
            <a:r>
              <a:rPr lang="fr-FR" sz="2200" dirty="0"/>
              <a:t>modes : vibreur, sonnerie, silencieux, alarme </a:t>
            </a:r>
            <a:endParaRPr lang="fr-FR" sz="2200" dirty="0" smtClean="0"/>
          </a:p>
          <a:p>
            <a:pPr algn="just">
              <a:lnSpc>
                <a:spcPct val="150000"/>
              </a:lnSpc>
            </a:pPr>
            <a:r>
              <a:rPr lang="fr-FR" sz="2200" dirty="0" smtClean="0">
                <a:sym typeface="Wingdings" panose="05000000000000000000" pitchFamily="2" charset="2"/>
              </a:rPr>
              <a:t> </a:t>
            </a:r>
            <a:r>
              <a:rPr lang="fr-FR" sz="2200" dirty="0" smtClean="0"/>
              <a:t>notifications </a:t>
            </a:r>
            <a:r>
              <a:rPr lang="fr-FR" sz="2200" dirty="0"/>
              <a:t>(d'applications, d'emails, de SMS, d'appels en instance) </a:t>
            </a:r>
            <a:endParaRPr lang="fr-FR" sz="2200" dirty="0" smtClean="0"/>
          </a:p>
          <a:p>
            <a:pPr algn="just">
              <a:lnSpc>
                <a:spcPct val="150000"/>
              </a:lnSpc>
            </a:pPr>
            <a:r>
              <a:rPr lang="fr-FR" sz="2200" dirty="0" smtClean="0">
                <a:sym typeface="Wingdings" panose="05000000000000000000" pitchFamily="2" charset="2"/>
              </a:rPr>
              <a:t> </a:t>
            </a:r>
            <a:r>
              <a:rPr lang="fr-FR" sz="2200" dirty="0" smtClean="0"/>
              <a:t>divers </a:t>
            </a:r>
            <a:r>
              <a:rPr lang="fr-FR" sz="2200" dirty="0"/>
              <a:t>capteurs (gyroscope, gravité, </a:t>
            </a:r>
            <a:r>
              <a:rPr lang="fr-FR" sz="2200" dirty="0"/>
              <a:t>baromètre, </a:t>
            </a:r>
            <a:r>
              <a:rPr lang="fr-FR" sz="2200" dirty="0" smtClean="0"/>
              <a:t>GPS, </a:t>
            </a:r>
            <a:r>
              <a:rPr lang="fr-FR" sz="2200" dirty="0"/>
              <a:t>accéléromètre</a:t>
            </a:r>
            <a:r>
              <a:rPr lang="fr-FR" sz="2200" dirty="0" smtClean="0"/>
              <a:t>)</a:t>
            </a:r>
            <a:endParaRPr lang="fr-FR" sz="2200" dirty="0" smtClean="0"/>
          </a:p>
          <a:p>
            <a:pPr algn="just">
              <a:lnSpc>
                <a:spcPct val="150000"/>
              </a:lnSpc>
            </a:pPr>
            <a:r>
              <a:rPr lang="fr-FR" sz="2200" dirty="0" smtClean="0"/>
              <a:t> </a:t>
            </a:r>
            <a:r>
              <a:rPr lang="fr-FR" sz="2200" dirty="0" smtClean="0">
                <a:sym typeface="Wingdings" panose="05000000000000000000" pitchFamily="2" charset="2"/>
              </a:rPr>
              <a:t></a:t>
            </a:r>
            <a:r>
              <a:rPr lang="fr-FR" sz="2200" dirty="0" smtClean="0"/>
              <a:t>NFC</a:t>
            </a:r>
            <a:r>
              <a:rPr lang="fr-FR" sz="2200" dirty="0"/>
              <a:t>, </a:t>
            </a:r>
            <a:r>
              <a:rPr lang="fr-FR" sz="2200" dirty="0" smtClean="0"/>
              <a:t>RFID</a:t>
            </a:r>
          </a:p>
          <a:p>
            <a:pPr algn="just">
              <a:lnSpc>
                <a:spcPct val="150000"/>
              </a:lnSpc>
            </a:pPr>
            <a:r>
              <a:rPr lang="fr-FR" sz="2200" dirty="0" smtClean="0"/>
              <a:t> </a:t>
            </a:r>
            <a:r>
              <a:rPr lang="fr-FR" sz="2200" dirty="0" smtClean="0">
                <a:sym typeface="Wingdings" panose="05000000000000000000" pitchFamily="2" charset="2"/>
              </a:rPr>
              <a:t> </a:t>
            </a:r>
            <a:r>
              <a:rPr lang="fr-FR" sz="2200" dirty="0" smtClean="0"/>
              <a:t>téléphonie </a:t>
            </a:r>
            <a:r>
              <a:rPr lang="fr-FR" sz="2200" dirty="0"/>
              <a:t>(GSM) et réseau EDGE, 3G, 4G, SMS, </a:t>
            </a:r>
            <a:r>
              <a:rPr lang="fr-FR" sz="2200" dirty="0" smtClean="0"/>
              <a:t>MMS</a:t>
            </a:r>
          </a:p>
          <a:p>
            <a:pPr algn="just">
              <a:lnSpc>
                <a:spcPct val="150000"/>
              </a:lnSpc>
            </a:pPr>
            <a:r>
              <a:rPr lang="fr-FR" sz="2200" dirty="0" smtClean="0"/>
              <a:t> </a:t>
            </a:r>
            <a:r>
              <a:rPr lang="fr-FR" sz="2200" dirty="0" smtClean="0">
                <a:sym typeface="Wingdings" panose="05000000000000000000" pitchFamily="2" charset="2"/>
              </a:rPr>
              <a:t> </a:t>
            </a:r>
            <a:r>
              <a:rPr lang="fr-FR" sz="2200" dirty="0" smtClean="0"/>
              <a:t>Appareil </a:t>
            </a:r>
            <a:r>
              <a:rPr lang="fr-FR" sz="2200" dirty="0"/>
              <a:t>photo, caméra vidéo (enregistrement et rendu ) </a:t>
            </a:r>
          </a:p>
          <a:p>
            <a:pPr algn="just">
              <a:lnSpc>
                <a:spcPct val="150000"/>
              </a:lnSpc>
            </a:pPr>
            <a:r>
              <a:rPr lang="fr-FR" sz="2200" dirty="0" smtClean="0">
                <a:sym typeface="Wingdings" panose="05000000000000000000" pitchFamily="2" charset="2"/>
              </a:rPr>
              <a:t> </a:t>
            </a:r>
            <a:r>
              <a:rPr lang="fr-FR" sz="2200" dirty="0" smtClean="0"/>
              <a:t>une </a:t>
            </a:r>
            <a:r>
              <a:rPr lang="fr-FR" sz="2200" dirty="0"/>
              <a:t>base de données intégrée (</a:t>
            </a:r>
            <a:r>
              <a:rPr lang="fr-FR" sz="2200" dirty="0" err="1"/>
              <a:t>SQLite</a:t>
            </a:r>
            <a:r>
              <a:rPr lang="fr-FR" sz="2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6107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214290"/>
            <a:ext cx="8429652" cy="785794"/>
          </a:xfrm>
        </p:spPr>
        <p:txBody>
          <a:bodyPr/>
          <a:lstStyle/>
          <a:p>
            <a:pPr>
              <a:defRPr/>
            </a:pPr>
            <a:r>
              <a:rPr lang="fr-FR" sz="28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Définir et utiliser </a:t>
            </a:r>
            <a:r>
              <a:rPr lang="fr-FR" sz="2800" b="1" kern="1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Widgets</a:t>
            </a:r>
            <a:r>
              <a:rPr lang="fr-FR" sz="28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fr-FR" sz="2800" b="1" kern="1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views</a:t>
            </a:r>
            <a:r>
              <a:rPr lang="fr-FR" sz="28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fr-FR" sz="28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Android</a:t>
            </a:r>
          </a:p>
        </p:txBody>
      </p:sp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05/03/2023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graphicFrame>
        <p:nvGraphicFramePr>
          <p:cNvPr id="19" name="Diagramme 18"/>
          <p:cNvGraphicFramePr/>
          <p:nvPr>
            <p:extLst>
              <p:ext uri="{D42A27DB-BD31-4B8C-83A1-F6EECF244321}">
                <p14:modId xmlns:p14="http://schemas.microsoft.com/office/powerpoint/2010/main" val="2361442597"/>
              </p:ext>
            </p:extLst>
          </p:nvPr>
        </p:nvGraphicFramePr>
        <p:xfrm>
          <a:off x="0" y="928670"/>
          <a:ext cx="9098814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" name="Rectangle 20"/>
          <p:cNvSpPr/>
          <p:nvPr/>
        </p:nvSpPr>
        <p:spPr>
          <a:xfrm>
            <a:off x="428596" y="5500702"/>
            <a:ext cx="2928958" cy="1000132"/>
          </a:xfrm>
          <a:prstGeom prst="wedgeRectCallout">
            <a:avLst>
              <a:gd name="adj1" fmla="val -17473"/>
              <a:gd name="adj2" fmla="val -9620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rgbClr val="663300"/>
                </a:solidFill>
                <a:latin typeface="Segoe UI Semibold" pitchFamily="34" charset="0"/>
              </a:rPr>
              <a:t>&lt;</a:t>
            </a:r>
            <a:r>
              <a:rPr lang="en-US" b="1" dirty="0" err="1" smtClean="0">
                <a:solidFill>
                  <a:srgbClr val="663300"/>
                </a:solidFill>
                <a:latin typeface="Segoe UI Semibold" pitchFamily="34" charset="0"/>
              </a:rPr>
              <a:t>LinearLayout</a:t>
            </a:r>
            <a:r>
              <a:rPr lang="en-US" b="1" dirty="0" smtClean="0">
                <a:solidFill>
                  <a:srgbClr val="663300"/>
                </a:solidFill>
                <a:latin typeface="Segoe UI Semibold" pitchFamily="34" charset="0"/>
              </a:rPr>
              <a:t>  …… &gt;</a:t>
            </a:r>
          </a:p>
          <a:p>
            <a:r>
              <a:rPr lang="en-US" b="1" dirty="0" smtClean="0">
                <a:solidFill>
                  <a:srgbClr val="663300"/>
                </a:solidFill>
                <a:latin typeface="Segoe UI Semibold" pitchFamily="34" charset="0"/>
              </a:rPr>
              <a:t> 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  <a:latin typeface="Segoe UI Semibold" pitchFamily="34" charset="0"/>
              </a:rPr>
              <a:t>&lt;</a:t>
            </a:r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  <a:latin typeface="Segoe UI Semibold" pitchFamily="34" charset="0"/>
              </a:rPr>
              <a:t>TextView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  <a:latin typeface="Segoe UI Semibold" pitchFamily="34" charset="0"/>
              </a:rPr>
              <a:t>  </a:t>
            </a:r>
            <a:r>
              <a:rPr lang="fr-FR" dirty="0" err="1"/>
              <a:t>android:id</a:t>
            </a:r>
            <a:r>
              <a:rPr lang="fr-FR" dirty="0"/>
              <a:t>="@+id</a:t>
            </a:r>
            <a:r>
              <a:rPr lang="fr-FR" dirty="0" smtClean="0"/>
              <a:t>/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  <a:latin typeface="Segoe UI Semibold" pitchFamily="34" charset="0"/>
              </a:rPr>
              <a:t> </a:t>
            </a:r>
            <a:r>
              <a:rPr lang="en-US" b="1" dirty="0" err="1">
                <a:solidFill>
                  <a:schemeClr val="bg2">
                    <a:lumMod val="75000"/>
                  </a:schemeClr>
                </a:solidFill>
                <a:latin typeface="Segoe UI Semibold" pitchFamily="34" charset="0"/>
              </a:rPr>
              <a:t>id_txtv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  <a:latin typeface="Segoe UI Semibold" pitchFamily="34" charset="0"/>
              </a:rPr>
              <a:t> </a:t>
            </a:r>
            <a:r>
              <a:rPr lang="fr-FR" dirty="0" smtClean="0"/>
              <a:t>"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  <a:latin typeface="Segoe UI Semibold" pitchFamily="34" charset="0"/>
              </a:rPr>
              <a:t>../&gt;</a:t>
            </a:r>
            <a:endParaRPr lang="en-US" b="1" dirty="0" smtClean="0">
              <a:solidFill>
                <a:schemeClr val="bg2">
                  <a:lumMod val="75000"/>
                </a:schemeClr>
              </a:solidFill>
              <a:latin typeface="Segoe UI Semibold" pitchFamily="34" charset="0"/>
            </a:endParaRPr>
          </a:p>
          <a:p>
            <a:pPr algn="just"/>
            <a:r>
              <a:rPr lang="fr-FR" sz="24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smtClean="0">
                <a:solidFill>
                  <a:srgbClr val="663300"/>
                </a:solidFill>
                <a:latin typeface="Segoe UI Semibold" pitchFamily="34" charset="0"/>
              </a:rPr>
              <a:t>……../&gt;</a:t>
            </a:r>
            <a:endParaRPr lang="fr-FR" dirty="0"/>
          </a:p>
        </p:txBody>
      </p:sp>
      <p:sp>
        <p:nvSpPr>
          <p:cNvPr id="22" name="Rectangle 21"/>
          <p:cNvSpPr/>
          <p:nvPr/>
        </p:nvSpPr>
        <p:spPr>
          <a:xfrm>
            <a:off x="3419872" y="5786454"/>
            <a:ext cx="3312368" cy="577383"/>
          </a:xfrm>
          <a:prstGeom prst="wedgeRectCallout">
            <a:avLst>
              <a:gd name="adj1" fmla="val -15283"/>
              <a:gd name="adj2" fmla="val -16797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600" dirty="0" smtClean="0">
                <a:latin typeface="Segoe UI Semibold" pitchFamily="34" charset="0"/>
              </a:rPr>
              <a:t>Import </a:t>
            </a:r>
            <a:r>
              <a:rPr lang="fr-FR" sz="1600" dirty="0" err="1" smtClean="0">
                <a:latin typeface="Segoe UI Semibold" pitchFamily="34" charset="0"/>
              </a:rPr>
              <a:t>android.view.View</a:t>
            </a:r>
            <a:r>
              <a:rPr lang="fr-FR" sz="1600" dirty="0" smtClean="0">
                <a:latin typeface="Segoe UI Semibold" pitchFamily="34" charset="0"/>
              </a:rPr>
              <a:t>;</a:t>
            </a:r>
          </a:p>
          <a:p>
            <a:r>
              <a:rPr lang="fr-FR" sz="1600" dirty="0" smtClean="0">
                <a:latin typeface="Segoe UI Semibold" pitchFamily="34" charset="0"/>
              </a:rPr>
              <a:t>Import </a:t>
            </a:r>
            <a:r>
              <a:rPr lang="fr-FR" sz="1600" dirty="0" err="1" smtClean="0">
                <a:latin typeface="Segoe UI Semibold" pitchFamily="34" charset="0"/>
              </a:rPr>
              <a:t>android.widget</a:t>
            </a:r>
            <a:r>
              <a:rPr lang="fr-FR" sz="1600" dirty="0" smtClean="0">
                <a:latin typeface="Segoe UI Semibold" pitchFamily="34" charset="0"/>
              </a:rPr>
              <a:t>.</a:t>
            </a:r>
            <a:r>
              <a:rPr lang="fr-FR" sz="1600" dirty="0" err="1" smtClean="0">
                <a:latin typeface="Segoe UI Semibold" pitchFamily="34" charset="0"/>
              </a:rPr>
              <a:t>type_view</a:t>
            </a:r>
            <a:endParaRPr lang="fr-FR" sz="1600" dirty="0">
              <a:latin typeface="Segoe UI Semibold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000596" y="785794"/>
            <a:ext cx="4143404" cy="1000132"/>
          </a:xfrm>
          <a:prstGeom prst="wedgeRectCallout">
            <a:avLst>
              <a:gd name="adj1" fmla="val -33293"/>
              <a:gd name="adj2" fmla="val 6757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L’interface décrit statiquement dans le fichier XML+ le comportement de l’interface dans l’activité</a:t>
            </a:r>
            <a:endParaRPr lang="fr-FR" dirty="0"/>
          </a:p>
        </p:txBody>
      </p:sp>
      <p:sp>
        <p:nvSpPr>
          <p:cNvPr id="14" name="Rectangle 13"/>
          <p:cNvSpPr/>
          <p:nvPr/>
        </p:nvSpPr>
        <p:spPr>
          <a:xfrm>
            <a:off x="6732240" y="5735904"/>
            <a:ext cx="2366574" cy="577383"/>
          </a:xfrm>
          <a:prstGeom prst="wedgeRectCallout">
            <a:avLst>
              <a:gd name="adj1" fmla="val -22205"/>
              <a:gd name="adj2" fmla="val -13274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600" dirty="0" err="1" smtClean="0">
                <a:latin typeface="Segoe UI Semibold" pitchFamily="34" charset="0"/>
              </a:rPr>
              <a:t>findViewById</a:t>
            </a:r>
            <a:r>
              <a:rPr lang="fr-FR" sz="1600" dirty="0" smtClean="0">
                <a:latin typeface="Segoe UI Semibold" pitchFamily="34" charset="0"/>
              </a:rPr>
              <a:t>(</a:t>
            </a:r>
            <a:r>
              <a:rPr lang="fr-FR" sz="1600" b="1" dirty="0" err="1" smtClean="0">
                <a:solidFill>
                  <a:srgbClr val="C00000"/>
                </a:solidFill>
                <a:latin typeface="Segoe UI Semibold" pitchFamily="34" charset="0"/>
              </a:rPr>
              <a:t>R.id</a:t>
            </a:r>
            <a:r>
              <a:rPr lang="fr-FR" sz="1600" dirty="0" err="1" smtClean="0">
                <a:latin typeface="Segoe UI Semibold" pitchFamily="34" charset="0"/>
              </a:rPr>
              <a:t>.id_txtv</a:t>
            </a:r>
            <a:r>
              <a:rPr lang="fr-FR" sz="1600" dirty="0" smtClean="0">
                <a:latin typeface="Segoe UI Semibold" pitchFamily="34" charset="0"/>
              </a:rPr>
              <a:t>)</a:t>
            </a:r>
            <a:endParaRPr lang="fr-F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04/03/2023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51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1013255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Récupération de </a:t>
            </a:r>
            <a:r>
              <a:rPr lang="fr-FR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l’identifiant de </a:t>
            </a:r>
            <a:r>
              <a:rPr lang="fr-FR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widget</a:t>
            </a:r>
            <a:r>
              <a:rPr lang="fr-FR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</a:t>
            </a:r>
            <a:r>
              <a:rPr lang="fr-FR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définit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dans le fichier </a:t>
            </a:r>
            <a:r>
              <a:rPr lang="fr-FR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layout</a:t>
            </a:r>
            <a:r>
              <a:rPr lang="fr-FR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XML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fr-FR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2017261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err="1" smtClean="0">
                <a:latin typeface="Segoe UI Semibold" pitchFamily="34" charset="0"/>
              </a:rPr>
              <a:t>Type_View</a:t>
            </a:r>
            <a:r>
              <a:rPr lang="fr-FR" sz="2000" dirty="0" smtClean="0">
                <a:latin typeface="Segoe UI Semibold" pitchFamily="34" charset="0"/>
              </a:rPr>
              <a:t> </a:t>
            </a:r>
            <a:r>
              <a:rPr lang="fr-FR" sz="2000" b="1" dirty="0" err="1" smtClean="0">
                <a:solidFill>
                  <a:srgbClr val="C00000"/>
                </a:solidFill>
                <a:latin typeface="Segoe UI Semibold" pitchFamily="34" charset="0"/>
              </a:rPr>
              <a:t>view_Obj_name</a:t>
            </a:r>
            <a:r>
              <a:rPr lang="fr-FR" sz="2000" dirty="0" smtClean="0">
                <a:latin typeface="Segoe UI Semibold" pitchFamily="34" charset="0"/>
              </a:rPr>
              <a:t> = (</a:t>
            </a:r>
            <a:r>
              <a:rPr lang="fr-FR" sz="2000" dirty="0" err="1" smtClean="0">
                <a:latin typeface="Segoe UI Semibold" pitchFamily="34" charset="0"/>
              </a:rPr>
              <a:t>type_View</a:t>
            </a:r>
            <a:r>
              <a:rPr lang="fr-FR" sz="2000" dirty="0" smtClean="0">
                <a:latin typeface="Segoe UI Semibold" pitchFamily="34" charset="0"/>
              </a:rPr>
              <a:t>) </a:t>
            </a:r>
            <a:r>
              <a:rPr lang="fr-FR" sz="2000" dirty="0" err="1" smtClean="0">
                <a:solidFill>
                  <a:schemeClr val="accent5">
                    <a:lumMod val="50000"/>
                  </a:schemeClr>
                </a:solidFill>
                <a:latin typeface="Segoe UI Semibold" pitchFamily="34" charset="0"/>
              </a:rPr>
              <a:t>findViewById</a:t>
            </a:r>
            <a:r>
              <a:rPr lang="fr-FR" sz="2000" dirty="0" smtClean="0">
                <a:solidFill>
                  <a:schemeClr val="accent5">
                    <a:lumMod val="50000"/>
                  </a:schemeClr>
                </a:solidFill>
                <a:latin typeface="Segoe UI Semibold" pitchFamily="34" charset="0"/>
              </a:rPr>
              <a:t> </a:t>
            </a:r>
            <a:r>
              <a:rPr lang="fr-FR" sz="2000" dirty="0" smtClean="0">
                <a:latin typeface="Segoe UI Semibold" pitchFamily="34" charset="0"/>
              </a:rPr>
              <a:t>(</a:t>
            </a:r>
            <a:r>
              <a:rPr lang="fr-FR" sz="2000" dirty="0" err="1" smtClean="0">
                <a:solidFill>
                  <a:srgbClr val="FF0000"/>
                </a:solidFill>
                <a:latin typeface="Segoe UI Semibold" pitchFamily="34" charset="0"/>
              </a:rPr>
              <a:t>R</a:t>
            </a:r>
            <a:r>
              <a:rPr lang="fr-FR" sz="2000" dirty="0" err="1" smtClean="0">
                <a:solidFill>
                  <a:schemeClr val="accent5">
                    <a:lumMod val="50000"/>
                  </a:schemeClr>
                </a:solidFill>
                <a:latin typeface="Segoe UI Semibold" pitchFamily="34" charset="0"/>
              </a:rPr>
              <a:t>.</a:t>
            </a:r>
            <a:r>
              <a:rPr lang="fr-FR" sz="2000" dirty="0" err="1" smtClean="0">
                <a:solidFill>
                  <a:srgbClr val="00B050"/>
                </a:solidFill>
                <a:latin typeface="Segoe UI Semibold" pitchFamily="34" charset="0"/>
              </a:rPr>
              <a:t>id</a:t>
            </a:r>
            <a:r>
              <a:rPr lang="fr-FR" sz="2000" dirty="0" err="1" smtClean="0">
                <a:latin typeface="Segoe UI Semibold" pitchFamily="34" charset="0"/>
              </a:rPr>
              <a:t>.</a:t>
            </a:r>
            <a:r>
              <a:rPr lang="fr-FR" sz="2000" b="1" dirty="0" err="1" smtClean="0">
                <a:solidFill>
                  <a:srgbClr val="002060"/>
                </a:solidFill>
                <a:latin typeface="Segoe UI Semibold" pitchFamily="34" charset="0"/>
              </a:rPr>
              <a:t>id_typ_view</a:t>
            </a:r>
            <a:r>
              <a:rPr lang="fr-FR" sz="2000" dirty="0" smtClean="0">
                <a:latin typeface="Segoe UI Semibold" pitchFamily="34" charset="0"/>
              </a:rPr>
              <a:t>)</a:t>
            </a:r>
            <a:endParaRPr lang="fr-FR" sz="2000" dirty="0">
              <a:latin typeface="Segoe UI Semibold" pitchFamily="34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928934"/>
            <a:ext cx="8715404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Rectangle 19"/>
          <p:cNvSpPr/>
          <p:nvPr/>
        </p:nvSpPr>
        <p:spPr>
          <a:xfrm>
            <a:off x="214282" y="5214950"/>
            <a:ext cx="2286016" cy="3571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642910" y="5929330"/>
            <a:ext cx="1143008" cy="3571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3286116" y="3929066"/>
            <a:ext cx="2286016" cy="3571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/>
          <p:cNvSpPr/>
          <p:nvPr/>
        </p:nvSpPr>
        <p:spPr>
          <a:xfrm>
            <a:off x="3714744" y="4929198"/>
            <a:ext cx="2786082" cy="21431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5857884" y="5143512"/>
            <a:ext cx="2928958" cy="114300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8" name="Connecteur droit avec flèche 27"/>
          <p:cNvCxnSpPr/>
          <p:nvPr/>
        </p:nvCxnSpPr>
        <p:spPr>
          <a:xfrm flipH="1">
            <a:off x="7452321" y="2485225"/>
            <a:ext cx="287285" cy="258097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214290"/>
            <a:ext cx="8429652" cy="785794"/>
          </a:xfrm>
        </p:spPr>
        <p:txBody>
          <a:bodyPr/>
          <a:lstStyle/>
          <a:p>
            <a:pPr>
              <a:defRPr/>
            </a:pPr>
            <a:r>
              <a:rPr lang="fr-FR" sz="28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Définir et utiliser </a:t>
            </a:r>
            <a:r>
              <a:rPr lang="fr-FR" sz="2800" b="1" kern="1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Widgets</a:t>
            </a:r>
            <a:r>
              <a:rPr lang="fr-FR" sz="28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Android</a:t>
            </a:r>
          </a:p>
        </p:txBody>
      </p:sp>
      <p:cxnSp>
        <p:nvCxnSpPr>
          <p:cNvPr id="3" name="Connecteur droit 2"/>
          <p:cNvCxnSpPr/>
          <p:nvPr/>
        </p:nvCxnSpPr>
        <p:spPr>
          <a:xfrm>
            <a:off x="6804248" y="2420888"/>
            <a:ext cx="1440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7092280" y="2420888"/>
            <a:ext cx="158417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/>
          <p:nvPr/>
        </p:nvCxnSpPr>
        <p:spPr>
          <a:xfrm flipH="1">
            <a:off x="6112152" y="2444629"/>
            <a:ext cx="744330" cy="2535827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/>
          <p:nvPr/>
        </p:nvCxnSpPr>
        <p:spPr>
          <a:xfrm flipH="1">
            <a:off x="1043608" y="2444629"/>
            <a:ext cx="5566173" cy="277032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>
            <a:off x="6500826" y="2417371"/>
            <a:ext cx="24018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273608" y="2521965"/>
            <a:ext cx="4378122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fr-FR" sz="2400" b="1" dirty="0" err="1">
                <a:solidFill>
                  <a:srgbClr val="C00000"/>
                </a:solidFill>
                <a:latin typeface="Segoe UI Semibold" pitchFamily="34" charset="0"/>
              </a:rPr>
              <a:t>view_Obj_name</a:t>
            </a:r>
            <a:r>
              <a:rPr lang="fr-FR" sz="2400" b="1" dirty="0" smtClean="0">
                <a:solidFill>
                  <a:srgbClr val="C00000"/>
                </a:solidFill>
                <a:latin typeface="Segoe UI Semibold" pitchFamily="34" charset="0"/>
              </a:rPr>
              <a:t> </a:t>
            </a:r>
            <a:r>
              <a:rPr lang="fr-FR" sz="2400" b="1" dirty="0" smtClean="0">
                <a:solidFill>
                  <a:srgbClr val="C00000"/>
                </a:solidFill>
                <a:latin typeface="Segoe UI Semibold" pitchFamily="34" charset="0"/>
                <a:sym typeface="Symbol" panose="05050102010706020507" pitchFamily="18" charset="2"/>
              </a:rPr>
              <a:t>  </a:t>
            </a:r>
            <a:r>
              <a:rPr lang="fr-FR" sz="2400" b="1" dirty="0" err="1">
                <a:solidFill>
                  <a:srgbClr val="002060"/>
                </a:solidFill>
                <a:latin typeface="Segoe UI Semibold" pitchFamily="34" charset="0"/>
              </a:rPr>
              <a:t>id_typ_view</a:t>
            </a:r>
            <a:endParaRPr lang="fr-FR" sz="2400" dirty="0"/>
          </a:p>
        </p:txBody>
      </p:sp>
      <p:cxnSp>
        <p:nvCxnSpPr>
          <p:cNvPr id="35" name="Connecteur droit avec flèche 34"/>
          <p:cNvCxnSpPr/>
          <p:nvPr/>
        </p:nvCxnSpPr>
        <p:spPr>
          <a:xfrm>
            <a:off x="538134" y="5570318"/>
            <a:ext cx="104776" cy="3590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8" name="Connecteur droit avec flèche 37"/>
          <p:cNvCxnSpPr/>
          <p:nvPr/>
        </p:nvCxnSpPr>
        <p:spPr>
          <a:xfrm flipV="1">
            <a:off x="1785918" y="4286256"/>
            <a:ext cx="1819871" cy="182167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04/03/2023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52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214290"/>
            <a:ext cx="8429652" cy="785794"/>
          </a:xfrm>
        </p:spPr>
        <p:txBody>
          <a:bodyPr/>
          <a:lstStyle/>
          <a:p>
            <a:pPr>
              <a:defRPr/>
            </a:pPr>
            <a:r>
              <a:rPr lang="fr-FR" sz="28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Définir et utiliser </a:t>
            </a:r>
            <a:r>
              <a:rPr lang="fr-FR" sz="2800" b="1" kern="1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Widgets</a:t>
            </a:r>
            <a:r>
              <a:rPr lang="fr-FR" sz="28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Android</a:t>
            </a:r>
          </a:p>
        </p:txBody>
      </p:sp>
      <p:graphicFrame>
        <p:nvGraphicFramePr>
          <p:cNvPr id="23" name="Diagramme 22"/>
          <p:cNvGraphicFramePr/>
          <p:nvPr>
            <p:extLst>
              <p:ext uri="{D42A27DB-BD31-4B8C-83A1-F6EECF244321}">
                <p14:modId xmlns:p14="http://schemas.microsoft.com/office/powerpoint/2010/main" val="2128565648"/>
              </p:ext>
            </p:extLst>
          </p:nvPr>
        </p:nvGraphicFramePr>
        <p:xfrm>
          <a:off x="285720" y="1196751"/>
          <a:ext cx="8606760" cy="51670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2" name="Rectangle 21"/>
          <p:cNvSpPr/>
          <p:nvPr/>
        </p:nvSpPr>
        <p:spPr>
          <a:xfrm>
            <a:off x="4929158" y="893876"/>
            <a:ext cx="4214842" cy="463422"/>
          </a:xfrm>
          <a:prstGeom prst="wedgeRectCallout">
            <a:avLst>
              <a:gd name="adj1" fmla="val -34008"/>
              <a:gd name="adj2" fmla="val 8281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Uniquement le code de l’activité utilisé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04/03/2023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53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214290"/>
            <a:ext cx="8429652" cy="785794"/>
          </a:xfrm>
        </p:spPr>
        <p:txBody>
          <a:bodyPr/>
          <a:lstStyle/>
          <a:p>
            <a:pPr>
              <a:defRPr/>
            </a:pPr>
            <a:r>
              <a:rPr lang="fr-FR" sz="28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Définir et utiliser </a:t>
            </a:r>
            <a:r>
              <a:rPr lang="fr-FR" sz="2800" b="1" kern="1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Widgets</a:t>
            </a:r>
            <a:r>
              <a:rPr lang="fr-FR" sz="28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Android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42844" y="1214422"/>
            <a:ext cx="6286544" cy="46434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dirty="0" smtClean="0">
                <a:latin typeface="Segoe UI Semibold" pitchFamily="34" charset="0"/>
              </a:rPr>
              <a:t>Import </a:t>
            </a:r>
            <a:r>
              <a:rPr lang="fr-FR" dirty="0" err="1" smtClean="0">
                <a:latin typeface="Segoe UI Semibold" pitchFamily="34" charset="0"/>
              </a:rPr>
              <a:t>android.view.View</a:t>
            </a:r>
            <a:r>
              <a:rPr lang="fr-FR" dirty="0" smtClean="0">
                <a:latin typeface="Segoe UI Semibold" pitchFamily="34" charset="0"/>
              </a:rPr>
              <a:t>;</a:t>
            </a:r>
          </a:p>
          <a:p>
            <a:r>
              <a:rPr lang="fr-FR" dirty="0" smtClean="0">
                <a:latin typeface="Segoe UI Semibold" pitchFamily="34" charset="0"/>
              </a:rPr>
              <a:t>Import </a:t>
            </a:r>
            <a:r>
              <a:rPr lang="fr-FR" dirty="0" err="1" smtClean="0">
                <a:latin typeface="Segoe UI Semibold" pitchFamily="34" charset="0"/>
              </a:rPr>
              <a:t>android.widget</a:t>
            </a:r>
            <a:r>
              <a:rPr lang="fr-FR" dirty="0" smtClean="0">
                <a:latin typeface="Segoe UI Semibold" pitchFamily="34" charset="0"/>
              </a:rPr>
              <a:t>.</a:t>
            </a:r>
            <a:r>
              <a:rPr lang="fr-FR" dirty="0" err="1" smtClean="0">
                <a:latin typeface="Segoe UI Semibold" pitchFamily="34" charset="0"/>
              </a:rPr>
              <a:t>Type_View</a:t>
            </a:r>
            <a:r>
              <a:rPr lang="fr-FR" dirty="0" smtClean="0">
                <a:latin typeface="Segoe UI Semibold" pitchFamily="34" charset="0"/>
              </a:rPr>
              <a:t>;</a:t>
            </a:r>
          </a:p>
          <a:p>
            <a:r>
              <a:rPr lang="fr-FR" dirty="0" smtClean="0">
                <a:latin typeface="Segoe UI Semibold" pitchFamily="34" charset="0"/>
              </a:rPr>
              <a:t>.</a:t>
            </a:r>
          </a:p>
          <a:p>
            <a:r>
              <a:rPr lang="fr-FR" dirty="0" smtClean="0">
                <a:latin typeface="Segoe UI Semibold" pitchFamily="34" charset="0"/>
              </a:rPr>
              <a:t>.</a:t>
            </a:r>
          </a:p>
          <a:p>
            <a:r>
              <a:rPr lang="fr-FR" dirty="0" smtClean="0">
                <a:latin typeface="Segoe UI Semibold" pitchFamily="34" charset="0"/>
              </a:rPr>
              <a:t>.</a:t>
            </a:r>
          </a:p>
          <a:p>
            <a:endParaRPr lang="fr-FR" dirty="0" smtClean="0">
              <a:latin typeface="Segoe UI Semibold" pitchFamily="34" charset="0"/>
            </a:endParaRPr>
          </a:p>
          <a:p>
            <a:r>
              <a:rPr lang="fr-FR" dirty="0" err="1" smtClean="0">
                <a:latin typeface="Segoe UI Semibold" pitchFamily="34" charset="0"/>
              </a:rPr>
              <a:t>LinearLayout</a:t>
            </a:r>
            <a:r>
              <a:rPr lang="fr-FR" dirty="0" smtClean="0">
                <a:solidFill>
                  <a:srgbClr val="0070C0"/>
                </a:solidFill>
                <a:latin typeface="Segoe UI Semibold" pitchFamily="34" charset="0"/>
              </a:rPr>
              <a:t> </a:t>
            </a:r>
            <a:r>
              <a:rPr lang="fr-FR" dirty="0" err="1" smtClean="0">
                <a:solidFill>
                  <a:srgbClr val="0070C0"/>
                </a:solidFill>
                <a:latin typeface="Segoe UI Semibold" pitchFamily="34" charset="0"/>
              </a:rPr>
              <a:t>main_layout</a:t>
            </a:r>
            <a:r>
              <a:rPr lang="fr-FR" dirty="0" smtClean="0">
                <a:solidFill>
                  <a:srgbClr val="0070C0"/>
                </a:solidFill>
                <a:latin typeface="Segoe UI Semibold" pitchFamily="34" charset="0"/>
              </a:rPr>
              <a:t> </a:t>
            </a:r>
            <a:r>
              <a:rPr lang="fr-FR" dirty="0" smtClean="0">
                <a:latin typeface="Segoe UI Semibold" pitchFamily="34" charset="0"/>
              </a:rPr>
              <a:t>= new </a:t>
            </a:r>
            <a:r>
              <a:rPr lang="fr-FR" dirty="0" err="1" smtClean="0">
                <a:latin typeface="Segoe UI Semibold" pitchFamily="34" charset="0"/>
              </a:rPr>
              <a:t>LinearLayout</a:t>
            </a:r>
            <a:r>
              <a:rPr lang="fr-FR" dirty="0" smtClean="0">
                <a:latin typeface="Segoe UI Semibold" pitchFamily="34" charset="0"/>
              </a:rPr>
              <a:t>(</a:t>
            </a:r>
            <a:r>
              <a:rPr lang="fr-FR" dirty="0" err="1" smtClean="0">
                <a:latin typeface="Segoe UI Semibold" pitchFamily="34" charset="0"/>
              </a:rPr>
              <a:t>this</a:t>
            </a:r>
            <a:r>
              <a:rPr lang="fr-FR" dirty="0" smtClean="0">
                <a:latin typeface="Segoe UI Semibold" pitchFamily="34" charset="0"/>
              </a:rPr>
              <a:t>); </a:t>
            </a:r>
          </a:p>
          <a:p>
            <a:endParaRPr lang="fr-FR" dirty="0" smtClean="0">
              <a:latin typeface="Segoe UI Semibold" pitchFamily="34" charset="0"/>
            </a:endParaRPr>
          </a:p>
          <a:p>
            <a:r>
              <a:rPr lang="fr-FR" dirty="0" err="1" smtClean="0">
                <a:latin typeface="Segoe UI Semibold" pitchFamily="34" charset="0"/>
              </a:rPr>
              <a:t>Type_View</a:t>
            </a:r>
            <a:r>
              <a:rPr lang="fr-FR" dirty="0" smtClean="0">
                <a:latin typeface="Segoe UI Semibold" pitchFamily="34" charset="0"/>
              </a:rPr>
              <a:t>  </a:t>
            </a:r>
            <a:r>
              <a:rPr lang="fr-FR" dirty="0" err="1" smtClean="0">
                <a:solidFill>
                  <a:srgbClr val="C00000"/>
                </a:solidFill>
                <a:latin typeface="Segoe UI Semibold" pitchFamily="34" charset="0"/>
              </a:rPr>
              <a:t>View_Obj_name</a:t>
            </a:r>
            <a:r>
              <a:rPr lang="fr-FR" dirty="0" smtClean="0">
                <a:latin typeface="Segoe UI Semibold" pitchFamily="34" charset="0"/>
              </a:rPr>
              <a:t> = new </a:t>
            </a:r>
            <a:r>
              <a:rPr lang="fr-FR" dirty="0" err="1" smtClean="0">
                <a:latin typeface="Segoe UI Semibold" pitchFamily="34" charset="0"/>
              </a:rPr>
              <a:t>Type_View</a:t>
            </a:r>
            <a:r>
              <a:rPr lang="fr-FR" dirty="0" smtClean="0">
                <a:latin typeface="Segoe UI Semibold" pitchFamily="34" charset="0"/>
              </a:rPr>
              <a:t>(</a:t>
            </a:r>
            <a:r>
              <a:rPr lang="fr-FR" dirty="0" err="1" smtClean="0">
                <a:latin typeface="Segoe UI Semibold" pitchFamily="34" charset="0"/>
              </a:rPr>
              <a:t>this</a:t>
            </a:r>
            <a:r>
              <a:rPr lang="fr-FR" dirty="0" smtClean="0">
                <a:latin typeface="Segoe UI Semibold" pitchFamily="34" charset="0"/>
              </a:rPr>
              <a:t>);</a:t>
            </a:r>
          </a:p>
          <a:p>
            <a:endParaRPr lang="fr-FR" dirty="0" smtClean="0">
              <a:latin typeface="Segoe UI Semibold" pitchFamily="34" charset="0"/>
            </a:endParaRPr>
          </a:p>
          <a:p>
            <a:r>
              <a:rPr lang="fr-FR" dirty="0" err="1" smtClean="0">
                <a:solidFill>
                  <a:srgbClr val="0070C0"/>
                </a:solidFill>
                <a:latin typeface="Segoe UI Semibold" pitchFamily="34" charset="0"/>
              </a:rPr>
              <a:t>main_layout</a:t>
            </a:r>
            <a:r>
              <a:rPr lang="fr-FR" dirty="0" err="1" smtClean="0">
                <a:latin typeface="Segoe UI Semibold" pitchFamily="34" charset="0"/>
              </a:rPr>
              <a:t>.addView</a:t>
            </a:r>
            <a:r>
              <a:rPr lang="fr-FR" dirty="0" smtClean="0">
                <a:latin typeface="Segoe UI Semibold" pitchFamily="34" charset="0"/>
              </a:rPr>
              <a:t>(</a:t>
            </a:r>
            <a:r>
              <a:rPr lang="fr-FR" dirty="0" err="1">
                <a:solidFill>
                  <a:srgbClr val="C00000"/>
                </a:solidFill>
                <a:latin typeface="Segoe UI Semibold" pitchFamily="34" charset="0"/>
              </a:rPr>
              <a:t>View_Obj_name</a:t>
            </a:r>
            <a:r>
              <a:rPr lang="fr-FR" dirty="0" smtClean="0">
                <a:latin typeface="Segoe UI Semibold" pitchFamily="34" charset="0"/>
              </a:rPr>
              <a:t>);</a:t>
            </a:r>
          </a:p>
          <a:p>
            <a:r>
              <a:rPr lang="fr-FR" dirty="0" err="1" smtClean="0">
                <a:latin typeface="Segoe UI Semibold" pitchFamily="34" charset="0"/>
              </a:rPr>
              <a:t>setContentView</a:t>
            </a:r>
            <a:r>
              <a:rPr lang="fr-FR" dirty="0" smtClean="0">
                <a:latin typeface="Segoe UI Semibold" pitchFamily="34" charset="0"/>
              </a:rPr>
              <a:t>(</a:t>
            </a:r>
            <a:r>
              <a:rPr lang="fr-FR" dirty="0" err="1">
                <a:solidFill>
                  <a:srgbClr val="0070C0"/>
                </a:solidFill>
                <a:latin typeface="Segoe UI Semibold" pitchFamily="34" charset="0"/>
              </a:rPr>
              <a:t>main_layout</a:t>
            </a:r>
            <a:r>
              <a:rPr lang="fr-FR" dirty="0" smtClean="0">
                <a:latin typeface="Segoe UI Semibold" pitchFamily="34" charset="0"/>
              </a:rPr>
              <a:t>); </a:t>
            </a:r>
          </a:p>
          <a:p>
            <a:r>
              <a:rPr lang="fr-FR" dirty="0" smtClean="0">
                <a:latin typeface="Segoe UI Semibold" pitchFamily="34" charset="0"/>
              </a:rPr>
              <a:t> </a:t>
            </a:r>
            <a:endParaRPr lang="fr-FR" dirty="0" smtClean="0"/>
          </a:p>
          <a:p>
            <a:endParaRPr lang="fr-FR" dirty="0" smtClean="0">
              <a:latin typeface="Segoe UI Semibold" pitchFamily="34" charset="0"/>
            </a:endParaRPr>
          </a:p>
          <a:p>
            <a:endParaRPr lang="fr-FR" dirty="0" smtClean="0">
              <a:latin typeface="Segoe UI Semibold" pitchFamily="34" charset="0"/>
            </a:endParaRPr>
          </a:p>
          <a:p>
            <a:endParaRPr lang="fr-FR" dirty="0">
              <a:latin typeface="Segoe UI Semibold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1968" y="1071546"/>
            <a:ext cx="4572032" cy="714380"/>
          </a:xfrm>
          <a:prstGeom prst="wedgeRectCallout">
            <a:avLst>
              <a:gd name="adj1" fmla="val -65754"/>
              <a:gd name="adj2" fmla="val 1983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(1)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Importer les deux API suivantes dans le code de l’activité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(.JAVA)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19800" y="2821753"/>
            <a:ext cx="3000396" cy="428628"/>
          </a:xfrm>
          <a:prstGeom prst="wedgeRectCallout">
            <a:avLst>
              <a:gd name="adj1" fmla="val -65754"/>
              <a:gd name="adj2" fmla="val 1983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(2)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Définir le gabarit (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layout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929322" y="3500438"/>
            <a:ext cx="3214678" cy="571504"/>
          </a:xfrm>
          <a:prstGeom prst="wedgeRectCallout">
            <a:avLst>
              <a:gd name="adj1" fmla="val -61219"/>
              <a:gd name="adj2" fmla="val -3096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(3)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Instancier l’objet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view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widget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) voulu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929322" y="4286256"/>
            <a:ext cx="3214678" cy="1357322"/>
          </a:xfrm>
          <a:prstGeom prst="wedgeRectCallout">
            <a:avLst>
              <a:gd name="adj1" fmla="val -101289"/>
              <a:gd name="adj2" fmla="val -44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(4)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Ajouter l’objet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view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instancié au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layout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(5)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puis afficher le contenu </a:t>
            </a:r>
          </a:p>
          <a:p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de ce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layout</a:t>
            </a: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05/03/2023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54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214290"/>
            <a:ext cx="8429652" cy="785794"/>
          </a:xfrm>
        </p:spPr>
        <p:txBody>
          <a:bodyPr/>
          <a:lstStyle/>
          <a:p>
            <a:pPr>
              <a:defRPr/>
            </a:pPr>
            <a:r>
              <a:rPr lang="fr-FR" sz="28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Définir et utiliser </a:t>
            </a:r>
            <a:r>
              <a:rPr lang="fr-FR" sz="2800" b="1" kern="1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Widgets</a:t>
            </a:r>
            <a:r>
              <a:rPr lang="fr-FR" sz="28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Android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114583" y="418479"/>
            <a:ext cx="16149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2400" b="1" dirty="0" err="1" smtClean="0">
                <a:latin typeface="Times New Roman" pitchFamily="18" charset="0"/>
                <a:cs typeface="Times New Roman" pitchFamily="18" charset="0"/>
              </a:rPr>
              <a:t>TextView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9" name="Rectangle 18"/>
          <p:cNvSpPr/>
          <p:nvPr/>
        </p:nvSpPr>
        <p:spPr>
          <a:xfrm>
            <a:off x="-15244" y="1161416"/>
            <a:ext cx="68732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400" dirty="0" smtClean="0">
                <a:latin typeface="+mn-lt"/>
                <a:cs typeface="Times New Roman" pitchFamily="18" charset="0"/>
              </a:rPr>
              <a:t> Un </a:t>
            </a:r>
            <a:r>
              <a:rPr lang="fr-FR" sz="2400" b="1" dirty="0" err="1" smtClean="0">
                <a:latin typeface="+mn-lt"/>
                <a:cs typeface="Times New Roman" pitchFamily="18" charset="0"/>
              </a:rPr>
              <a:t>textview</a:t>
            </a:r>
            <a:r>
              <a:rPr lang="fr-FR" sz="2400" dirty="0" smtClean="0">
                <a:latin typeface="+mn-lt"/>
                <a:cs typeface="Times New Roman" pitchFamily="18" charset="0"/>
              </a:rPr>
              <a:t> permet d’afficher </a:t>
            </a:r>
            <a:r>
              <a:rPr lang="fr-FR" sz="2400" dirty="0" smtClean="0"/>
              <a:t>un </a:t>
            </a:r>
            <a:r>
              <a:rPr lang="fr-FR" sz="2400" dirty="0"/>
              <a:t>texte statique</a:t>
            </a:r>
            <a:r>
              <a:rPr lang="fr-FR" sz="2400" dirty="0" smtClean="0">
                <a:latin typeface="+mn-lt"/>
                <a:cs typeface="Times New Roman" pitchFamily="18" charset="0"/>
              </a:rPr>
              <a:t>.</a:t>
            </a:r>
            <a:endParaRPr lang="fr-FR" sz="2400" dirty="0">
              <a:latin typeface="+mn-lt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1725128"/>
            <a:ext cx="8283037" cy="20082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400" dirty="0" smtClean="0">
                <a:latin typeface="+mn-lt"/>
                <a:cs typeface="Times New Roman" pitchFamily="18" charset="0"/>
              </a:rPr>
              <a:t> cette vue ayant plusieurs attributs (propriétés) entre autre:</a:t>
            </a:r>
          </a:p>
          <a:p>
            <a:pPr>
              <a:buFont typeface="Arial" pitchFamily="34" charset="0"/>
              <a:buChar char="•"/>
            </a:pPr>
            <a:endParaRPr lang="fr-FR" sz="1050" dirty="0" smtClean="0">
              <a:latin typeface="+mn-lt"/>
              <a:cs typeface="Times New Roman" pitchFamily="18" charset="0"/>
            </a:endParaRPr>
          </a:p>
          <a:p>
            <a:pPr marL="449263" indent="-85725">
              <a:buFont typeface="Arial" pitchFamily="34" charset="0"/>
              <a:buChar char="•"/>
            </a:pPr>
            <a:r>
              <a:rPr lang="fr-FR" sz="2400" b="1" dirty="0" smtClean="0">
                <a:latin typeface="+mn-lt"/>
                <a:cs typeface="Times New Roman" pitchFamily="18" charset="0"/>
              </a:rPr>
              <a:t> </a:t>
            </a:r>
            <a:r>
              <a:rPr lang="fr-FR" sz="2200" b="1" dirty="0" err="1" smtClean="0">
                <a:latin typeface="+mn-lt"/>
                <a:cs typeface="Times New Roman" pitchFamily="18" charset="0"/>
              </a:rPr>
              <a:t>text</a:t>
            </a:r>
            <a:r>
              <a:rPr lang="fr-FR" sz="2200" dirty="0" smtClean="0">
                <a:latin typeface="+mn-lt"/>
                <a:cs typeface="Times New Roman" pitchFamily="18" charset="0"/>
              </a:rPr>
              <a:t>: texte à afficher</a:t>
            </a:r>
          </a:p>
          <a:p>
            <a:pPr marL="449263" indent="-85725">
              <a:buFont typeface="Arial" pitchFamily="34" charset="0"/>
              <a:buChar char="•"/>
            </a:pPr>
            <a:r>
              <a:rPr lang="fr-FR" sz="2200" b="1" dirty="0" smtClean="0">
                <a:latin typeface="+mn-lt"/>
                <a:cs typeface="Times New Roman" pitchFamily="18" charset="0"/>
              </a:rPr>
              <a:t>Couleur </a:t>
            </a:r>
            <a:r>
              <a:rPr lang="fr-FR" sz="2200" b="1" dirty="0" smtClean="0">
                <a:latin typeface="+mn-lt"/>
                <a:cs typeface="Times New Roman" pitchFamily="18" charset="0"/>
              </a:rPr>
              <a:t>et taille du </a:t>
            </a:r>
            <a:r>
              <a:rPr lang="fr-FR" sz="2200" b="1" dirty="0" smtClean="0">
                <a:latin typeface="+mn-lt"/>
                <a:cs typeface="Times New Roman" pitchFamily="18" charset="0"/>
              </a:rPr>
              <a:t>texte</a:t>
            </a:r>
          </a:p>
          <a:p>
            <a:pPr marL="449263" indent="-85725">
              <a:buFont typeface="Arial" pitchFamily="34" charset="0"/>
              <a:buChar char="•"/>
            </a:pPr>
            <a:r>
              <a:rPr lang="fr-FR" sz="2200" b="1" dirty="0" smtClean="0">
                <a:latin typeface="+mn-lt"/>
                <a:cs typeface="Times New Roman" pitchFamily="18" charset="0"/>
              </a:rPr>
              <a:t>Taille </a:t>
            </a:r>
            <a:r>
              <a:rPr lang="fr-FR" sz="2200" b="1" dirty="0" smtClean="0">
                <a:latin typeface="+mn-lt"/>
                <a:cs typeface="Times New Roman" pitchFamily="18" charset="0"/>
              </a:rPr>
              <a:t>du composant</a:t>
            </a:r>
          </a:p>
          <a:p>
            <a:pPr marL="449263" indent="-85725">
              <a:buFont typeface="Arial" pitchFamily="34" charset="0"/>
              <a:buChar char="•"/>
            </a:pPr>
            <a:r>
              <a:rPr lang="fr-FR" sz="2200" b="1" dirty="0" smtClean="0">
                <a:latin typeface="+mn-lt"/>
                <a:cs typeface="Times New Roman" pitchFamily="18" charset="0"/>
              </a:rPr>
              <a:t>Style et alignement du texte</a:t>
            </a:r>
            <a:endParaRPr lang="fr-FR" sz="2200" b="1" dirty="0">
              <a:latin typeface="+mn-lt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40491" y="3800321"/>
            <a:ext cx="66848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/>
              <a:t>Son libellé est dans l’attribut </a:t>
            </a:r>
            <a:r>
              <a:rPr lang="fr-FR" sz="2400" dirty="0" smtClean="0"/>
              <a:t>« </a:t>
            </a:r>
            <a:r>
              <a:rPr lang="fr-FR" sz="2400" b="1" dirty="0" err="1" smtClean="0"/>
              <a:t>android:text</a:t>
            </a:r>
            <a:r>
              <a:rPr lang="fr-FR" sz="2400" dirty="0" smtClean="0"/>
              <a:t> »</a:t>
            </a:r>
            <a:endParaRPr lang="fr-FR" sz="2400" dirty="0"/>
          </a:p>
        </p:txBody>
      </p:sp>
      <p:sp>
        <p:nvSpPr>
          <p:cNvPr id="4" name="Rectangle 3"/>
          <p:cNvSpPr/>
          <p:nvPr/>
        </p:nvSpPr>
        <p:spPr>
          <a:xfrm>
            <a:off x="0" y="5544073"/>
            <a:ext cx="58240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Son libellé est </a:t>
            </a:r>
            <a:r>
              <a:rPr lang="fr-FR" sz="2400" dirty="0" smtClean="0"/>
              <a:t>changé </a:t>
            </a:r>
            <a:r>
              <a:rPr lang="fr-FR" sz="2400" dirty="0"/>
              <a:t>dynamiquement</a:t>
            </a:r>
          </a:p>
        </p:txBody>
      </p:sp>
      <p:sp>
        <p:nvSpPr>
          <p:cNvPr id="5" name="Rectangle 4"/>
          <p:cNvSpPr/>
          <p:nvPr/>
        </p:nvSpPr>
        <p:spPr>
          <a:xfrm>
            <a:off x="2093877" y="6016056"/>
            <a:ext cx="41926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err="1"/>
              <a:t>tvTitre.setText</a:t>
            </a:r>
            <a:r>
              <a:rPr lang="fr-FR" sz="2400" b="1" dirty="0"/>
              <a:t>("blablabla");</a:t>
            </a:r>
          </a:p>
        </p:txBody>
      </p:sp>
      <p:sp>
        <p:nvSpPr>
          <p:cNvPr id="6" name="Rectangle 5"/>
          <p:cNvSpPr/>
          <p:nvPr/>
        </p:nvSpPr>
        <p:spPr>
          <a:xfrm>
            <a:off x="179512" y="4277617"/>
            <a:ext cx="896448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200" dirty="0" smtClean="0">
                <a:sym typeface="Wingdings" panose="05000000000000000000" pitchFamily="2" charset="2"/>
              </a:rPr>
              <a:t> </a:t>
            </a:r>
            <a:r>
              <a:rPr lang="fr-FR" sz="2400" b="1" dirty="0" err="1"/>
              <a:t>android:text</a:t>
            </a:r>
            <a:r>
              <a:rPr lang="fr-FR" sz="2400" b="1" dirty="0"/>
              <a:t>="@string/bonjour"</a:t>
            </a:r>
            <a:r>
              <a:rPr lang="fr-FR" sz="2400" dirty="0"/>
              <a:t> </a:t>
            </a:r>
            <a:r>
              <a:rPr lang="fr-FR" sz="2400" dirty="0" smtClean="0"/>
              <a:t>: </a:t>
            </a:r>
            <a:r>
              <a:rPr lang="fr-FR" sz="2200" dirty="0" smtClean="0"/>
              <a:t>pris </a:t>
            </a:r>
            <a:r>
              <a:rPr lang="fr-FR" sz="2200" dirty="0"/>
              <a:t>dans le fichier de ressource des </a:t>
            </a:r>
            <a:r>
              <a:rPr lang="fr-FR" sz="2200" dirty="0" smtClean="0"/>
              <a:t>chaînes </a:t>
            </a:r>
          </a:p>
          <a:p>
            <a:r>
              <a:rPr lang="fr-FR" sz="2200" dirty="0" smtClean="0">
                <a:sym typeface="Wingdings" panose="05000000000000000000" pitchFamily="2" charset="2"/>
              </a:rPr>
              <a:t> </a:t>
            </a:r>
            <a:r>
              <a:rPr lang="fr-FR" sz="2400" b="1" dirty="0" err="1"/>
              <a:t>android:text</a:t>
            </a:r>
            <a:r>
              <a:rPr lang="fr-FR" sz="2400" b="1" dirty="0"/>
              <a:t>="Commencer" </a:t>
            </a:r>
            <a:r>
              <a:rPr lang="fr-FR" sz="2400" dirty="0" smtClean="0"/>
              <a:t>: </a:t>
            </a:r>
            <a:r>
              <a:rPr lang="fr-FR" sz="2200" dirty="0" smtClean="0"/>
              <a:t>une </a:t>
            </a:r>
            <a:r>
              <a:rPr lang="fr-FR" sz="2200" dirty="0"/>
              <a:t>chaîne fixe </a:t>
            </a:r>
            <a:r>
              <a:rPr lang="fr-FR" sz="2200" dirty="0" smtClean="0"/>
              <a:t>« hard </a:t>
            </a:r>
            <a:r>
              <a:rPr lang="fr-FR" sz="2200" dirty="0" err="1" smtClean="0"/>
              <a:t>coded</a:t>
            </a:r>
            <a:r>
              <a:rPr lang="fr-FR" sz="2200" dirty="0" smtClean="0"/>
              <a:t> »</a:t>
            </a:r>
            <a:endParaRPr lang="fr-FR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36" y="1360450"/>
            <a:ext cx="4802916" cy="1544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04/03/2023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55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214290"/>
            <a:ext cx="8429652" cy="785794"/>
          </a:xfrm>
        </p:spPr>
        <p:txBody>
          <a:bodyPr/>
          <a:lstStyle/>
          <a:p>
            <a:pPr>
              <a:defRPr/>
            </a:pPr>
            <a:r>
              <a:rPr lang="fr-FR" sz="28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Définir et utiliser </a:t>
            </a:r>
            <a:r>
              <a:rPr lang="fr-FR" sz="2800" b="1" kern="1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Widgets</a:t>
            </a:r>
            <a:r>
              <a:rPr lang="fr-FR" sz="28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Android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0" y="3662212"/>
            <a:ext cx="4786314" cy="14773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dirty="0" smtClean="0"/>
              <a:t> </a:t>
            </a:r>
            <a:r>
              <a:rPr lang="fr-FR" dirty="0" err="1" smtClean="0"/>
              <a:t>android:textColor</a:t>
            </a:r>
            <a:r>
              <a:rPr lang="fr-FR" dirty="0" smtClean="0"/>
              <a:t>="@</a:t>
            </a:r>
            <a:r>
              <a:rPr lang="fr-FR" dirty="0" err="1" smtClean="0"/>
              <a:t>color</a:t>
            </a:r>
            <a:r>
              <a:rPr lang="fr-FR" dirty="0" smtClean="0"/>
              <a:t>/</a:t>
            </a:r>
            <a:r>
              <a:rPr lang="fr-FR" dirty="0" err="1" smtClean="0"/>
              <a:t>black_color</a:t>
            </a:r>
            <a:r>
              <a:rPr lang="fr-FR" dirty="0" smtClean="0"/>
              <a:t> " </a:t>
            </a:r>
          </a:p>
          <a:p>
            <a:pPr>
              <a:buFont typeface="Arial" pitchFamily="34" charset="0"/>
              <a:buChar char="•"/>
            </a:pPr>
            <a:endParaRPr lang="fr-FR" dirty="0" smtClean="0"/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</a:t>
            </a:r>
            <a:r>
              <a:rPr lang="fr-FR" dirty="0" err="1" smtClean="0"/>
              <a:t>android:textSize</a:t>
            </a:r>
            <a:r>
              <a:rPr lang="fr-FR" dirty="0" smtClean="0"/>
              <a:t>="@</a:t>
            </a:r>
            <a:r>
              <a:rPr lang="fr-FR" dirty="0" err="1" smtClean="0"/>
              <a:t>dimen</a:t>
            </a:r>
            <a:r>
              <a:rPr lang="fr-FR" dirty="0" smtClean="0"/>
              <a:t>/</a:t>
            </a:r>
            <a:r>
              <a:rPr lang="fr-FR" dirty="0" err="1" smtClean="0"/>
              <a:t>big_text_size</a:t>
            </a:r>
            <a:r>
              <a:rPr lang="fr-FR" dirty="0" smtClean="0"/>
              <a:t> « </a:t>
            </a:r>
          </a:p>
          <a:p>
            <a:pPr>
              <a:buFont typeface="Arial" pitchFamily="34" charset="0"/>
              <a:buChar char="•"/>
            </a:pPr>
            <a:endParaRPr lang="fr-FR" dirty="0" smtClean="0"/>
          </a:p>
          <a:p>
            <a:r>
              <a:rPr lang="fr-FR" dirty="0" smtClean="0"/>
              <a:t>  </a:t>
            </a:r>
            <a:r>
              <a:rPr lang="fr-FR" dirty="0" err="1" smtClean="0"/>
              <a:t>android:textStyle</a:t>
            </a:r>
            <a:r>
              <a:rPr lang="fr-FR" dirty="0" smtClean="0"/>
              <a:t>="bold" </a:t>
            </a:r>
          </a:p>
        </p:txBody>
      </p:sp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15002" y="2723202"/>
            <a:ext cx="2643206" cy="307183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  <p:cxnSp>
        <p:nvCxnSpPr>
          <p:cNvPr id="28" name="Connecteur droit avec flèche 27"/>
          <p:cNvCxnSpPr/>
          <p:nvPr/>
        </p:nvCxnSpPr>
        <p:spPr>
          <a:xfrm>
            <a:off x="3679009" y="2814405"/>
            <a:ext cx="3825468" cy="256474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>
            <a:off x="4211960" y="3978910"/>
            <a:ext cx="3310347" cy="861861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>
            <a:off x="4364360" y="4561682"/>
            <a:ext cx="3157947" cy="587023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5004048" y="910028"/>
            <a:ext cx="4097039" cy="1794275"/>
          </a:xfrm>
          <a:prstGeom prst="wedgeRectCallout">
            <a:avLst>
              <a:gd name="adj1" fmla="val -75605"/>
              <a:gd name="adj2" fmla="val 5409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8" algn="just" eaLnBrk="0" hangingPunct="0"/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@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strings/</a:t>
            </a:r>
            <a:r>
              <a:rPr lang="fr-FR" sz="2000" b="1" dirty="0" err="1">
                <a:latin typeface="Times New Roman" pitchFamily="18" charset="0"/>
                <a:cs typeface="Times New Roman" pitchFamily="18" charset="0"/>
              </a:rPr>
              <a:t>letexte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" signifie  que Je vais chercher la chaîne de caractères ayant pour ID « </a:t>
            </a:r>
            <a:r>
              <a:rPr lang="fr-FR" sz="2000" dirty="0" err="1">
                <a:latin typeface="Times New Roman" pitchFamily="18" charset="0"/>
                <a:cs typeface="Times New Roman" pitchFamily="18" charset="0"/>
              </a:rPr>
              <a:t>letexte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" dans le fichier strings.xml"; Ce fichier est contenu dans le dossier "values"</a:t>
            </a:r>
          </a:p>
        </p:txBody>
      </p:sp>
      <p:cxnSp>
        <p:nvCxnSpPr>
          <p:cNvPr id="3" name="Connecteur droit 2"/>
          <p:cNvCxnSpPr/>
          <p:nvPr/>
        </p:nvCxnSpPr>
        <p:spPr>
          <a:xfrm>
            <a:off x="2267744" y="2804956"/>
            <a:ext cx="1656184" cy="944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>
            <a:off x="2456294" y="4000504"/>
            <a:ext cx="1656184" cy="9449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>
            <a:off x="2168272" y="4587336"/>
            <a:ext cx="2146347" cy="4724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2371428" y="5313734"/>
            <a:ext cx="4426471" cy="975859"/>
          </a:xfrm>
          <a:prstGeom prst="wedgeRectCallout">
            <a:avLst>
              <a:gd name="adj1" fmla="val -34290"/>
              <a:gd name="adj2" fmla="val -12452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fr-FR" dirty="0" smtClean="0"/>
              <a:t>Unité </a:t>
            </a:r>
            <a:r>
              <a:rPr lang="fr-FR" dirty="0"/>
              <a:t>de mesure (« dimensions »): </a:t>
            </a:r>
            <a:r>
              <a:rPr lang="fr-FR" sz="2000" b="1" dirty="0" err="1"/>
              <a:t>sp</a:t>
            </a:r>
            <a:r>
              <a:rPr lang="fr-FR" sz="2000" b="1" dirty="0"/>
              <a:t> (« </a:t>
            </a:r>
            <a:r>
              <a:rPr lang="fr-FR" sz="2000" b="1" dirty="0" err="1"/>
              <a:t>scale-independant</a:t>
            </a:r>
            <a:r>
              <a:rPr lang="fr-FR" sz="2000" b="1" dirty="0"/>
              <a:t> pixel »)</a:t>
            </a:r>
            <a:r>
              <a:rPr lang="fr-FR" dirty="0"/>
              <a:t>. la taille de polices spécifiée par l’utilisateur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114583" y="418479"/>
            <a:ext cx="16149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2400" b="1" dirty="0" err="1" smtClean="0">
                <a:latin typeface="Times New Roman" pitchFamily="18" charset="0"/>
                <a:cs typeface="Times New Roman" pitchFamily="18" charset="0"/>
              </a:rPr>
              <a:t>TextView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04/03/2023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56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214290"/>
            <a:ext cx="8429652" cy="785794"/>
          </a:xfrm>
        </p:spPr>
        <p:txBody>
          <a:bodyPr/>
          <a:lstStyle/>
          <a:p>
            <a:pPr>
              <a:defRPr/>
            </a:pPr>
            <a:r>
              <a:rPr lang="fr-FR" sz="28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Définir et utiliser </a:t>
            </a:r>
            <a:r>
              <a:rPr lang="fr-FR" sz="2800" b="1" kern="1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Widgets</a:t>
            </a:r>
            <a:r>
              <a:rPr lang="fr-FR" sz="28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Android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980728"/>
            <a:ext cx="9144000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sz="2400" u="sng" dirty="0" smtClean="0">
                <a:latin typeface="Times New Roman" pitchFamily="18" charset="0"/>
                <a:cs typeface="Times New Roman" pitchFamily="18" charset="0"/>
              </a:rPr>
              <a:t> Pour utiliser  </a:t>
            </a:r>
            <a:r>
              <a:rPr lang="fr-FR" sz="2400" b="1" u="sng" dirty="0" err="1" smtClean="0">
                <a:latin typeface="Segoe UI Semibold" pitchFamily="34" charset="0"/>
                <a:cs typeface="Times New Roman" pitchFamily="18" charset="0"/>
              </a:rPr>
              <a:t>textview</a:t>
            </a:r>
            <a:r>
              <a:rPr lang="fr-FR" sz="2400" u="sng" dirty="0" smtClean="0">
                <a:latin typeface="Times New Roman" pitchFamily="18" charset="0"/>
                <a:cs typeface="Times New Roman" pitchFamily="18" charset="0"/>
              </a:rPr>
              <a:t> de façon statique (à partir d’un fichier </a:t>
            </a:r>
            <a:r>
              <a:rPr lang="fr-FR" sz="2400" u="sng" dirty="0" err="1" smtClean="0">
                <a:latin typeface="Times New Roman" pitchFamily="18" charset="0"/>
                <a:cs typeface="Times New Roman" pitchFamily="18" charset="0"/>
              </a:rPr>
              <a:t>xml</a:t>
            </a:r>
            <a:r>
              <a:rPr lang="fr-FR" sz="2400" u="sng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fr-FR" sz="2400" u="sng" dirty="0" err="1" smtClean="0">
                <a:latin typeface="Times New Roman" pitchFamily="18" charset="0"/>
                <a:cs typeface="Times New Roman" pitchFamily="18" charset="0"/>
              </a:rPr>
              <a:t>layout</a:t>
            </a:r>
            <a:r>
              <a:rPr lang="fr-FR" sz="2400" u="sng" dirty="0" smtClean="0">
                <a:latin typeface="Times New Roman" pitchFamily="18" charset="0"/>
                <a:cs typeface="Times New Roman" pitchFamily="18" charset="0"/>
              </a:rPr>
              <a:t>):</a:t>
            </a:r>
          </a:p>
          <a:p>
            <a:pPr algn="just">
              <a:buFont typeface="Arial" pitchFamily="34" charset="0"/>
              <a:buChar char="•"/>
            </a:pPr>
            <a:endParaRPr lang="fr-FR" sz="24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174625" algn="just"/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1- définition de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view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dans le fichier XML</a:t>
            </a:r>
          </a:p>
          <a:p>
            <a:pPr algn="just"/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FR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63538" indent="-188913" algn="just"/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2- dans le code de l’activité .JAVA associée au fichier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layout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89848" y="5371943"/>
            <a:ext cx="7834581" cy="13234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sz="2000" dirty="0" smtClean="0">
                <a:latin typeface="Segoe UI Semibold" pitchFamily="34" charset="0"/>
              </a:rPr>
              <a:t>Import </a:t>
            </a:r>
            <a:r>
              <a:rPr lang="fr-FR" sz="2000" dirty="0" err="1" smtClean="0">
                <a:latin typeface="Segoe UI Semibold" pitchFamily="34" charset="0"/>
              </a:rPr>
              <a:t>android.view.View</a:t>
            </a:r>
            <a:r>
              <a:rPr lang="fr-FR" sz="2000" dirty="0" smtClean="0">
                <a:latin typeface="Segoe UI Semibold" pitchFamily="34" charset="0"/>
              </a:rPr>
              <a:t>;</a:t>
            </a:r>
          </a:p>
          <a:p>
            <a:r>
              <a:rPr lang="fr-FR" sz="2000" dirty="0" smtClean="0">
                <a:latin typeface="Segoe UI Semibold" pitchFamily="34" charset="0"/>
              </a:rPr>
              <a:t>Import </a:t>
            </a:r>
            <a:r>
              <a:rPr lang="fr-FR" sz="2000" dirty="0" err="1" smtClean="0">
                <a:latin typeface="Segoe UI Semibold" pitchFamily="34" charset="0"/>
              </a:rPr>
              <a:t>android.widget.TextView</a:t>
            </a:r>
            <a:r>
              <a:rPr lang="fr-FR" sz="2000" dirty="0" smtClean="0">
                <a:latin typeface="Segoe UI Semibold" pitchFamily="34" charset="0"/>
              </a:rPr>
              <a:t>;</a:t>
            </a:r>
          </a:p>
          <a:p>
            <a:r>
              <a:rPr lang="fr-FR" sz="2000" dirty="0" err="1" smtClean="0">
                <a:latin typeface="Segoe UI Semibold" pitchFamily="34" charset="0"/>
              </a:rPr>
              <a:t>TextView</a:t>
            </a:r>
            <a:r>
              <a:rPr lang="fr-FR" sz="2000" dirty="0" smtClean="0">
                <a:latin typeface="Segoe UI Semibold" pitchFamily="34" charset="0"/>
              </a:rPr>
              <a:t> </a:t>
            </a:r>
            <a:r>
              <a:rPr lang="fr-FR" sz="2000" b="1" dirty="0" smtClean="0">
                <a:solidFill>
                  <a:srgbClr val="C00000"/>
                </a:solidFill>
                <a:latin typeface="Segoe UI Semibold" pitchFamily="34" charset="0"/>
              </a:rPr>
              <a:t>txtview_</a:t>
            </a:r>
            <a:r>
              <a:rPr lang="fr-FR" sz="2000" b="1" dirty="0" err="1" smtClean="0">
                <a:solidFill>
                  <a:srgbClr val="C00000"/>
                </a:solidFill>
                <a:latin typeface="Segoe UI Semibold" pitchFamily="34" charset="0"/>
              </a:rPr>
              <a:t>Obj</a:t>
            </a:r>
            <a:r>
              <a:rPr lang="fr-FR" sz="2000" b="1" dirty="0" smtClean="0">
                <a:solidFill>
                  <a:srgbClr val="C00000"/>
                </a:solidFill>
                <a:latin typeface="Segoe UI Semibold" pitchFamily="34" charset="0"/>
              </a:rPr>
              <a:t>__</a:t>
            </a:r>
            <a:r>
              <a:rPr lang="fr-FR" sz="2000" b="1" dirty="0" err="1" smtClean="0">
                <a:solidFill>
                  <a:srgbClr val="C00000"/>
                </a:solidFill>
                <a:latin typeface="Segoe UI Semibold" pitchFamily="34" charset="0"/>
              </a:rPr>
              <a:t>name</a:t>
            </a:r>
            <a:r>
              <a:rPr lang="fr-FR" sz="2000" dirty="0" smtClean="0">
                <a:latin typeface="Segoe UI Semibold" pitchFamily="34" charset="0"/>
              </a:rPr>
              <a:t> = (</a:t>
            </a:r>
            <a:r>
              <a:rPr lang="fr-FR" sz="2000" dirty="0" err="1" smtClean="0">
                <a:latin typeface="Segoe UI Semibold" pitchFamily="34" charset="0"/>
              </a:rPr>
              <a:t>TextView</a:t>
            </a:r>
            <a:r>
              <a:rPr lang="fr-FR" sz="2000" dirty="0" smtClean="0">
                <a:latin typeface="Segoe UI Semibold" pitchFamily="34" charset="0"/>
              </a:rPr>
              <a:t>) </a:t>
            </a:r>
            <a:r>
              <a:rPr lang="fr-FR" sz="2000" dirty="0" err="1" smtClean="0">
                <a:latin typeface="Segoe UI Semibold" pitchFamily="34" charset="0"/>
              </a:rPr>
              <a:t>findViewById</a:t>
            </a:r>
            <a:r>
              <a:rPr lang="fr-FR" sz="2000" dirty="0" smtClean="0">
                <a:latin typeface="Segoe UI Semibold" pitchFamily="34" charset="0"/>
              </a:rPr>
              <a:t>(</a:t>
            </a:r>
            <a:r>
              <a:rPr lang="fr-FR" sz="2000" dirty="0" err="1" smtClean="0">
                <a:solidFill>
                  <a:srgbClr val="FF0000"/>
                </a:solidFill>
                <a:latin typeface="Segoe UI Semibold" pitchFamily="34" charset="0"/>
              </a:rPr>
              <a:t>R.id</a:t>
            </a:r>
            <a:r>
              <a:rPr lang="fr-FR" sz="2000" dirty="0" err="1" smtClean="0">
                <a:latin typeface="Segoe UI Semibold" pitchFamily="34" charset="0"/>
              </a:rPr>
              <a:t>.</a:t>
            </a:r>
            <a:r>
              <a:rPr lang="fr-FR" sz="2000" b="1" dirty="0" err="1" smtClean="0">
                <a:solidFill>
                  <a:srgbClr val="002060"/>
                </a:solidFill>
                <a:latin typeface="Segoe UI Semibold" pitchFamily="34" charset="0"/>
              </a:rPr>
              <a:t>text</a:t>
            </a:r>
            <a:r>
              <a:rPr lang="fr-FR" sz="2000" dirty="0" smtClean="0">
                <a:latin typeface="Segoe UI Semibold" pitchFamily="34" charset="0"/>
              </a:rPr>
              <a:t>);</a:t>
            </a:r>
          </a:p>
          <a:p>
            <a:r>
              <a:rPr lang="fr-FR" sz="2000" b="1" dirty="0" err="1" smtClean="0">
                <a:solidFill>
                  <a:srgbClr val="C00000"/>
                </a:solidFill>
                <a:latin typeface="Segoe UI Semibold" pitchFamily="34" charset="0"/>
              </a:rPr>
              <a:t>Txtview_Obj_name</a:t>
            </a:r>
            <a:r>
              <a:rPr lang="fr-FR" sz="2000" dirty="0" err="1" smtClean="0">
                <a:latin typeface="Segoe UI Semibold" pitchFamily="34" charset="0"/>
              </a:rPr>
              <a:t>.setText</a:t>
            </a:r>
            <a:r>
              <a:rPr lang="fr-FR" sz="2000" dirty="0" smtClean="0">
                <a:latin typeface="Segoe UI Semibold" pitchFamily="34" charset="0"/>
              </a:rPr>
              <a:t>(«  </a:t>
            </a:r>
            <a:r>
              <a:rPr lang="fr-FR" sz="2000" dirty="0" err="1" smtClean="0">
                <a:latin typeface="Segoe UI Semibold" pitchFamily="34" charset="0"/>
              </a:rPr>
              <a:t>HelloWoeld</a:t>
            </a:r>
            <a:r>
              <a:rPr lang="fr-FR" sz="2000" dirty="0" smtClean="0">
                <a:latin typeface="Segoe UI Semibold" pitchFamily="34" charset="0"/>
              </a:rPr>
              <a:t>»);</a:t>
            </a: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643182"/>
            <a:ext cx="542928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Rectangle 23"/>
          <p:cNvSpPr/>
          <p:nvPr/>
        </p:nvSpPr>
        <p:spPr>
          <a:xfrm>
            <a:off x="6143636" y="4214818"/>
            <a:ext cx="3000364" cy="571504"/>
          </a:xfrm>
          <a:prstGeom prst="wedgeRectCallout">
            <a:avLst>
              <a:gd name="adj1" fmla="val -64143"/>
              <a:gd name="adj2" fmla="val -8683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Dimension de composant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143636" y="2285992"/>
            <a:ext cx="3000364" cy="1500198"/>
          </a:xfrm>
          <a:prstGeom prst="wedgeRectCallout">
            <a:avLst>
              <a:gd name="adj1" fmla="val -117839"/>
              <a:gd name="adj2" fmla="val 3144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La valeur "@+id/..." permet de spécifier à Android un identifiant  à la vue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114583" y="418479"/>
            <a:ext cx="16149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2400" b="1" dirty="0" err="1" smtClean="0">
                <a:latin typeface="Times New Roman" pitchFamily="18" charset="0"/>
                <a:cs typeface="Times New Roman" pitchFamily="18" charset="0"/>
              </a:rPr>
              <a:t>TextView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cxnSp>
        <p:nvCxnSpPr>
          <p:cNvPr id="3" name="Connecteur droit 2"/>
          <p:cNvCxnSpPr/>
          <p:nvPr/>
        </p:nvCxnSpPr>
        <p:spPr>
          <a:xfrm>
            <a:off x="3419872" y="3645024"/>
            <a:ext cx="576064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>
            <a:off x="7596336" y="6366685"/>
            <a:ext cx="576064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avec flèche 4"/>
          <p:cNvCxnSpPr/>
          <p:nvPr/>
        </p:nvCxnSpPr>
        <p:spPr>
          <a:xfrm>
            <a:off x="3707904" y="3645024"/>
            <a:ext cx="4176464" cy="2448272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04/03/2023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57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214290"/>
            <a:ext cx="8429652" cy="785794"/>
          </a:xfrm>
        </p:spPr>
        <p:txBody>
          <a:bodyPr/>
          <a:lstStyle/>
          <a:p>
            <a:pPr>
              <a:defRPr/>
            </a:pPr>
            <a:r>
              <a:rPr lang="fr-FR" sz="28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Définir et utiliser </a:t>
            </a:r>
            <a:r>
              <a:rPr lang="fr-FR" sz="2800" b="1" kern="1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Widgets</a:t>
            </a:r>
            <a:r>
              <a:rPr lang="fr-FR" sz="28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Android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1500174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u="sng" dirty="0" smtClean="0">
                <a:latin typeface="Times New Roman" pitchFamily="18" charset="0"/>
                <a:cs typeface="Times New Roman" pitchFamily="18" charset="0"/>
              </a:rPr>
              <a:t>Pour utiliser  </a:t>
            </a:r>
            <a:r>
              <a:rPr lang="fr-FR" sz="2400" b="1" u="sng" dirty="0" err="1" smtClean="0">
                <a:latin typeface="Segoe UI Semibold" pitchFamily="34" charset="0"/>
                <a:cs typeface="Times New Roman" pitchFamily="18" charset="0"/>
              </a:rPr>
              <a:t>textview</a:t>
            </a:r>
            <a:r>
              <a:rPr lang="fr-FR" sz="2400" u="sng" dirty="0" smtClean="0">
                <a:latin typeface="Times New Roman" pitchFamily="18" charset="0"/>
                <a:cs typeface="Times New Roman" pitchFamily="18" charset="0"/>
              </a:rPr>
              <a:t> de de façon dynamique (par programmation):</a:t>
            </a:r>
          </a:p>
          <a:p>
            <a:pPr algn="just">
              <a:buFont typeface="Arial" pitchFamily="34" charset="0"/>
              <a:buChar char="•"/>
            </a:pPr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42910" y="2571744"/>
            <a:ext cx="8072494" cy="19389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400" dirty="0" err="1" smtClean="0">
                <a:latin typeface="Segoe UI Semibold" pitchFamily="34" charset="0"/>
              </a:rPr>
              <a:t>LinearLayout</a:t>
            </a:r>
            <a:r>
              <a:rPr lang="fr-FR" sz="2400" dirty="0" smtClean="0">
                <a:latin typeface="Segoe UI Semibold" pitchFamily="34" charset="0"/>
              </a:rPr>
              <a:t>  </a:t>
            </a:r>
            <a:r>
              <a:rPr lang="fr-FR" sz="2400" dirty="0" err="1" smtClean="0">
                <a:solidFill>
                  <a:srgbClr val="0070C0"/>
                </a:solidFill>
                <a:latin typeface="Segoe UI Semibold" pitchFamily="34" charset="0"/>
              </a:rPr>
              <a:t>main_layout</a:t>
            </a:r>
            <a:r>
              <a:rPr lang="fr-FR" sz="2400" dirty="0" smtClean="0">
                <a:latin typeface="Segoe UI Semibold" pitchFamily="34" charset="0"/>
              </a:rPr>
              <a:t> = new </a:t>
            </a:r>
            <a:r>
              <a:rPr lang="fr-FR" sz="2400" dirty="0" err="1" smtClean="0">
                <a:latin typeface="Segoe UI Semibold" pitchFamily="34" charset="0"/>
              </a:rPr>
              <a:t>LinearLayout</a:t>
            </a:r>
            <a:r>
              <a:rPr lang="fr-FR" sz="2400" dirty="0" smtClean="0">
                <a:latin typeface="Segoe UI Semibold" pitchFamily="34" charset="0"/>
              </a:rPr>
              <a:t>(</a:t>
            </a:r>
            <a:r>
              <a:rPr lang="fr-FR" sz="2400" dirty="0" err="1" smtClean="0">
                <a:latin typeface="Segoe UI Semibold" pitchFamily="34" charset="0"/>
              </a:rPr>
              <a:t>this</a:t>
            </a:r>
            <a:r>
              <a:rPr lang="fr-FR" sz="2400" dirty="0" smtClean="0">
                <a:latin typeface="Segoe UI Semibold" pitchFamily="34" charset="0"/>
              </a:rPr>
              <a:t>); </a:t>
            </a:r>
            <a:br>
              <a:rPr lang="fr-FR" sz="2400" dirty="0" smtClean="0">
                <a:latin typeface="Segoe UI Semibold" pitchFamily="34" charset="0"/>
              </a:rPr>
            </a:br>
            <a:r>
              <a:rPr lang="fr-FR" sz="2400" dirty="0" err="1" smtClean="0">
                <a:latin typeface="Segoe UI Semibold" pitchFamily="34" charset="0"/>
              </a:rPr>
              <a:t>TextView</a:t>
            </a:r>
            <a:r>
              <a:rPr lang="fr-FR" sz="2400" dirty="0" smtClean="0">
                <a:latin typeface="Segoe UI Semibold" pitchFamily="34" charset="0"/>
              </a:rPr>
              <a:t>  </a:t>
            </a:r>
            <a:r>
              <a:rPr lang="fr-FR" sz="2400" dirty="0" err="1" smtClean="0">
                <a:solidFill>
                  <a:srgbClr val="FF0000"/>
                </a:solidFill>
                <a:latin typeface="Segoe UI Semibold" pitchFamily="34" charset="0"/>
              </a:rPr>
              <a:t>TextView_Obj_name</a:t>
            </a:r>
            <a:r>
              <a:rPr lang="fr-FR" sz="2400" dirty="0" smtClean="0">
                <a:solidFill>
                  <a:srgbClr val="FF0000"/>
                </a:solidFill>
                <a:latin typeface="Segoe UI Semibold" pitchFamily="34" charset="0"/>
              </a:rPr>
              <a:t> </a:t>
            </a:r>
            <a:r>
              <a:rPr lang="fr-FR" sz="2400" b="1" dirty="0" smtClean="0">
                <a:latin typeface="Segoe UI Semibold" pitchFamily="34" charset="0"/>
              </a:rPr>
              <a:t>= </a:t>
            </a:r>
            <a:r>
              <a:rPr lang="fr-FR" sz="2400" dirty="0" smtClean="0">
                <a:latin typeface="Segoe UI Semibold" pitchFamily="34" charset="0"/>
              </a:rPr>
              <a:t>new </a:t>
            </a:r>
            <a:r>
              <a:rPr lang="fr-FR" sz="2400" dirty="0" err="1" smtClean="0">
                <a:latin typeface="Segoe UI Semibold" pitchFamily="34" charset="0"/>
              </a:rPr>
              <a:t>TextView</a:t>
            </a:r>
            <a:r>
              <a:rPr lang="fr-FR" sz="2400" dirty="0" smtClean="0">
                <a:latin typeface="Segoe UI Semibold" pitchFamily="34" charset="0"/>
              </a:rPr>
              <a:t>(</a:t>
            </a:r>
            <a:r>
              <a:rPr lang="fr-FR" sz="2400" dirty="0" err="1" smtClean="0">
                <a:latin typeface="Segoe UI Semibold" pitchFamily="34" charset="0"/>
              </a:rPr>
              <a:t>this</a:t>
            </a:r>
            <a:r>
              <a:rPr lang="fr-FR" sz="2400" dirty="0" smtClean="0">
                <a:latin typeface="Segoe UI Semibold" pitchFamily="34" charset="0"/>
              </a:rPr>
              <a:t>); </a:t>
            </a:r>
            <a:br>
              <a:rPr lang="fr-FR" sz="2400" dirty="0" smtClean="0">
                <a:latin typeface="Segoe UI Semibold" pitchFamily="34" charset="0"/>
              </a:rPr>
            </a:br>
            <a:r>
              <a:rPr lang="fr-FR" sz="2400" dirty="0" err="1">
                <a:solidFill>
                  <a:srgbClr val="FF0000"/>
                </a:solidFill>
                <a:latin typeface="Segoe UI Semibold" pitchFamily="34" charset="0"/>
              </a:rPr>
              <a:t>TextView_Obj_name</a:t>
            </a:r>
            <a:r>
              <a:rPr lang="fr-FR" sz="2400" dirty="0" err="1" smtClean="0">
                <a:latin typeface="Segoe UI Semibold" pitchFamily="34" charset="0"/>
              </a:rPr>
              <a:t>.setText</a:t>
            </a:r>
            <a:r>
              <a:rPr lang="fr-FR" sz="2400" dirty="0" smtClean="0">
                <a:latin typeface="Segoe UI Semibold" pitchFamily="34" charset="0"/>
              </a:rPr>
              <a:t>(« Entrez votre texte ici « ); </a:t>
            </a:r>
            <a:br>
              <a:rPr lang="fr-FR" sz="2400" dirty="0" smtClean="0">
                <a:latin typeface="Segoe UI Semibold" pitchFamily="34" charset="0"/>
              </a:rPr>
            </a:br>
            <a:r>
              <a:rPr lang="fr-FR" sz="2400" dirty="0" err="1">
                <a:solidFill>
                  <a:srgbClr val="0070C0"/>
                </a:solidFill>
                <a:latin typeface="Segoe UI Semibold" pitchFamily="34" charset="0"/>
              </a:rPr>
              <a:t>main_layout</a:t>
            </a:r>
            <a:r>
              <a:rPr lang="fr-FR" sz="2400" dirty="0" err="1" smtClean="0">
                <a:latin typeface="Segoe UI Semibold" pitchFamily="34" charset="0"/>
              </a:rPr>
              <a:t>.addView</a:t>
            </a:r>
            <a:r>
              <a:rPr lang="fr-FR" sz="2400" dirty="0" smtClean="0">
                <a:latin typeface="Segoe UI Semibold" pitchFamily="34" charset="0"/>
              </a:rPr>
              <a:t>(</a:t>
            </a:r>
            <a:r>
              <a:rPr lang="fr-FR" sz="2400" dirty="0" err="1" smtClean="0">
                <a:solidFill>
                  <a:srgbClr val="FF0000"/>
                </a:solidFill>
                <a:latin typeface="Segoe UI Semibold" pitchFamily="34" charset="0"/>
              </a:rPr>
              <a:t>TextView_Obj_name</a:t>
            </a:r>
            <a:r>
              <a:rPr lang="fr-FR" sz="2400" dirty="0" smtClean="0">
                <a:solidFill>
                  <a:srgbClr val="FF0000"/>
                </a:solidFill>
                <a:latin typeface="Segoe UI Semibold" pitchFamily="34" charset="0"/>
              </a:rPr>
              <a:t> </a:t>
            </a:r>
            <a:r>
              <a:rPr lang="fr-FR" sz="2400" dirty="0" smtClean="0">
                <a:latin typeface="Segoe UI Semibold" pitchFamily="34" charset="0"/>
              </a:rPr>
              <a:t>);</a:t>
            </a:r>
          </a:p>
          <a:p>
            <a:r>
              <a:rPr lang="fr-FR" sz="2400" dirty="0" err="1" smtClean="0">
                <a:latin typeface="Segoe UI Semibold" pitchFamily="34" charset="0"/>
              </a:rPr>
              <a:t>setContentView</a:t>
            </a:r>
            <a:r>
              <a:rPr lang="fr-FR" sz="2400" dirty="0" smtClean="0">
                <a:latin typeface="Segoe UI Semibold" pitchFamily="34" charset="0"/>
              </a:rPr>
              <a:t>(</a:t>
            </a:r>
            <a:r>
              <a:rPr lang="fr-FR" sz="2400" dirty="0" err="1">
                <a:solidFill>
                  <a:srgbClr val="0070C0"/>
                </a:solidFill>
                <a:latin typeface="Segoe UI Semibold" pitchFamily="34" charset="0"/>
              </a:rPr>
              <a:t>main_layout</a:t>
            </a:r>
            <a:r>
              <a:rPr lang="fr-FR" sz="2400" dirty="0" smtClean="0">
                <a:latin typeface="Segoe UI Semibold" pitchFamily="34" charset="0"/>
              </a:rPr>
              <a:t>); </a:t>
            </a:r>
            <a:endParaRPr lang="fr-FR" sz="2400" dirty="0">
              <a:latin typeface="Segoe UI Semibold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114583" y="418479"/>
            <a:ext cx="16149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2400" b="1" dirty="0" err="1" smtClean="0">
                <a:latin typeface="Times New Roman" pitchFamily="18" charset="0"/>
                <a:cs typeface="Times New Roman" pitchFamily="18" charset="0"/>
              </a:rPr>
              <a:t>TextView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05/03/2023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58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214290"/>
            <a:ext cx="8429652" cy="785794"/>
          </a:xfrm>
        </p:spPr>
        <p:txBody>
          <a:bodyPr/>
          <a:lstStyle/>
          <a:p>
            <a:pPr>
              <a:defRPr/>
            </a:pPr>
            <a:r>
              <a:rPr lang="fr-FR" sz="28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Définir et utiliser </a:t>
            </a:r>
            <a:r>
              <a:rPr lang="fr-FR" sz="2800" b="1" kern="1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Widgets</a:t>
            </a:r>
            <a:r>
              <a:rPr lang="fr-FR" sz="28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Android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133754" y="375047"/>
            <a:ext cx="15237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2400" b="1" dirty="0" err="1" smtClean="0">
                <a:latin typeface="Times New Roman" pitchFamily="18" charset="0"/>
                <a:cs typeface="Times New Roman" pitchFamily="18" charset="0"/>
              </a:rPr>
              <a:t>EditText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53419" y="1213727"/>
            <a:ext cx="1690581" cy="467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Rectangle 16"/>
          <p:cNvSpPr/>
          <p:nvPr/>
        </p:nvSpPr>
        <p:spPr>
          <a:xfrm>
            <a:off x="142844" y="1285860"/>
            <a:ext cx="86439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400" dirty="0" smtClean="0">
                <a:latin typeface="+mn-lt"/>
                <a:cs typeface="Times New Roman" pitchFamily="18" charset="0"/>
              </a:rPr>
              <a:t> Un </a:t>
            </a:r>
            <a:r>
              <a:rPr lang="fr-FR" sz="2400" b="1" dirty="0" err="1" smtClean="0">
                <a:latin typeface="+mn-lt"/>
                <a:cs typeface="Times New Roman" pitchFamily="18" charset="0"/>
              </a:rPr>
              <a:t>edittext</a:t>
            </a:r>
            <a:r>
              <a:rPr lang="fr-FR" sz="2400" dirty="0" smtClean="0">
                <a:latin typeface="+mn-lt"/>
                <a:cs typeface="Times New Roman" pitchFamily="18" charset="0"/>
              </a:rPr>
              <a:t> permet à l’utilisateur </a:t>
            </a:r>
            <a:r>
              <a:rPr lang="fr-FR" sz="2400" dirty="0" smtClean="0">
                <a:latin typeface="+mn-lt"/>
                <a:cs typeface="Times New Roman" pitchFamily="18" charset="0"/>
              </a:rPr>
              <a:t>de </a:t>
            </a:r>
            <a:r>
              <a:rPr lang="fr-FR" sz="2400" dirty="0" smtClean="0"/>
              <a:t>saisir</a:t>
            </a:r>
            <a:r>
              <a:rPr lang="fr-FR" sz="2400" dirty="0" smtClean="0">
                <a:latin typeface="+mn-lt"/>
                <a:cs typeface="Times New Roman" pitchFamily="18" charset="0"/>
              </a:rPr>
              <a:t> </a:t>
            </a:r>
            <a:r>
              <a:rPr lang="fr-FR" sz="2400" dirty="0" smtClean="0">
                <a:latin typeface="+mn-lt"/>
                <a:cs typeface="Times New Roman" pitchFamily="18" charset="0"/>
              </a:rPr>
              <a:t>du texte.</a:t>
            </a:r>
            <a:endParaRPr lang="fr-FR" sz="2400" dirty="0">
              <a:latin typeface="+mn-lt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42910" y="1681451"/>
            <a:ext cx="58749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fr-FR" sz="2400" dirty="0" smtClean="0">
                <a:latin typeface="+mn-lt"/>
                <a:cs typeface="Times New Roman" pitchFamily="18" charset="0"/>
              </a:rPr>
              <a:t>- Pour utiliser  </a:t>
            </a:r>
            <a:r>
              <a:rPr lang="fr-FR" sz="2400" b="1" dirty="0" err="1" smtClean="0">
                <a:latin typeface="+mn-lt"/>
                <a:cs typeface="Times New Roman" pitchFamily="18" charset="0"/>
              </a:rPr>
              <a:t>EditText</a:t>
            </a:r>
            <a:r>
              <a:rPr lang="fr-FR" sz="2400" dirty="0" smtClean="0">
                <a:latin typeface="+mn-lt"/>
                <a:cs typeface="Times New Roman" pitchFamily="18" charset="0"/>
              </a:rPr>
              <a:t> de façon statique: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071538" y="2071678"/>
            <a:ext cx="75724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latin typeface="+mn-lt"/>
                <a:cs typeface="Times New Roman" pitchFamily="18" charset="0"/>
              </a:rPr>
              <a:t>1- définition de </a:t>
            </a:r>
            <a:r>
              <a:rPr lang="fr-FR" sz="2000" dirty="0" err="1" smtClean="0">
                <a:latin typeface="+mn-lt"/>
                <a:cs typeface="Times New Roman" pitchFamily="18" charset="0"/>
              </a:rPr>
              <a:t>view</a:t>
            </a:r>
            <a:r>
              <a:rPr lang="fr-FR" sz="2000" dirty="0" smtClean="0">
                <a:latin typeface="+mn-lt"/>
                <a:cs typeface="Times New Roman" pitchFamily="18" charset="0"/>
              </a:rPr>
              <a:t> dans le fichier XML</a:t>
            </a:r>
          </a:p>
          <a:p>
            <a:pPr algn="just"/>
            <a:endParaRPr lang="fr-FR" sz="2000" dirty="0" smtClean="0">
              <a:latin typeface="+mn-lt"/>
              <a:cs typeface="Times New Roman" pitchFamily="18" charset="0"/>
            </a:endParaRPr>
          </a:p>
          <a:p>
            <a:pPr algn="just"/>
            <a:endParaRPr lang="fr-FR" sz="2000" dirty="0" smtClean="0">
              <a:latin typeface="+mn-lt"/>
              <a:cs typeface="Times New Roman" pitchFamily="18" charset="0"/>
            </a:endParaRPr>
          </a:p>
          <a:p>
            <a:pPr algn="just"/>
            <a:endParaRPr lang="fr-FR" sz="2000" dirty="0" smtClean="0">
              <a:latin typeface="+mn-lt"/>
              <a:cs typeface="Times New Roman" pitchFamily="18" charset="0"/>
            </a:endParaRPr>
          </a:p>
          <a:p>
            <a:pPr algn="just"/>
            <a:endParaRPr lang="fr-FR" sz="2000" dirty="0" smtClean="0">
              <a:latin typeface="+mn-lt"/>
              <a:cs typeface="Times New Roman" pitchFamily="18" charset="0"/>
            </a:endParaRPr>
          </a:p>
          <a:p>
            <a:pPr algn="just"/>
            <a:endParaRPr lang="fr-FR" sz="2000" dirty="0" smtClean="0">
              <a:latin typeface="+mn-lt"/>
              <a:cs typeface="Times New Roman" pitchFamily="18" charset="0"/>
            </a:endParaRPr>
          </a:p>
          <a:p>
            <a:pPr algn="just"/>
            <a:endParaRPr lang="fr-FR" sz="2000" dirty="0" smtClean="0">
              <a:latin typeface="+mn-lt"/>
              <a:cs typeface="Times New Roman" pitchFamily="18" charset="0"/>
            </a:endParaRPr>
          </a:p>
          <a:p>
            <a:pPr algn="just"/>
            <a:endParaRPr lang="fr-FR" sz="2000" dirty="0" smtClean="0">
              <a:latin typeface="+mn-lt"/>
              <a:cs typeface="Times New Roman" pitchFamily="18" charset="0"/>
            </a:endParaRPr>
          </a:p>
          <a:p>
            <a:pPr algn="just"/>
            <a:endParaRPr lang="fr-FR" sz="2000" dirty="0" smtClean="0">
              <a:latin typeface="+mn-lt"/>
              <a:cs typeface="Times New Roman" pitchFamily="18" charset="0"/>
            </a:endParaRPr>
          </a:p>
          <a:p>
            <a:pPr algn="just"/>
            <a:endParaRPr lang="fr-FR" sz="2000" dirty="0" smtClean="0">
              <a:latin typeface="+mn-lt"/>
              <a:cs typeface="Times New Roman" pitchFamily="18" charset="0"/>
            </a:endParaRPr>
          </a:p>
          <a:p>
            <a:pPr algn="just"/>
            <a:endParaRPr lang="fr-FR" sz="2000" dirty="0" smtClean="0">
              <a:latin typeface="+mn-lt"/>
              <a:cs typeface="Times New Roman" pitchFamily="18" charset="0"/>
            </a:endParaRPr>
          </a:p>
          <a:p>
            <a:pPr algn="just"/>
            <a:r>
              <a:rPr lang="fr-FR" sz="2000" dirty="0" smtClean="0">
                <a:latin typeface="+mn-lt"/>
                <a:cs typeface="Times New Roman" pitchFamily="18" charset="0"/>
              </a:rPr>
              <a:t>2- dans le code de l’activité .JAVA associée au fichier </a:t>
            </a:r>
            <a:r>
              <a:rPr lang="fr-FR" sz="2000" dirty="0" err="1" smtClean="0">
                <a:latin typeface="+mn-lt"/>
                <a:cs typeface="Times New Roman" pitchFamily="18" charset="0"/>
              </a:rPr>
              <a:t>layout</a:t>
            </a:r>
            <a:endParaRPr lang="fr-FR" sz="2000" dirty="0">
              <a:latin typeface="+mn-lt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428728" y="2428868"/>
            <a:ext cx="6143668" cy="17543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r-FR" dirty="0" smtClean="0">
                <a:solidFill>
                  <a:schemeClr val="tx1"/>
                </a:solidFill>
                <a:latin typeface="Segoe UI Semibold" pitchFamily="34" charset="0"/>
              </a:rPr>
              <a:t>&lt;</a:t>
            </a:r>
            <a:r>
              <a:rPr lang="fr-FR" dirty="0" err="1" smtClean="0">
                <a:solidFill>
                  <a:schemeClr val="tx1"/>
                </a:solidFill>
                <a:latin typeface="Segoe UI Semibold" pitchFamily="34" charset="0"/>
              </a:rPr>
              <a:t>EditText</a:t>
            </a:r>
            <a:endParaRPr lang="fr-FR" dirty="0" smtClean="0">
              <a:solidFill>
                <a:schemeClr val="tx1"/>
              </a:solidFill>
              <a:latin typeface="Segoe UI Semibold" pitchFamily="34" charset="0"/>
            </a:endParaRPr>
          </a:p>
          <a:p>
            <a:r>
              <a:rPr lang="fr-FR" dirty="0" smtClean="0">
                <a:solidFill>
                  <a:schemeClr val="tx1"/>
                </a:solidFill>
                <a:latin typeface="Segoe UI Semibold" pitchFamily="34" charset="0"/>
              </a:rPr>
              <a:t>        </a:t>
            </a:r>
            <a:r>
              <a:rPr lang="fr-FR" dirty="0" err="1" smtClean="0">
                <a:solidFill>
                  <a:schemeClr val="tx1"/>
                </a:solidFill>
                <a:latin typeface="Segoe UI Semibold" pitchFamily="34" charset="0"/>
              </a:rPr>
              <a:t>android:id</a:t>
            </a:r>
            <a:r>
              <a:rPr lang="fr-FR" dirty="0" smtClean="0">
                <a:solidFill>
                  <a:schemeClr val="tx1"/>
                </a:solidFill>
                <a:latin typeface="Segoe UI Semibold" pitchFamily="34" charset="0"/>
              </a:rPr>
              <a:t>=</a:t>
            </a:r>
            <a:r>
              <a:rPr lang="fr-FR" i="1" dirty="0" smtClean="0">
                <a:solidFill>
                  <a:schemeClr val="tx1"/>
                </a:solidFill>
                <a:latin typeface="Segoe UI Semibold" pitchFamily="34" charset="0"/>
              </a:rPr>
              <a:t>"@</a:t>
            </a:r>
            <a:r>
              <a:rPr lang="fr-FR" b="1" i="1" dirty="0" smtClean="0">
                <a:solidFill>
                  <a:schemeClr val="tx1"/>
                </a:solidFill>
                <a:latin typeface="Segoe UI Semibold" pitchFamily="34" charset="0"/>
              </a:rPr>
              <a:t>+</a:t>
            </a:r>
            <a:r>
              <a:rPr lang="fr-FR" i="1" dirty="0" smtClean="0">
                <a:solidFill>
                  <a:schemeClr val="tx1"/>
                </a:solidFill>
                <a:latin typeface="Segoe UI Semibold" pitchFamily="34" charset="0"/>
              </a:rPr>
              <a:t>id/</a:t>
            </a:r>
            <a:r>
              <a:rPr lang="fr-FR" i="1" dirty="0" err="1" smtClean="0">
                <a:solidFill>
                  <a:srgbClr val="FF0000"/>
                </a:solidFill>
                <a:latin typeface="Segoe UI Semibold" pitchFamily="34" charset="0"/>
              </a:rPr>
              <a:t>id_edittxt</a:t>
            </a:r>
            <a:r>
              <a:rPr lang="fr-FR" i="1" dirty="0" smtClean="0">
                <a:solidFill>
                  <a:schemeClr val="tx1"/>
                </a:solidFill>
                <a:latin typeface="Segoe UI Semibold" pitchFamily="34" charset="0"/>
              </a:rPr>
              <a:t>"</a:t>
            </a:r>
          </a:p>
          <a:p>
            <a:r>
              <a:rPr lang="fr-FR" dirty="0" smtClean="0">
                <a:solidFill>
                  <a:schemeClr val="tx1"/>
                </a:solidFill>
                <a:latin typeface="Segoe UI Semibold" pitchFamily="34" charset="0"/>
              </a:rPr>
              <a:t>        </a:t>
            </a:r>
            <a:r>
              <a:rPr lang="fr-FR" dirty="0" err="1" smtClean="0">
                <a:solidFill>
                  <a:schemeClr val="tx1"/>
                </a:solidFill>
                <a:latin typeface="Segoe UI Semibold" pitchFamily="34" charset="0"/>
              </a:rPr>
              <a:t>android:layout_width</a:t>
            </a:r>
            <a:r>
              <a:rPr lang="fr-FR" dirty="0" smtClean="0">
                <a:solidFill>
                  <a:schemeClr val="tx1"/>
                </a:solidFill>
                <a:latin typeface="Segoe UI Semibold" pitchFamily="34" charset="0"/>
              </a:rPr>
              <a:t>=</a:t>
            </a:r>
            <a:r>
              <a:rPr lang="fr-FR" i="1" dirty="0" smtClean="0">
                <a:solidFill>
                  <a:schemeClr val="tx1"/>
                </a:solidFill>
                <a:latin typeface="Segoe UI Semibold" pitchFamily="34" charset="0"/>
              </a:rPr>
              <a:t>"@</a:t>
            </a:r>
            <a:r>
              <a:rPr lang="fr-FR" i="1" dirty="0" err="1" smtClean="0">
                <a:solidFill>
                  <a:schemeClr val="tx1"/>
                </a:solidFill>
                <a:latin typeface="Segoe UI Semibold" pitchFamily="34" charset="0"/>
              </a:rPr>
              <a:t>dimen</a:t>
            </a:r>
            <a:r>
              <a:rPr lang="fr-FR" i="1" dirty="0" smtClean="0">
                <a:solidFill>
                  <a:schemeClr val="tx1"/>
                </a:solidFill>
                <a:latin typeface="Segoe UI Semibold" pitchFamily="34" charset="0"/>
              </a:rPr>
              <a:t>/</a:t>
            </a:r>
            <a:r>
              <a:rPr lang="fr-FR" i="1" dirty="0" err="1" smtClean="0">
                <a:solidFill>
                  <a:schemeClr val="tx1"/>
                </a:solidFill>
                <a:latin typeface="Segoe UI Semibold" pitchFamily="34" charset="0"/>
              </a:rPr>
              <a:t>large_padding</a:t>
            </a:r>
            <a:r>
              <a:rPr lang="fr-FR" i="1" dirty="0" smtClean="0">
                <a:solidFill>
                  <a:schemeClr val="tx1"/>
                </a:solidFill>
                <a:latin typeface="Segoe UI Semibold" pitchFamily="34" charset="0"/>
              </a:rPr>
              <a:t>"</a:t>
            </a:r>
          </a:p>
          <a:p>
            <a:r>
              <a:rPr lang="fr-FR" dirty="0" smtClean="0">
                <a:solidFill>
                  <a:schemeClr val="tx1"/>
                </a:solidFill>
                <a:latin typeface="Segoe UI Semibold" pitchFamily="34" charset="0"/>
              </a:rPr>
              <a:t>        </a:t>
            </a:r>
            <a:r>
              <a:rPr lang="fr-FR" dirty="0" err="1" smtClean="0">
                <a:solidFill>
                  <a:schemeClr val="tx1"/>
                </a:solidFill>
                <a:latin typeface="Segoe UI Semibold" pitchFamily="34" charset="0"/>
              </a:rPr>
              <a:t>android:layout_height</a:t>
            </a:r>
            <a:r>
              <a:rPr lang="fr-FR" dirty="0" smtClean="0">
                <a:solidFill>
                  <a:schemeClr val="tx1"/>
                </a:solidFill>
                <a:latin typeface="Segoe UI Semibold" pitchFamily="34" charset="0"/>
              </a:rPr>
              <a:t>=</a:t>
            </a:r>
            <a:r>
              <a:rPr lang="fr-FR" i="1" dirty="0" smtClean="0">
                <a:solidFill>
                  <a:schemeClr val="tx1"/>
                </a:solidFill>
                <a:latin typeface="Segoe UI Semibold" pitchFamily="34" charset="0"/>
              </a:rPr>
              <a:t>"</a:t>
            </a:r>
            <a:r>
              <a:rPr lang="fr-FR" i="1" dirty="0" err="1" smtClean="0">
                <a:solidFill>
                  <a:schemeClr val="tx1"/>
                </a:solidFill>
                <a:latin typeface="Segoe UI Semibold" pitchFamily="34" charset="0"/>
              </a:rPr>
              <a:t>wrap_content</a:t>
            </a:r>
            <a:r>
              <a:rPr lang="fr-FR" i="1" dirty="0" smtClean="0">
                <a:solidFill>
                  <a:schemeClr val="tx1"/>
                </a:solidFill>
                <a:latin typeface="Segoe UI Semibold" pitchFamily="34" charset="0"/>
              </a:rPr>
              <a:t>"</a:t>
            </a:r>
          </a:p>
          <a:p>
            <a:r>
              <a:rPr lang="fr-FR" dirty="0" smtClean="0">
                <a:solidFill>
                  <a:schemeClr val="tx1"/>
                </a:solidFill>
                <a:latin typeface="Segoe UI Semibold" pitchFamily="34" charset="0"/>
              </a:rPr>
              <a:t>        </a:t>
            </a:r>
            <a:r>
              <a:rPr lang="fr-FR" dirty="0" err="1" smtClean="0">
                <a:solidFill>
                  <a:schemeClr val="tx1"/>
                </a:solidFill>
                <a:latin typeface="Segoe UI Semibold" pitchFamily="34" charset="0"/>
              </a:rPr>
              <a:t>android:inputType</a:t>
            </a:r>
            <a:r>
              <a:rPr lang="fr-FR" dirty="0" smtClean="0">
                <a:solidFill>
                  <a:schemeClr val="tx1"/>
                </a:solidFill>
                <a:latin typeface="Segoe UI Semibold" pitchFamily="34" charset="0"/>
              </a:rPr>
              <a:t>=</a:t>
            </a:r>
            <a:r>
              <a:rPr lang="fr-FR" i="1" dirty="0" smtClean="0">
                <a:solidFill>
                  <a:schemeClr val="tx1"/>
                </a:solidFill>
                <a:latin typeface="Segoe UI Semibold" pitchFamily="34" charset="0"/>
              </a:rPr>
              <a:t>"</a:t>
            </a:r>
            <a:r>
              <a:rPr lang="fr-FR" i="1" dirty="0" err="1" smtClean="0">
                <a:solidFill>
                  <a:schemeClr val="tx1"/>
                </a:solidFill>
                <a:latin typeface="Segoe UI Semibold" pitchFamily="34" charset="0"/>
              </a:rPr>
              <a:t>textEmailAddress</a:t>
            </a:r>
            <a:r>
              <a:rPr lang="fr-FR" i="1" dirty="0" smtClean="0">
                <a:solidFill>
                  <a:schemeClr val="tx1"/>
                </a:solidFill>
                <a:latin typeface="Segoe UI Semibold" pitchFamily="34" charset="0"/>
              </a:rPr>
              <a:t>"</a:t>
            </a:r>
          </a:p>
          <a:p>
            <a:r>
              <a:rPr lang="fr-FR" dirty="0" smtClean="0">
                <a:solidFill>
                  <a:schemeClr val="tx1"/>
                </a:solidFill>
                <a:latin typeface="Segoe UI Semibold" pitchFamily="34" charset="0"/>
              </a:rPr>
              <a:t>        </a:t>
            </a:r>
            <a:r>
              <a:rPr lang="fr-FR" dirty="0" err="1" smtClean="0">
                <a:solidFill>
                  <a:schemeClr val="tx1"/>
                </a:solidFill>
                <a:latin typeface="Segoe UI Semibold" pitchFamily="34" charset="0"/>
              </a:rPr>
              <a:t>android:layout_gravity</a:t>
            </a:r>
            <a:r>
              <a:rPr lang="fr-FR" dirty="0" smtClean="0">
                <a:solidFill>
                  <a:schemeClr val="tx1"/>
                </a:solidFill>
                <a:latin typeface="Segoe UI Semibold" pitchFamily="34" charset="0"/>
              </a:rPr>
              <a:t>=</a:t>
            </a:r>
            <a:r>
              <a:rPr lang="fr-FR" i="1" dirty="0" smtClean="0">
                <a:solidFill>
                  <a:schemeClr val="tx1"/>
                </a:solidFill>
                <a:latin typeface="Segoe UI Semibold" pitchFamily="34" charset="0"/>
              </a:rPr>
              <a:t>"center" /&gt;</a:t>
            </a:r>
            <a:endParaRPr lang="fr-FR" dirty="0">
              <a:solidFill>
                <a:schemeClr val="tx1"/>
              </a:solidFill>
              <a:latin typeface="Segoe UI Semibold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500166" y="4214818"/>
            <a:ext cx="6929486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b="1" dirty="0" err="1" smtClean="0"/>
              <a:t>android:inputType</a:t>
            </a:r>
            <a:r>
              <a:rPr lang="fr-FR" b="1" dirty="0" smtClean="0"/>
              <a:t>:  </a:t>
            </a:r>
            <a:r>
              <a:rPr lang="fr-FR" b="1" dirty="0"/>
              <a:t>spécifie le type de texte</a:t>
            </a:r>
            <a:endParaRPr lang="fr-FR" b="1" dirty="0" smtClean="0"/>
          </a:p>
          <a:p>
            <a:pPr>
              <a:buFont typeface="Arial" pitchFamily="34" charset="0"/>
              <a:buChar char="•"/>
            </a:pPr>
            <a:r>
              <a:rPr lang="fr-FR" sz="1400" dirty="0" err="1" smtClean="0"/>
              <a:t>android</a:t>
            </a:r>
            <a:r>
              <a:rPr lang="fr-FR" sz="1400" dirty="0" smtClean="0"/>
              <a:t> </a:t>
            </a:r>
            <a:r>
              <a:rPr lang="fr-FR" sz="1400" dirty="0" smtClean="0"/>
              <a:t>:</a:t>
            </a:r>
            <a:r>
              <a:rPr lang="fr-FR" sz="1400" dirty="0" err="1" smtClean="0"/>
              <a:t>autoText</a:t>
            </a:r>
            <a:r>
              <a:rPr lang="fr-FR" sz="1400" dirty="0" smtClean="0"/>
              <a:t> : correction automatique.</a:t>
            </a:r>
          </a:p>
          <a:p>
            <a:pPr>
              <a:buFont typeface="Arial" pitchFamily="34" charset="0"/>
              <a:buChar char="•"/>
            </a:pPr>
            <a:r>
              <a:rPr lang="fr-FR" sz="1400" dirty="0" err="1" smtClean="0"/>
              <a:t>android</a:t>
            </a:r>
            <a:r>
              <a:rPr lang="fr-FR" sz="1400" dirty="0" smtClean="0"/>
              <a:t> :</a:t>
            </a:r>
            <a:r>
              <a:rPr lang="fr-FR" sz="1400" dirty="0" err="1" smtClean="0"/>
              <a:t>capitalize</a:t>
            </a:r>
            <a:r>
              <a:rPr lang="fr-FR" sz="1400" dirty="0" smtClean="0"/>
              <a:t> : mets automatiquement une majuscule à la première lettre.</a:t>
            </a:r>
          </a:p>
          <a:p>
            <a:pPr>
              <a:buFont typeface="Arial" pitchFamily="34" charset="0"/>
              <a:buChar char="•"/>
            </a:pPr>
            <a:r>
              <a:rPr lang="fr-FR" sz="1400" dirty="0" err="1" smtClean="0"/>
              <a:t>android</a:t>
            </a:r>
            <a:r>
              <a:rPr lang="fr-FR" sz="1400" dirty="0" smtClean="0"/>
              <a:t> </a:t>
            </a:r>
            <a:r>
              <a:rPr lang="fr-FR" sz="1400" dirty="0" smtClean="0"/>
              <a:t>:</a:t>
            </a:r>
            <a:r>
              <a:rPr lang="fr-FR" sz="1400" dirty="0" err="1" smtClean="0"/>
              <a:t>singleLine</a:t>
            </a:r>
            <a:r>
              <a:rPr lang="fr-FR" sz="1400" dirty="0" smtClean="0"/>
              <a:t> : permet de passer au champ suivant avec la touche entrée.</a:t>
            </a:r>
          </a:p>
          <a:p>
            <a:pPr>
              <a:buFont typeface="Arial" pitchFamily="34" charset="0"/>
              <a:buChar char="•"/>
            </a:pPr>
            <a:r>
              <a:rPr lang="fr-FR" sz="1400" dirty="0" err="1" smtClean="0"/>
              <a:t>android</a:t>
            </a:r>
            <a:r>
              <a:rPr lang="fr-FR" sz="1400" dirty="0" smtClean="0"/>
              <a:t> :</a:t>
            </a:r>
            <a:r>
              <a:rPr lang="fr-FR" sz="1400" dirty="0" err="1" smtClean="0"/>
              <a:t>autoCompleteTextView</a:t>
            </a:r>
            <a:r>
              <a:rPr lang="fr-FR" sz="1400" dirty="0" smtClean="0"/>
              <a:t> : utilise l’</a:t>
            </a:r>
            <a:r>
              <a:rPr lang="fr-FR" sz="1400" dirty="0" err="1" smtClean="0"/>
              <a:t>autocompletion</a:t>
            </a:r>
            <a:r>
              <a:rPr lang="fr-FR" sz="1400" dirty="0" smtClean="0"/>
              <a:t> Android.</a:t>
            </a:r>
            <a:endParaRPr lang="fr-FR" sz="1400" dirty="0"/>
          </a:p>
        </p:txBody>
      </p:sp>
      <p:sp>
        <p:nvSpPr>
          <p:cNvPr id="25" name="Rectangle 24"/>
          <p:cNvSpPr/>
          <p:nvPr/>
        </p:nvSpPr>
        <p:spPr>
          <a:xfrm>
            <a:off x="546990" y="5857892"/>
            <a:ext cx="7483459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dirty="0" smtClean="0">
                <a:latin typeface="Segoe UI Semibold" pitchFamily="34" charset="0"/>
              </a:rPr>
              <a:t>Import </a:t>
            </a:r>
            <a:r>
              <a:rPr lang="fr-FR" dirty="0" err="1" smtClean="0">
                <a:latin typeface="Segoe UI Semibold" pitchFamily="34" charset="0"/>
              </a:rPr>
              <a:t>android.widget.EditText</a:t>
            </a:r>
            <a:r>
              <a:rPr lang="fr-FR" dirty="0" smtClean="0">
                <a:latin typeface="Segoe UI Semibold" pitchFamily="34" charset="0"/>
              </a:rPr>
              <a:t>;</a:t>
            </a:r>
          </a:p>
          <a:p>
            <a:r>
              <a:rPr lang="fr-FR" dirty="0" err="1" smtClean="0">
                <a:latin typeface="Segoe UI Semibold" pitchFamily="34" charset="0"/>
              </a:rPr>
              <a:t>EditText</a:t>
            </a:r>
            <a:r>
              <a:rPr lang="fr-FR" dirty="0" smtClean="0">
                <a:latin typeface="Segoe UI Semibold" pitchFamily="34" charset="0"/>
              </a:rPr>
              <a:t> </a:t>
            </a:r>
            <a:r>
              <a:rPr lang="fr-FR" b="1" dirty="0" err="1" smtClean="0">
                <a:solidFill>
                  <a:srgbClr val="C00000"/>
                </a:solidFill>
                <a:latin typeface="Segoe UI Semibold" pitchFamily="34" charset="0"/>
              </a:rPr>
              <a:t>edittext_obj_name</a:t>
            </a:r>
            <a:r>
              <a:rPr lang="fr-FR" dirty="0" smtClean="0">
                <a:latin typeface="Segoe UI Semibold" pitchFamily="34" charset="0"/>
              </a:rPr>
              <a:t> = (</a:t>
            </a:r>
            <a:r>
              <a:rPr lang="fr-FR" dirty="0" err="1" smtClean="0">
                <a:latin typeface="Segoe UI Semibold" pitchFamily="34" charset="0"/>
              </a:rPr>
              <a:t>EditText</a:t>
            </a:r>
            <a:r>
              <a:rPr lang="fr-FR" dirty="0" smtClean="0">
                <a:latin typeface="Segoe UI Semibold" pitchFamily="34" charset="0"/>
              </a:rPr>
              <a:t>) </a:t>
            </a:r>
            <a:r>
              <a:rPr lang="fr-FR" dirty="0" err="1" smtClean="0">
                <a:latin typeface="Segoe UI Semibold" pitchFamily="34" charset="0"/>
              </a:rPr>
              <a:t>findViewById</a:t>
            </a:r>
            <a:r>
              <a:rPr lang="fr-FR" dirty="0" smtClean="0">
                <a:latin typeface="Segoe UI Semibold" pitchFamily="34" charset="0"/>
              </a:rPr>
              <a:t>(</a:t>
            </a:r>
            <a:r>
              <a:rPr lang="fr-FR" dirty="0" err="1" smtClean="0">
                <a:latin typeface="Segoe UI Semibold" pitchFamily="34" charset="0"/>
              </a:rPr>
              <a:t>R.id.</a:t>
            </a:r>
            <a:r>
              <a:rPr lang="fr-FR" i="1" dirty="0" err="1" smtClean="0">
                <a:solidFill>
                  <a:srgbClr val="FF0000"/>
                </a:solidFill>
                <a:latin typeface="Segoe UI Semibold" pitchFamily="34" charset="0"/>
              </a:rPr>
              <a:t>id_edittxt</a:t>
            </a:r>
            <a:r>
              <a:rPr lang="fr-FR" i="1" dirty="0">
                <a:solidFill>
                  <a:srgbClr val="FF0000"/>
                </a:solidFill>
                <a:latin typeface="Segoe UI Semibold" pitchFamily="34" charset="0"/>
              </a:rPr>
              <a:t>"</a:t>
            </a:r>
            <a:r>
              <a:rPr lang="fr-FR" dirty="0" smtClean="0">
                <a:latin typeface="Segoe UI Semibold" pitchFamily="34" charset="0"/>
              </a:rPr>
              <a:t>);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05/03/2023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59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214290"/>
            <a:ext cx="8429652" cy="785794"/>
          </a:xfrm>
        </p:spPr>
        <p:txBody>
          <a:bodyPr/>
          <a:lstStyle/>
          <a:p>
            <a:pPr>
              <a:defRPr/>
            </a:pPr>
            <a:r>
              <a:rPr lang="fr-FR" sz="28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Définir et utiliser </a:t>
            </a:r>
            <a:r>
              <a:rPr lang="fr-FR" sz="2800" b="1" kern="1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Widgets</a:t>
            </a:r>
            <a:r>
              <a:rPr lang="fr-FR" sz="28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Android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4302" y="1330059"/>
            <a:ext cx="1654428" cy="45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Rectangle 16"/>
          <p:cNvSpPr/>
          <p:nvPr/>
        </p:nvSpPr>
        <p:spPr>
          <a:xfrm>
            <a:off x="0" y="1428736"/>
            <a:ext cx="86439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400" dirty="0" smtClean="0">
                <a:latin typeface="+mn-lt"/>
                <a:cs typeface="Times New Roman" pitchFamily="18" charset="0"/>
              </a:rPr>
              <a:t> Un </a:t>
            </a:r>
            <a:r>
              <a:rPr lang="fr-FR" sz="2400" b="1" dirty="0" err="1" smtClean="0">
                <a:latin typeface="+mn-lt"/>
                <a:cs typeface="Times New Roman" pitchFamily="18" charset="0"/>
              </a:rPr>
              <a:t>edittext</a:t>
            </a:r>
            <a:r>
              <a:rPr lang="fr-FR" sz="2400" dirty="0" smtClean="0">
                <a:latin typeface="+mn-lt"/>
                <a:cs typeface="Times New Roman" pitchFamily="18" charset="0"/>
              </a:rPr>
              <a:t> permet à l’utilisateur </a:t>
            </a:r>
            <a:r>
              <a:rPr lang="fr-FR" sz="2400" dirty="0">
                <a:cs typeface="Times New Roman" pitchFamily="18" charset="0"/>
              </a:rPr>
              <a:t>de </a:t>
            </a:r>
            <a:r>
              <a:rPr lang="fr-FR" sz="2400" dirty="0"/>
              <a:t>saisir</a:t>
            </a:r>
            <a:r>
              <a:rPr lang="fr-FR" sz="2400" dirty="0">
                <a:cs typeface="Times New Roman" pitchFamily="18" charset="0"/>
              </a:rPr>
              <a:t> </a:t>
            </a:r>
            <a:r>
              <a:rPr lang="fr-FR" sz="2400" dirty="0" smtClean="0">
                <a:latin typeface="+mn-lt"/>
                <a:cs typeface="Times New Roman" pitchFamily="18" charset="0"/>
              </a:rPr>
              <a:t>du </a:t>
            </a:r>
            <a:r>
              <a:rPr lang="fr-FR" sz="2400" dirty="0" smtClean="0">
                <a:latin typeface="+mn-lt"/>
                <a:cs typeface="Times New Roman" pitchFamily="18" charset="0"/>
              </a:rPr>
              <a:t>texte.</a:t>
            </a:r>
            <a:endParaRPr lang="fr-FR" sz="2400" dirty="0">
              <a:latin typeface="+mn-lt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95863" y="1928802"/>
            <a:ext cx="86481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fr-FR" sz="2400" dirty="0" smtClean="0">
                <a:latin typeface="+mn-lt"/>
                <a:cs typeface="Times New Roman" pitchFamily="18" charset="0"/>
              </a:rPr>
              <a:t>- Pour utiliser  </a:t>
            </a:r>
            <a:r>
              <a:rPr lang="fr-FR" sz="2400" b="1" dirty="0" err="1" smtClean="0">
                <a:latin typeface="+mn-lt"/>
                <a:cs typeface="Times New Roman" pitchFamily="18" charset="0"/>
              </a:rPr>
              <a:t>EditText</a:t>
            </a:r>
            <a:r>
              <a:rPr lang="fr-FR" sz="2400" dirty="0" smtClean="0">
                <a:latin typeface="+mn-lt"/>
                <a:cs typeface="Times New Roman" pitchFamily="18" charset="0"/>
              </a:rPr>
              <a:t>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de façon dynamique (par programmation):</a:t>
            </a:r>
            <a:endParaRPr lang="fr-FR" sz="2400" dirty="0" smtClean="0">
              <a:latin typeface="+mn-lt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14348" y="2928254"/>
            <a:ext cx="7427168" cy="1938992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400" dirty="0" err="1" smtClean="0">
                <a:latin typeface="Segoe UI Semibold" pitchFamily="34" charset="0"/>
              </a:rPr>
              <a:t>LinearLayout</a:t>
            </a:r>
            <a:r>
              <a:rPr lang="fr-FR" sz="2400" dirty="0" smtClean="0">
                <a:latin typeface="Segoe UI Semibold" pitchFamily="34" charset="0"/>
              </a:rPr>
              <a:t> </a:t>
            </a:r>
            <a:r>
              <a:rPr lang="fr-FR" sz="2400" dirty="0" err="1" smtClean="0">
                <a:solidFill>
                  <a:srgbClr val="0070C0"/>
                </a:solidFill>
                <a:latin typeface="Segoe UI Semibold" pitchFamily="34" charset="0"/>
              </a:rPr>
              <a:t>main_layout</a:t>
            </a:r>
            <a:r>
              <a:rPr lang="fr-FR" sz="2400" dirty="0" smtClean="0">
                <a:solidFill>
                  <a:srgbClr val="0070C0"/>
                </a:solidFill>
                <a:latin typeface="Segoe UI Semibold" pitchFamily="34" charset="0"/>
              </a:rPr>
              <a:t> </a:t>
            </a:r>
            <a:r>
              <a:rPr lang="fr-FR" sz="2400" dirty="0" smtClean="0">
                <a:latin typeface="Segoe UI Semibold" pitchFamily="34" charset="0"/>
              </a:rPr>
              <a:t>= new </a:t>
            </a:r>
            <a:r>
              <a:rPr lang="fr-FR" sz="2400" dirty="0" err="1" smtClean="0">
                <a:latin typeface="Segoe UI Semibold" pitchFamily="34" charset="0"/>
              </a:rPr>
              <a:t>LinearLayout</a:t>
            </a:r>
            <a:r>
              <a:rPr lang="fr-FR" sz="2400" dirty="0" smtClean="0">
                <a:latin typeface="Segoe UI Semibold" pitchFamily="34" charset="0"/>
              </a:rPr>
              <a:t>(</a:t>
            </a:r>
            <a:r>
              <a:rPr lang="fr-FR" sz="2400" dirty="0" err="1" smtClean="0">
                <a:latin typeface="Segoe UI Semibold" pitchFamily="34" charset="0"/>
              </a:rPr>
              <a:t>this</a:t>
            </a:r>
            <a:r>
              <a:rPr lang="fr-FR" sz="2400" dirty="0" smtClean="0">
                <a:latin typeface="Segoe UI Semibold" pitchFamily="34" charset="0"/>
              </a:rPr>
              <a:t>); </a:t>
            </a:r>
            <a:br>
              <a:rPr lang="fr-FR" sz="2400" dirty="0" smtClean="0">
                <a:latin typeface="Segoe UI Semibold" pitchFamily="34" charset="0"/>
              </a:rPr>
            </a:br>
            <a:r>
              <a:rPr lang="fr-FR" sz="2400" dirty="0" smtClean="0"/>
              <a:t> </a:t>
            </a:r>
            <a:r>
              <a:rPr lang="fr-FR" sz="2400" dirty="0" err="1" smtClean="0">
                <a:latin typeface="Segoe UI Semibold" pitchFamily="34" charset="0"/>
              </a:rPr>
              <a:t>EditText</a:t>
            </a:r>
            <a:r>
              <a:rPr lang="fr-FR" sz="2400" dirty="0" smtClean="0">
                <a:latin typeface="Segoe UI Semibold" pitchFamily="34" charset="0"/>
              </a:rPr>
              <a:t> </a:t>
            </a:r>
            <a:r>
              <a:rPr lang="fr-FR" sz="2400" dirty="0" err="1" smtClean="0">
                <a:solidFill>
                  <a:srgbClr val="FF0000"/>
                </a:solidFill>
                <a:latin typeface="Segoe UI Semibold" pitchFamily="34" charset="0"/>
              </a:rPr>
              <a:t>EdtTxt_obj_name</a:t>
            </a:r>
            <a:r>
              <a:rPr lang="fr-FR" sz="2400" dirty="0" smtClean="0">
                <a:solidFill>
                  <a:srgbClr val="00B0F0"/>
                </a:solidFill>
                <a:latin typeface="Segoe UI Semibold" pitchFamily="34" charset="0"/>
              </a:rPr>
              <a:t> </a:t>
            </a:r>
            <a:r>
              <a:rPr lang="fr-FR" sz="2400" dirty="0" smtClean="0">
                <a:latin typeface="Segoe UI Semibold" pitchFamily="34" charset="0"/>
              </a:rPr>
              <a:t>= new </a:t>
            </a:r>
            <a:r>
              <a:rPr lang="fr-FR" sz="2400" dirty="0" err="1" smtClean="0">
                <a:latin typeface="Segoe UI Semibold" pitchFamily="34" charset="0"/>
              </a:rPr>
              <a:t>EditText</a:t>
            </a:r>
            <a:r>
              <a:rPr lang="fr-FR" sz="2400" dirty="0" smtClean="0">
                <a:latin typeface="Segoe UI Semibold" pitchFamily="34" charset="0"/>
              </a:rPr>
              <a:t>(</a:t>
            </a:r>
            <a:r>
              <a:rPr lang="fr-FR" sz="2400" dirty="0" err="1" smtClean="0">
                <a:latin typeface="Segoe UI Semibold" pitchFamily="34" charset="0"/>
              </a:rPr>
              <a:t>this</a:t>
            </a:r>
            <a:r>
              <a:rPr lang="fr-FR" sz="2400" dirty="0" smtClean="0">
                <a:latin typeface="Segoe UI Semibold" pitchFamily="34" charset="0"/>
              </a:rPr>
              <a:t>); </a:t>
            </a:r>
            <a:br>
              <a:rPr lang="fr-FR" sz="2400" dirty="0" smtClean="0">
                <a:latin typeface="Segoe UI Semibold" pitchFamily="34" charset="0"/>
              </a:rPr>
            </a:br>
            <a:r>
              <a:rPr lang="fr-FR" sz="2400" dirty="0" smtClean="0"/>
              <a:t> </a:t>
            </a:r>
            <a:r>
              <a:rPr lang="fr-FR" sz="2400" dirty="0" err="1">
                <a:solidFill>
                  <a:srgbClr val="FF0000"/>
                </a:solidFill>
                <a:latin typeface="Segoe UI Semibold" pitchFamily="34" charset="0"/>
              </a:rPr>
              <a:t>EdtTxt_obj_name</a:t>
            </a:r>
            <a:r>
              <a:rPr lang="fr-FR" sz="2400" dirty="0" err="1" smtClean="0">
                <a:solidFill>
                  <a:srgbClr val="00B0F0"/>
                </a:solidFill>
                <a:latin typeface="Segoe UI Semibold" pitchFamily="34" charset="0"/>
              </a:rPr>
              <a:t>.</a:t>
            </a:r>
            <a:r>
              <a:rPr lang="fr-FR" sz="2400" dirty="0" err="1" smtClean="0">
                <a:latin typeface="Segoe UI Semibold" pitchFamily="34" charset="0"/>
              </a:rPr>
              <a:t>setText</a:t>
            </a:r>
            <a:r>
              <a:rPr lang="fr-FR" sz="2400" dirty="0" smtClean="0">
                <a:latin typeface="Segoe UI Semibold" pitchFamily="34" charset="0"/>
              </a:rPr>
              <a:t>(’Le texte </a:t>
            </a:r>
            <a:r>
              <a:rPr lang="fr-FR" sz="2400" dirty="0" err="1" smtClean="0">
                <a:latin typeface="Segoe UI Semibold" pitchFamily="34" charset="0"/>
              </a:rPr>
              <a:t>saffiche</a:t>
            </a:r>
            <a:r>
              <a:rPr lang="fr-FR" sz="2400" dirty="0" smtClean="0">
                <a:latin typeface="Segoe UI Semibold" pitchFamily="34" charset="0"/>
              </a:rPr>
              <a:t> là I’); </a:t>
            </a:r>
            <a:br>
              <a:rPr lang="fr-FR" sz="2400" dirty="0" smtClean="0">
                <a:latin typeface="Segoe UI Semibold" pitchFamily="34" charset="0"/>
              </a:rPr>
            </a:br>
            <a:r>
              <a:rPr lang="fr-FR" sz="2400" dirty="0" err="1">
                <a:solidFill>
                  <a:srgbClr val="0070C0"/>
                </a:solidFill>
                <a:latin typeface="Segoe UI Semibold" pitchFamily="34" charset="0"/>
              </a:rPr>
              <a:t>main_layout</a:t>
            </a:r>
            <a:r>
              <a:rPr lang="fr-FR" sz="2400" dirty="0" err="1" smtClean="0">
                <a:latin typeface="Segoe UI Semibold" pitchFamily="34" charset="0"/>
              </a:rPr>
              <a:t>.addView</a:t>
            </a:r>
            <a:r>
              <a:rPr lang="fr-FR" sz="2400" dirty="0" smtClean="0">
                <a:latin typeface="Segoe UI Semibold" pitchFamily="34" charset="0"/>
              </a:rPr>
              <a:t>(</a:t>
            </a:r>
            <a:r>
              <a:rPr lang="fr-FR" sz="2400" dirty="0" err="1" smtClean="0">
                <a:solidFill>
                  <a:srgbClr val="FF0000"/>
                </a:solidFill>
                <a:latin typeface="Segoe UI Semibold" pitchFamily="34" charset="0"/>
              </a:rPr>
              <a:t>EdtTxt_obj_name</a:t>
            </a:r>
            <a:r>
              <a:rPr lang="fr-FR" sz="2400" dirty="0" smtClean="0">
                <a:latin typeface="Segoe UI Semibold" pitchFamily="34" charset="0"/>
              </a:rPr>
              <a:t>);</a:t>
            </a:r>
          </a:p>
          <a:p>
            <a:r>
              <a:rPr lang="fr-FR" sz="2400" dirty="0" err="1" smtClean="0">
                <a:latin typeface="Segoe UI Semibold" pitchFamily="34" charset="0"/>
              </a:rPr>
              <a:t>setContentView</a:t>
            </a:r>
            <a:r>
              <a:rPr lang="fr-FR" sz="2400" dirty="0" smtClean="0">
                <a:latin typeface="Segoe UI Semibold" pitchFamily="34" charset="0"/>
              </a:rPr>
              <a:t>(</a:t>
            </a:r>
            <a:r>
              <a:rPr lang="fr-FR" sz="2400" dirty="0" err="1" smtClean="0">
                <a:solidFill>
                  <a:srgbClr val="0070C0"/>
                </a:solidFill>
                <a:latin typeface="Segoe UI Semibold" pitchFamily="34" charset="0"/>
              </a:rPr>
              <a:t>main_layout</a:t>
            </a:r>
            <a:r>
              <a:rPr lang="fr-FR" sz="2400" dirty="0" smtClean="0">
                <a:latin typeface="Segoe UI Semibold" pitchFamily="34" charset="0"/>
              </a:rPr>
              <a:t>); </a:t>
            </a:r>
            <a:endParaRPr lang="fr-FR" sz="2400" dirty="0">
              <a:latin typeface="Segoe UI Semibold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133754" y="375047"/>
            <a:ext cx="15237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2400" b="1" dirty="0" err="1" smtClean="0">
                <a:latin typeface="Times New Roman" pitchFamily="18" charset="0"/>
                <a:cs typeface="Times New Roman" pitchFamily="18" charset="0"/>
              </a:rPr>
              <a:t>EditText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142852"/>
            <a:ext cx="7929618" cy="928670"/>
          </a:xfrm>
        </p:spPr>
        <p:txBody>
          <a:bodyPr/>
          <a:lstStyle/>
          <a:p>
            <a:pPr>
              <a:defRPr/>
            </a:pPr>
            <a:r>
              <a:rPr lang="fr-FR" sz="32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Variété d’Interfaces utilisateur client mobile</a:t>
            </a:r>
            <a:endParaRPr lang="fr-FR" sz="3200" b="1" kern="1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04/03/2023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6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1285860"/>
            <a:ext cx="5214942" cy="2643206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Rectangle 15"/>
          <p:cNvSpPr/>
          <p:nvPr/>
        </p:nvSpPr>
        <p:spPr>
          <a:xfrm>
            <a:off x="-36512" y="3929066"/>
            <a:ext cx="95050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Canaux: Tunnels de communication entre humains et appareil mobile</a:t>
            </a:r>
            <a:endParaRPr lang="fr-FR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85860"/>
            <a:ext cx="3786182" cy="2612712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Rectangle 17"/>
          <p:cNvSpPr/>
          <p:nvPr/>
        </p:nvSpPr>
        <p:spPr>
          <a:xfrm>
            <a:off x="0" y="473966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sz="2400" dirty="0" smtClean="0">
                <a:latin typeface="+mj-lt"/>
                <a:cs typeface="Times New Roman" pitchFamily="18" charset="0"/>
              </a:rPr>
              <a:t> Deux 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types d'interfaces </a:t>
            </a:r>
            <a:r>
              <a:rPr lang="fr-FR" sz="2400" dirty="0" smtClean="0">
                <a:latin typeface="+mj-lt"/>
                <a:cs typeface="Times New Roman" pitchFamily="18" charset="0"/>
              </a:rPr>
              <a:t>pour les applications mobiles:</a:t>
            </a:r>
          </a:p>
          <a:p>
            <a:pPr algn="just">
              <a:buFont typeface="Arial" pitchFamily="34" charset="0"/>
              <a:buChar char="•"/>
            </a:pPr>
            <a:endParaRPr lang="fr-FR" sz="2400" dirty="0" smtClean="0">
              <a:latin typeface="+mj-lt"/>
              <a:cs typeface="Times New Roman" pitchFamily="18" charset="0"/>
            </a:endParaRPr>
          </a:p>
          <a:p>
            <a:pPr algn="just"/>
            <a:r>
              <a:rPr lang="fr-FR" sz="2400" dirty="0" smtClean="0">
                <a:latin typeface="+mj-lt"/>
                <a:cs typeface="Times New Roman" pitchFamily="18" charset="0"/>
              </a:rPr>
              <a:t>   </a:t>
            </a:r>
            <a:r>
              <a:rPr lang="fr-FR" sz="2400" dirty="0" smtClean="0">
                <a:latin typeface="+mj-lt"/>
                <a:cs typeface="Times New Roman" pitchFamily="18" charset="0"/>
                <a:sym typeface="Wingdings" panose="05000000000000000000" pitchFamily="2" charset="2"/>
              </a:rPr>
              <a:t> </a:t>
            </a:r>
            <a:r>
              <a:rPr lang="fr-FR" sz="24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interfaces utilisateur graphiques </a:t>
            </a:r>
            <a:r>
              <a:rPr lang="fr-FR" sz="24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(</a:t>
            </a:r>
            <a:r>
              <a:rPr lang="fr-FR" sz="24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GUI</a:t>
            </a:r>
            <a:r>
              <a:rPr lang="fr-FR" sz="24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) </a:t>
            </a:r>
          </a:p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+mj-lt"/>
                <a:cs typeface="Times New Roman" pitchFamily="18" charset="0"/>
                <a:sym typeface="Wingdings" panose="05000000000000000000" pitchFamily="2" charset="2"/>
              </a:rPr>
              <a:t>    </a:t>
            </a:r>
            <a:r>
              <a:rPr lang="fr-FR" sz="24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interfaces utilisateur vocale (VUI)</a:t>
            </a:r>
            <a:endParaRPr lang="fr-FR" sz="2400" b="1" dirty="0">
              <a:solidFill>
                <a:srgbClr val="002060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04/03/2023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60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214290"/>
            <a:ext cx="8429652" cy="785794"/>
          </a:xfrm>
        </p:spPr>
        <p:txBody>
          <a:bodyPr/>
          <a:lstStyle/>
          <a:p>
            <a:pPr>
              <a:defRPr/>
            </a:pPr>
            <a:r>
              <a:rPr lang="fr-FR" sz="28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Définir et utiliser </a:t>
            </a:r>
            <a:r>
              <a:rPr lang="fr-FR" sz="2800" b="1" kern="1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Widgets</a:t>
            </a:r>
            <a:r>
              <a:rPr lang="fr-FR" sz="28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Android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9" y="1918998"/>
            <a:ext cx="2000264" cy="8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Rectangle 18"/>
          <p:cNvSpPr/>
          <p:nvPr/>
        </p:nvSpPr>
        <p:spPr>
          <a:xfrm>
            <a:off x="0" y="1357298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sz="2400" dirty="0" smtClean="0">
                <a:latin typeface="+mn-lt"/>
                <a:cs typeface="Times New Roman" pitchFamily="18" charset="0"/>
              </a:rPr>
              <a:t> La classe </a:t>
            </a:r>
            <a:r>
              <a:rPr lang="fr-FR" sz="2400" b="1" dirty="0" err="1" smtClean="0">
                <a:latin typeface="+mn-lt"/>
                <a:cs typeface="Times New Roman" pitchFamily="18" charset="0"/>
              </a:rPr>
              <a:t>button</a:t>
            </a:r>
            <a:r>
              <a:rPr lang="fr-FR" sz="2400" dirty="0" smtClean="0">
                <a:latin typeface="+mn-lt"/>
                <a:cs typeface="Times New Roman" pitchFamily="18" charset="0"/>
              </a:rPr>
              <a:t> permet de créer un bouton (un </a:t>
            </a:r>
            <a:r>
              <a:rPr lang="fr-FR" sz="2400" dirty="0" err="1" smtClean="0">
                <a:latin typeface="+mn-lt"/>
                <a:cs typeface="Times New Roman" pitchFamily="18" charset="0"/>
              </a:rPr>
              <a:t>textview</a:t>
            </a:r>
            <a:r>
              <a:rPr lang="fr-FR" sz="2400" dirty="0" smtClean="0">
                <a:latin typeface="+mn-lt"/>
                <a:cs typeface="Times New Roman" pitchFamily="18" charset="0"/>
              </a:rPr>
              <a:t> cliquable).</a:t>
            </a:r>
          </a:p>
          <a:p>
            <a:pPr algn="just">
              <a:buFont typeface="Arial" pitchFamily="34" charset="0"/>
              <a:buChar char="•"/>
            </a:pPr>
            <a:endParaRPr lang="fr-FR" sz="2400" dirty="0" smtClean="0">
              <a:latin typeface="+mn-lt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fr-FR" sz="2400" dirty="0" smtClean="0">
                <a:latin typeface="+mn-lt"/>
                <a:cs typeface="Times New Roman" pitchFamily="18" charset="0"/>
              </a:rPr>
              <a:t> Les attributs sont identiques à ceux de </a:t>
            </a:r>
            <a:r>
              <a:rPr lang="fr-FR" sz="2400" dirty="0" err="1" smtClean="0">
                <a:latin typeface="+mn-lt"/>
                <a:cs typeface="Times New Roman" pitchFamily="18" charset="0"/>
              </a:rPr>
              <a:t>TextView</a:t>
            </a:r>
            <a:r>
              <a:rPr lang="fr-FR" sz="2400" dirty="0" smtClean="0">
                <a:latin typeface="+mn-lt"/>
                <a:cs typeface="Times New Roman" pitchFamily="18" charset="0"/>
              </a:rPr>
              <a:t>.</a:t>
            </a:r>
            <a:endParaRPr lang="fr-FR" sz="2400" dirty="0">
              <a:latin typeface="+mn-lt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14348" y="3429000"/>
            <a:ext cx="721523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000" dirty="0" smtClean="0">
                <a:latin typeface="+mn-lt"/>
                <a:cs typeface="Times New Roman" pitchFamily="18" charset="0"/>
              </a:rPr>
              <a:t> Possibilité de rajouter une image avec </a:t>
            </a:r>
            <a:r>
              <a:rPr lang="fr-FR" sz="2000" dirty="0" err="1" smtClean="0">
                <a:latin typeface="+mn-lt"/>
                <a:cs typeface="Times New Roman" pitchFamily="18" charset="0"/>
              </a:rPr>
              <a:t>android</a:t>
            </a:r>
            <a:r>
              <a:rPr lang="fr-FR" sz="2000" dirty="0" smtClean="0">
                <a:latin typeface="+mn-lt"/>
                <a:cs typeface="Times New Roman" pitchFamily="18" charset="0"/>
              </a:rPr>
              <a:t> :background.</a:t>
            </a:r>
          </a:p>
          <a:p>
            <a:pPr>
              <a:buFont typeface="Arial" pitchFamily="34" charset="0"/>
              <a:buChar char="•"/>
            </a:pPr>
            <a:r>
              <a:rPr lang="fr-FR" sz="2000" dirty="0" smtClean="0">
                <a:latin typeface="+mn-lt"/>
                <a:cs typeface="Times New Roman" pitchFamily="18" charset="0"/>
              </a:rPr>
              <a:t> Bouton à deux états (ON/OFF) : classe </a:t>
            </a:r>
            <a:r>
              <a:rPr lang="fr-FR" sz="2000" dirty="0" err="1" smtClean="0">
                <a:latin typeface="+mn-lt"/>
                <a:cs typeface="Times New Roman" pitchFamily="18" charset="0"/>
              </a:rPr>
              <a:t>ToggleButton</a:t>
            </a:r>
            <a:r>
              <a:rPr lang="fr-FR" sz="2000" dirty="0" smtClean="0">
                <a:latin typeface="+mn-lt"/>
                <a:cs typeface="Times New Roman" pitchFamily="18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fr-FR" sz="2000" dirty="0" smtClean="0">
                <a:latin typeface="+mn-lt"/>
                <a:cs typeface="Times New Roman" pitchFamily="18" charset="0"/>
              </a:rPr>
              <a:t> Possibilité de définir une image par état avec la classe</a:t>
            </a:r>
          </a:p>
          <a:p>
            <a:pPr>
              <a:buFont typeface="Arial" pitchFamily="34" charset="0"/>
              <a:buChar char="•"/>
            </a:pPr>
            <a:r>
              <a:rPr lang="fr-FR" sz="2000" dirty="0" smtClean="0">
                <a:latin typeface="+mn-lt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+mn-lt"/>
                <a:cs typeface="Times New Roman" pitchFamily="18" charset="0"/>
              </a:rPr>
              <a:t>StateListDrawable</a:t>
            </a:r>
            <a:r>
              <a:rPr lang="fr-FR" sz="2000" dirty="0" smtClean="0">
                <a:latin typeface="+mn-lt"/>
                <a:cs typeface="Times New Roman" pitchFamily="18" charset="0"/>
              </a:rPr>
              <a:t>.</a:t>
            </a:r>
            <a:endParaRPr lang="fr-FR" sz="2000" dirty="0">
              <a:latin typeface="+mn-lt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156176" y="409836"/>
            <a:ext cx="12971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2400" b="1" dirty="0" err="1" smtClean="0">
                <a:latin typeface="Times New Roman" pitchFamily="18" charset="0"/>
                <a:cs typeface="Times New Roman" pitchFamily="18" charset="0"/>
              </a:rPr>
              <a:t>Button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04/03/2023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61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214290"/>
            <a:ext cx="8429652" cy="785794"/>
          </a:xfrm>
        </p:spPr>
        <p:txBody>
          <a:bodyPr/>
          <a:lstStyle/>
          <a:p>
            <a:pPr>
              <a:defRPr/>
            </a:pPr>
            <a:r>
              <a:rPr lang="fr-FR" sz="28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Définir et utiliser </a:t>
            </a:r>
            <a:r>
              <a:rPr lang="fr-FR" sz="2800" b="1" kern="1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Widgets</a:t>
            </a:r>
            <a:r>
              <a:rPr lang="fr-FR" sz="28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Android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1357298"/>
            <a:ext cx="9144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sz="2400" u="sng" dirty="0" smtClean="0">
                <a:latin typeface="Times New Roman" pitchFamily="18" charset="0"/>
                <a:cs typeface="Times New Roman" pitchFamily="18" charset="0"/>
              </a:rPr>
              <a:t> Pour utiliser </a:t>
            </a:r>
            <a:r>
              <a:rPr lang="fr-FR" sz="2400" dirty="0" err="1" smtClean="0">
                <a:latin typeface="Segoe UI Semibold" pitchFamily="34" charset="0"/>
                <a:cs typeface="Times New Roman" pitchFamily="18" charset="0"/>
              </a:rPr>
              <a:t>button</a:t>
            </a:r>
            <a:r>
              <a:rPr lang="fr-FR" sz="2400" u="sng" dirty="0" smtClean="0">
                <a:latin typeface="Times New Roman" pitchFamily="18" charset="0"/>
                <a:cs typeface="Times New Roman" pitchFamily="18" charset="0"/>
              </a:rPr>
              <a:t> de façon statique (à partir d’un fichier </a:t>
            </a:r>
            <a:r>
              <a:rPr lang="fr-FR" sz="2400" u="sng" dirty="0" err="1" smtClean="0">
                <a:latin typeface="Times New Roman" pitchFamily="18" charset="0"/>
                <a:cs typeface="Times New Roman" pitchFamily="18" charset="0"/>
              </a:rPr>
              <a:t>xml</a:t>
            </a:r>
            <a:r>
              <a:rPr lang="fr-FR" sz="2400" u="sng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fr-FR" sz="2400" u="sng" dirty="0" err="1" smtClean="0">
                <a:latin typeface="Times New Roman" pitchFamily="18" charset="0"/>
                <a:cs typeface="Times New Roman" pitchFamily="18" charset="0"/>
              </a:rPr>
              <a:t>layout</a:t>
            </a:r>
            <a:r>
              <a:rPr lang="fr-FR" sz="2400" u="sng" dirty="0" smtClean="0">
                <a:latin typeface="Times New Roman" pitchFamily="18" charset="0"/>
                <a:cs typeface="Times New Roman" pitchFamily="18" charset="0"/>
              </a:rPr>
              <a:t>):</a:t>
            </a:r>
          </a:p>
          <a:p>
            <a:pPr marL="174625" algn="just"/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1- définition de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view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dans le fichier XML</a:t>
            </a:r>
          </a:p>
          <a:p>
            <a:pPr algn="just"/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FR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63538" indent="-188913" algn="just"/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2- dans le code de l’activité .JAVA associée au fichier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layout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571744"/>
            <a:ext cx="700092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Rectangle 17"/>
          <p:cNvSpPr/>
          <p:nvPr/>
        </p:nvSpPr>
        <p:spPr>
          <a:xfrm>
            <a:off x="689848" y="5371943"/>
            <a:ext cx="6034537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dirty="0" smtClean="0">
                <a:latin typeface="Segoe UI Semibold" pitchFamily="34" charset="0"/>
              </a:rPr>
              <a:t>Import </a:t>
            </a:r>
            <a:r>
              <a:rPr lang="fr-FR" dirty="0" err="1" smtClean="0">
                <a:latin typeface="Segoe UI Semibold" pitchFamily="34" charset="0"/>
              </a:rPr>
              <a:t>android.view.View</a:t>
            </a:r>
            <a:r>
              <a:rPr lang="fr-FR" dirty="0" smtClean="0">
                <a:latin typeface="Segoe UI Semibold" pitchFamily="34" charset="0"/>
              </a:rPr>
              <a:t>;</a:t>
            </a:r>
          </a:p>
          <a:p>
            <a:r>
              <a:rPr lang="fr-FR" dirty="0" smtClean="0">
                <a:latin typeface="Segoe UI Semibold" pitchFamily="34" charset="0"/>
              </a:rPr>
              <a:t>Import </a:t>
            </a:r>
            <a:r>
              <a:rPr lang="fr-FR" dirty="0" err="1" smtClean="0">
                <a:latin typeface="Segoe UI Semibold" pitchFamily="34" charset="0"/>
              </a:rPr>
              <a:t>android</a:t>
            </a:r>
            <a:r>
              <a:rPr lang="fr-FR" dirty="0" smtClean="0">
                <a:latin typeface="Segoe UI Semibold" pitchFamily="34" charset="0"/>
              </a:rPr>
              <a:t>. </a:t>
            </a:r>
            <a:r>
              <a:rPr lang="fr-FR" dirty="0" err="1" smtClean="0">
                <a:latin typeface="Segoe UI Semibold" pitchFamily="34" charset="0"/>
              </a:rPr>
              <a:t>widget.Button</a:t>
            </a:r>
            <a:r>
              <a:rPr lang="fr-FR" b="1" dirty="0" smtClean="0"/>
              <a:t>;</a:t>
            </a:r>
            <a:endParaRPr lang="fr-FR" dirty="0" smtClean="0">
              <a:latin typeface="Segoe UI Semibold" pitchFamily="34" charset="0"/>
            </a:endParaRPr>
          </a:p>
          <a:p>
            <a:r>
              <a:rPr lang="fr-FR" dirty="0" err="1" smtClean="0">
                <a:latin typeface="Segoe UI Semibold" pitchFamily="34" charset="0"/>
              </a:rPr>
              <a:t>Button</a:t>
            </a:r>
            <a:r>
              <a:rPr lang="fr-FR" dirty="0" smtClean="0">
                <a:latin typeface="Segoe UI Semibold" pitchFamily="34" charset="0"/>
              </a:rPr>
              <a:t> </a:t>
            </a:r>
            <a:r>
              <a:rPr lang="fr-FR" b="1" dirty="0" err="1" smtClean="0">
                <a:solidFill>
                  <a:srgbClr val="C00000"/>
                </a:solidFill>
                <a:latin typeface="Segoe UI Semibold" pitchFamily="34" charset="0"/>
              </a:rPr>
              <a:t>btn_obj_name</a:t>
            </a:r>
            <a:r>
              <a:rPr lang="fr-FR" dirty="0" smtClean="0">
                <a:latin typeface="Segoe UI Semibold" pitchFamily="34" charset="0"/>
              </a:rPr>
              <a:t> = (</a:t>
            </a:r>
            <a:r>
              <a:rPr lang="fr-FR" dirty="0" err="1" smtClean="0">
                <a:latin typeface="Segoe UI Semibold" pitchFamily="34" charset="0"/>
              </a:rPr>
              <a:t>Button</a:t>
            </a:r>
            <a:r>
              <a:rPr lang="fr-FR" dirty="0" smtClean="0">
                <a:latin typeface="Segoe UI Semibold" pitchFamily="34" charset="0"/>
              </a:rPr>
              <a:t>) </a:t>
            </a:r>
            <a:r>
              <a:rPr lang="fr-FR" dirty="0" err="1" smtClean="0">
                <a:latin typeface="Segoe UI Semibold" pitchFamily="34" charset="0"/>
              </a:rPr>
              <a:t>findViewById</a:t>
            </a:r>
            <a:r>
              <a:rPr lang="fr-FR" dirty="0" smtClean="0">
                <a:latin typeface="Segoe UI Semibold" pitchFamily="34" charset="0"/>
              </a:rPr>
              <a:t>(R.id.</a:t>
            </a:r>
            <a:r>
              <a:rPr lang="fr-FR" b="1" dirty="0" smtClean="0">
                <a:solidFill>
                  <a:srgbClr val="002060"/>
                </a:solidFill>
                <a:latin typeface="Segoe UI Semibold" pitchFamily="34" charset="0"/>
              </a:rPr>
              <a:t> b1</a:t>
            </a:r>
            <a:r>
              <a:rPr lang="fr-FR" dirty="0" smtClean="0">
                <a:latin typeface="Segoe UI Semibold" pitchFamily="34" charset="0"/>
              </a:rPr>
              <a:t>);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156176" y="409836"/>
            <a:ext cx="12971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2400" b="1" dirty="0" err="1" smtClean="0">
                <a:latin typeface="Times New Roman" pitchFamily="18" charset="0"/>
                <a:cs typeface="Times New Roman" pitchFamily="18" charset="0"/>
              </a:rPr>
              <a:t>Button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04/03/2023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62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214290"/>
            <a:ext cx="8429652" cy="785794"/>
          </a:xfrm>
        </p:spPr>
        <p:txBody>
          <a:bodyPr/>
          <a:lstStyle/>
          <a:p>
            <a:pPr>
              <a:defRPr/>
            </a:pPr>
            <a:r>
              <a:rPr lang="fr-FR" sz="28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Définir et utiliser </a:t>
            </a:r>
            <a:r>
              <a:rPr lang="fr-FR" sz="2800" b="1" kern="1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Widgets</a:t>
            </a:r>
            <a:r>
              <a:rPr lang="fr-FR" sz="28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Android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156176" y="409836"/>
            <a:ext cx="12971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2400" b="1" dirty="0" err="1" smtClean="0">
                <a:latin typeface="Times New Roman" pitchFamily="18" charset="0"/>
                <a:cs typeface="Times New Roman" pitchFamily="18" charset="0"/>
              </a:rPr>
              <a:t>Button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1500174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u="sng" dirty="0" smtClean="0">
                <a:latin typeface="Times New Roman" pitchFamily="18" charset="0"/>
                <a:cs typeface="Times New Roman" pitchFamily="18" charset="0"/>
              </a:rPr>
              <a:t>Pour utiliser </a:t>
            </a:r>
            <a:r>
              <a:rPr lang="fr-FR" sz="2400" dirty="0" err="1" smtClean="0">
                <a:latin typeface="Segoe UI Semibold" pitchFamily="34" charset="0"/>
                <a:cs typeface="Times New Roman" pitchFamily="18" charset="0"/>
              </a:rPr>
              <a:t>button</a:t>
            </a:r>
            <a:r>
              <a:rPr lang="fr-FR" sz="2400" u="sng" dirty="0" smtClean="0">
                <a:latin typeface="Times New Roman" pitchFamily="18" charset="0"/>
                <a:cs typeface="Times New Roman" pitchFamily="18" charset="0"/>
              </a:rPr>
              <a:t> de de façon dynamique (par programmation):</a:t>
            </a:r>
          </a:p>
          <a:p>
            <a:pPr algn="just">
              <a:buFont typeface="Arial" pitchFamily="34" charset="0"/>
              <a:buChar char="•"/>
            </a:pPr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42910" y="2571744"/>
            <a:ext cx="8072494" cy="19389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400" dirty="0" err="1" smtClean="0">
                <a:latin typeface="Segoe UI Semibold" pitchFamily="34" charset="0"/>
              </a:rPr>
              <a:t>LinearLayout</a:t>
            </a:r>
            <a:r>
              <a:rPr lang="fr-FR" sz="2400" dirty="0" smtClean="0">
                <a:latin typeface="Segoe UI Semibold" pitchFamily="34" charset="0"/>
              </a:rPr>
              <a:t> </a:t>
            </a:r>
            <a:r>
              <a:rPr lang="fr-FR" sz="2400" dirty="0" err="1">
                <a:solidFill>
                  <a:srgbClr val="0070C0"/>
                </a:solidFill>
                <a:latin typeface="Segoe UI Semibold" pitchFamily="34" charset="0"/>
              </a:rPr>
              <a:t>main_layout</a:t>
            </a:r>
            <a:r>
              <a:rPr lang="fr-FR" sz="2400" dirty="0" smtClean="0">
                <a:latin typeface="Segoe UI Semibold" pitchFamily="34" charset="0"/>
              </a:rPr>
              <a:t> = new </a:t>
            </a:r>
            <a:r>
              <a:rPr lang="fr-FR" sz="2400" dirty="0" err="1" smtClean="0">
                <a:latin typeface="Segoe UI Semibold" pitchFamily="34" charset="0"/>
              </a:rPr>
              <a:t>LinearLayout</a:t>
            </a:r>
            <a:r>
              <a:rPr lang="fr-FR" sz="2400" dirty="0" smtClean="0">
                <a:latin typeface="Segoe UI Semibold" pitchFamily="34" charset="0"/>
              </a:rPr>
              <a:t>(</a:t>
            </a:r>
            <a:r>
              <a:rPr lang="fr-FR" sz="2400" dirty="0" err="1" smtClean="0">
                <a:latin typeface="Segoe UI Semibold" pitchFamily="34" charset="0"/>
              </a:rPr>
              <a:t>this</a:t>
            </a:r>
            <a:r>
              <a:rPr lang="fr-FR" sz="2400" dirty="0" smtClean="0">
                <a:latin typeface="Segoe UI Semibold" pitchFamily="34" charset="0"/>
              </a:rPr>
              <a:t>); </a:t>
            </a:r>
            <a:br>
              <a:rPr lang="fr-FR" sz="2400" dirty="0" smtClean="0">
                <a:latin typeface="Segoe UI Semibold" pitchFamily="34" charset="0"/>
              </a:rPr>
            </a:br>
            <a:r>
              <a:rPr lang="fr-FR" sz="2400" dirty="0" err="1" smtClean="0">
                <a:latin typeface="Segoe UI Semibold" pitchFamily="34" charset="0"/>
              </a:rPr>
              <a:t>Button</a:t>
            </a:r>
            <a:r>
              <a:rPr lang="fr-FR" sz="2400" dirty="0" smtClean="0">
                <a:latin typeface="Segoe UI Semibold" pitchFamily="34" charset="0"/>
              </a:rPr>
              <a:t> </a:t>
            </a:r>
            <a:r>
              <a:rPr lang="fr-FR" sz="2400" dirty="0" err="1" smtClean="0">
                <a:solidFill>
                  <a:srgbClr val="FF0000"/>
                </a:solidFill>
                <a:latin typeface="Segoe UI Semibold" pitchFamily="34" charset="0"/>
              </a:rPr>
              <a:t>btn_obj_name</a:t>
            </a:r>
            <a:r>
              <a:rPr lang="fr-FR" sz="2400" dirty="0" smtClean="0">
                <a:latin typeface="Segoe UI Semibold" pitchFamily="34" charset="0"/>
              </a:rPr>
              <a:t> = new </a:t>
            </a:r>
            <a:r>
              <a:rPr lang="fr-FR" sz="2400" dirty="0" err="1" smtClean="0">
                <a:latin typeface="Segoe UI Semibold" pitchFamily="34" charset="0"/>
              </a:rPr>
              <a:t>Button</a:t>
            </a:r>
            <a:r>
              <a:rPr lang="fr-FR" sz="2400" dirty="0" smtClean="0">
                <a:latin typeface="Segoe UI Semibold" pitchFamily="34" charset="0"/>
              </a:rPr>
              <a:t>(</a:t>
            </a:r>
            <a:r>
              <a:rPr lang="fr-FR" sz="2400" dirty="0" err="1" smtClean="0">
                <a:latin typeface="Segoe UI Semibold" pitchFamily="34" charset="0"/>
              </a:rPr>
              <a:t>this</a:t>
            </a:r>
            <a:r>
              <a:rPr lang="fr-FR" sz="2400" dirty="0" smtClean="0">
                <a:latin typeface="Segoe UI Semibold" pitchFamily="34" charset="0"/>
              </a:rPr>
              <a:t>); </a:t>
            </a:r>
            <a:br>
              <a:rPr lang="fr-FR" sz="2400" dirty="0" smtClean="0">
                <a:latin typeface="Segoe UI Semibold" pitchFamily="34" charset="0"/>
              </a:rPr>
            </a:br>
            <a:r>
              <a:rPr lang="fr-FR" sz="2400" dirty="0" smtClean="0"/>
              <a:t> </a:t>
            </a:r>
            <a:r>
              <a:rPr lang="fr-FR" sz="2400" dirty="0" err="1" smtClean="0">
                <a:latin typeface="Segoe UI Semibold" pitchFamily="34" charset="0"/>
              </a:rPr>
              <a:t>mybtn.setText</a:t>
            </a:r>
            <a:r>
              <a:rPr lang="fr-FR" sz="2400" dirty="0" smtClean="0">
                <a:latin typeface="Segoe UI Semibold" pitchFamily="34" charset="0"/>
              </a:rPr>
              <a:t>(’Le texte </a:t>
            </a:r>
            <a:r>
              <a:rPr lang="fr-FR" sz="2400" dirty="0" err="1" smtClean="0">
                <a:latin typeface="Segoe UI Semibold" pitchFamily="34" charset="0"/>
              </a:rPr>
              <a:t>saffiche</a:t>
            </a:r>
            <a:r>
              <a:rPr lang="fr-FR" sz="2400" dirty="0" smtClean="0">
                <a:latin typeface="Segoe UI Semibold" pitchFamily="34" charset="0"/>
              </a:rPr>
              <a:t> là I’); </a:t>
            </a:r>
            <a:br>
              <a:rPr lang="fr-FR" sz="2400" dirty="0" smtClean="0">
                <a:latin typeface="Segoe UI Semibold" pitchFamily="34" charset="0"/>
              </a:rPr>
            </a:br>
            <a:r>
              <a:rPr lang="fr-FR" sz="2400" dirty="0" err="1">
                <a:solidFill>
                  <a:srgbClr val="0070C0"/>
                </a:solidFill>
                <a:latin typeface="Segoe UI Semibold" pitchFamily="34" charset="0"/>
              </a:rPr>
              <a:t>main_layout</a:t>
            </a:r>
            <a:r>
              <a:rPr lang="fr-FR" sz="2400" dirty="0" err="1" smtClean="0">
                <a:latin typeface="Segoe UI Semibold" pitchFamily="34" charset="0"/>
              </a:rPr>
              <a:t>.addView</a:t>
            </a:r>
            <a:r>
              <a:rPr lang="fr-FR" sz="2400" dirty="0" smtClean="0">
                <a:latin typeface="Segoe UI Semibold" pitchFamily="34" charset="0"/>
              </a:rPr>
              <a:t>(</a:t>
            </a:r>
            <a:r>
              <a:rPr lang="fr-FR" sz="2400" dirty="0" err="1" smtClean="0">
                <a:solidFill>
                  <a:srgbClr val="FF0000"/>
                </a:solidFill>
                <a:latin typeface="Segoe UI Semibold" pitchFamily="34" charset="0"/>
              </a:rPr>
              <a:t>btn_obj_name</a:t>
            </a:r>
            <a:r>
              <a:rPr lang="fr-FR" sz="2400" dirty="0" smtClean="0">
                <a:latin typeface="Segoe UI Semibold" pitchFamily="34" charset="0"/>
              </a:rPr>
              <a:t>);</a:t>
            </a:r>
          </a:p>
          <a:p>
            <a:r>
              <a:rPr lang="fr-FR" sz="2400" dirty="0" err="1" smtClean="0">
                <a:latin typeface="Segoe UI Semibold" pitchFamily="34" charset="0"/>
              </a:rPr>
              <a:t>setContentView</a:t>
            </a:r>
            <a:r>
              <a:rPr lang="fr-FR" sz="2400" dirty="0" smtClean="0">
                <a:latin typeface="Segoe UI Semibold" pitchFamily="34" charset="0"/>
              </a:rPr>
              <a:t>(</a:t>
            </a:r>
            <a:r>
              <a:rPr lang="fr-FR" sz="2400" dirty="0" err="1" smtClean="0">
                <a:solidFill>
                  <a:srgbClr val="0070C0"/>
                </a:solidFill>
                <a:latin typeface="Segoe UI Semibold" pitchFamily="34" charset="0"/>
              </a:rPr>
              <a:t>main_layout</a:t>
            </a:r>
            <a:r>
              <a:rPr lang="fr-FR" sz="2400" dirty="0" smtClean="0">
                <a:latin typeface="Segoe UI Semibold" pitchFamily="34" charset="0"/>
              </a:rPr>
              <a:t>); </a:t>
            </a:r>
            <a:endParaRPr lang="fr-FR" sz="2400" dirty="0">
              <a:latin typeface="Segoe UI Semi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04/03/2023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63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214290"/>
            <a:ext cx="8429652" cy="785794"/>
          </a:xfrm>
        </p:spPr>
        <p:txBody>
          <a:bodyPr/>
          <a:lstStyle/>
          <a:p>
            <a:pPr>
              <a:defRPr/>
            </a:pPr>
            <a:r>
              <a:rPr lang="fr-FR" sz="28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Définir et utiliser </a:t>
            </a:r>
            <a:r>
              <a:rPr lang="fr-FR" sz="2800" b="1" kern="1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Widgets</a:t>
            </a:r>
            <a:r>
              <a:rPr lang="fr-FR" sz="28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Android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786314" y="857232"/>
            <a:ext cx="16608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err="1" smtClean="0">
                <a:latin typeface="Times New Roman" pitchFamily="18" charset="0"/>
                <a:cs typeface="Times New Roman" pitchFamily="18" charset="0"/>
              </a:rPr>
              <a:t>ImageView</a:t>
            </a:r>
            <a:endParaRPr lang="fr-FR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1428736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sz="2400" dirty="0" smtClean="0">
                <a:latin typeface="+mn-lt"/>
                <a:cs typeface="Times New Roman" pitchFamily="18" charset="0"/>
              </a:rPr>
              <a:t> Pour ajouter une image dans votre interface, utilisez la vue de type </a:t>
            </a:r>
            <a:r>
              <a:rPr lang="fr-FR" sz="2400" b="1" dirty="0" err="1" smtClean="0">
                <a:latin typeface="+mn-lt"/>
                <a:cs typeface="Times New Roman" pitchFamily="18" charset="0"/>
              </a:rPr>
              <a:t>ImageView</a:t>
            </a:r>
            <a:endParaRPr lang="fr-FR" sz="2400" b="1" dirty="0" smtClean="0">
              <a:latin typeface="+mn-lt"/>
              <a:cs typeface="Times New Roman" pitchFamily="18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7930" y="357166"/>
            <a:ext cx="2636070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Rectangle 17"/>
          <p:cNvSpPr/>
          <p:nvPr/>
        </p:nvSpPr>
        <p:spPr>
          <a:xfrm>
            <a:off x="0" y="2428868"/>
            <a:ext cx="9144000" cy="4131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sz="2400" dirty="0" smtClean="0">
                <a:latin typeface="+mj-lt"/>
                <a:cs typeface="Times New Roman" pitchFamily="18" charset="0"/>
              </a:rPr>
              <a:t> Étapes d’insérer une image:</a:t>
            </a:r>
          </a:p>
          <a:p>
            <a:pPr algn="just">
              <a:buFont typeface="Arial" pitchFamily="34" charset="0"/>
              <a:buChar char="•"/>
            </a:pPr>
            <a:endParaRPr lang="fr-FR" sz="1050" dirty="0" smtClean="0">
              <a:latin typeface="+mj-lt"/>
              <a:cs typeface="Times New Roman" pitchFamily="18" charset="0"/>
            </a:endParaRPr>
          </a:p>
          <a:p>
            <a:pPr marL="261938" algn="just"/>
            <a:r>
              <a:rPr lang="fr-FR" sz="2400" dirty="0" smtClean="0">
                <a:latin typeface="+mj-lt"/>
                <a:cs typeface="Times New Roman" pitchFamily="18" charset="0"/>
              </a:rPr>
              <a:t>1-avant d’insérer l’objet image </a:t>
            </a:r>
            <a:r>
              <a:rPr lang="fr-FR" sz="2400" dirty="0" err="1" smtClean="0">
                <a:latin typeface="+mj-lt"/>
                <a:cs typeface="Times New Roman" pitchFamily="18" charset="0"/>
              </a:rPr>
              <a:t>View</a:t>
            </a:r>
            <a:r>
              <a:rPr lang="fr-FR" sz="2400" dirty="0" smtClean="0">
                <a:latin typeface="+mj-lt"/>
                <a:cs typeface="Times New Roman" pitchFamily="18" charset="0"/>
              </a:rPr>
              <a:t> , </a:t>
            </a:r>
          </a:p>
          <a:p>
            <a:pPr marL="261938" algn="just"/>
            <a:r>
              <a:rPr lang="fr-FR" sz="2400" dirty="0" smtClean="0">
                <a:latin typeface="+mj-lt"/>
                <a:cs typeface="Times New Roman" pitchFamily="18" charset="0"/>
              </a:rPr>
              <a:t>il fallait d’ajouter le fichier ressource </a:t>
            </a:r>
          </a:p>
          <a:p>
            <a:pPr marL="261938" algn="just"/>
            <a:r>
              <a:rPr lang="fr-FR" sz="2400" dirty="0" smtClean="0">
                <a:latin typeface="+mj-lt"/>
                <a:cs typeface="Times New Roman" pitchFamily="18" charset="0"/>
              </a:rPr>
              <a:t>de type image dans le répertoire </a:t>
            </a:r>
          </a:p>
          <a:p>
            <a:pPr marL="261938" algn="just"/>
            <a:r>
              <a:rPr lang="fr-FR" sz="2400" dirty="0" smtClean="0">
                <a:latin typeface="+mj-lt"/>
                <a:cs typeface="Times New Roman" pitchFamily="18" charset="0"/>
              </a:rPr>
              <a:t>(</a:t>
            </a:r>
            <a:r>
              <a:rPr lang="fr-FR" sz="2400" b="1" dirty="0" err="1" smtClean="0">
                <a:latin typeface="+mj-lt"/>
                <a:cs typeface="Times New Roman" pitchFamily="18" charset="0"/>
              </a:rPr>
              <a:t>res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/</a:t>
            </a:r>
            <a:r>
              <a:rPr lang="fr-FR" sz="2400" b="1" dirty="0" err="1" smtClean="0">
                <a:latin typeface="+mj-lt"/>
                <a:cs typeface="Times New Roman" pitchFamily="18" charset="0"/>
              </a:rPr>
              <a:t>drawble</a:t>
            </a:r>
            <a:r>
              <a:rPr lang="fr-FR" sz="2400" dirty="0" smtClean="0">
                <a:latin typeface="+mj-lt"/>
                <a:cs typeface="Times New Roman" pitchFamily="18" charset="0"/>
              </a:rPr>
              <a:t>)</a:t>
            </a:r>
          </a:p>
          <a:p>
            <a:pPr marL="261938" algn="just"/>
            <a:endParaRPr lang="fr-FR" sz="1200" dirty="0" smtClean="0">
              <a:latin typeface="+mj-lt"/>
              <a:cs typeface="Times New Roman" pitchFamily="18" charset="0"/>
            </a:endParaRPr>
          </a:p>
          <a:p>
            <a:pPr marL="449263" indent="-85725" algn="just"/>
            <a:r>
              <a:rPr lang="fr-FR" sz="2400" dirty="0" smtClean="0">
                <a:latin typeface="+mj-lt"/>
                <a:cs typeface="Times New Roman" pitchFamily="18" charset="0"/>
              </a:rPr>
              <a:t>2-lors de l’insertion de l’objet, on </a:t>
            </a:r>
          </a:p>
          <a:p>
            <a:pPr marL="449263" indent="-85725" algn="just"/>
            <a:r>
              <a:rPr lang="fr-FR" sz="2400" dirty="0" smtClean="0">
                <a:latin typeface="+mj-lt"/>
                <a:cs typeface="Times New Roman" pitchFamily="18" charset="0"/>
              </a:rPr>
              <a:t>peut spécifier la source de l’image à</a:t>
            </a:r>
          </a:p>
          <a:p>
            <a:pPr marL="449263" indent="-85725" algn="just"/>
            <a:r>
              <a:rPr lang="fr-FR" sz="2400" dirty="0" smtClean="0">
                <a:latin typeface="+mj-lt"/>
                <a:cs typeface="Times New Roman" pitchFamily="18" charset="0"/>
              </a:rPr>
              <a:t> insérer, pratiquement c’est </a:t>
            </a:r>
          </a:p>
          <a:p>
            <a:pPr marL="449263" indent="-85725" algn="just"/>
            <a:r>
              <a:rPr lang="fr-FR" sz="2400" dirty="0" smtClean="0">
                <a:latin typeface="+mj-lt"/>
                <a:cs typeface="Times New Roman" pitchFamily="18" charset="0"/>
              </a:rPr>
              <a:t>la ressource ajoutée dans l’étape </a:t>
            </a:r>
          </a:p>
          <a:p>
            <a:pPr marL="449263" indent="-85725" algn="just"/>
            <a:r>
              <a:rPr lang="fr-FR" sz="2400" dirty="0" smtClean="0">
                <a:latin typeface="+mj-lt"/>
                <a:cs typeface="Times New Roman" pitchFamily="18" charset="0"/>
              </a:rPr>
              <a:t>précédente</a:t>
            </a:r>
            <a:endParaRPr lang="fr-FR" sz="2400" dirty="0"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40908" y="3039870"/>
            <a:ext cx="3014706" cy="1154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16294" y="4621580"/>
            <a:ext cx="3495112" cy="1793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Organigramme : Connecteur 22"/>
          <p:cNvSpPr/>
          <p:nvPr/>
        </p:nvSpPr>
        <p:spPr>
          <a:xfrm>
            <a:off x="8439445" y="2922777"/>
            <a:ext cx="494709" cy="405976"/>
          </a:xfrm>
          <a:prstGeom prst="flowChartConnec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dirty="0" smtClean="0"/>
              <a:t>1</a:t>
            </a:r>
            <a:endParaRPr lang="fr-FR" sz="2800" dirty="0"/>
          </a:p>
        </p:txBody>
      </p:sp>
      <p:sp>
        <p:nvSpPr>
          <p:cNvPr id="24" name="Organigramme : Connecteur 23"/>
          <p:cNvSpPr/>
          <p:nvPr/>
        </p:nvSpPr>
        <p:spPr>
          <a:xfrm>
            <a:off x="8439444" y="4736170"/>
            <a:ext cx="494709" cy="493030"/>
          </a:xfrm>
          <a:prstGeom prst="flowChartConnec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dirty="0" smtClean="0"/>
              <a:t>2</a:t>
            </a:r>
            <a:endParaRPr lang="fr-FR" sz="2800" dirty="0"/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95446" y="1853757"/>
            <a:ext cx="284870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04/03/2023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64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214290"/>
            <a:ext cx="8429652" cy="785794"/>
          </a:xfrm>
        </p:spPr>
        <p:txBody>
          <a:bodyPr/>
          <a:lstStyle/>
          <a:p>
            <a:pPr>
              <a:defRPr/>
            </a:pPr>
            <a:r>
              <a:rPr lang="fr-FR" sz="28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Définir et utiliser </a:t>
            </a:r>
            <a:r>
              <a:rPr lang="fr-FR" sz="2800" b="1" kern="1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Widgets</a:t>
            </a:r>
            <a:r>
              <a:rPr lang="fr-FR" sz="28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Android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786314" y="857232"/>
            <a:ext cx="16608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err="1" smtClean="0">
                <a:latin typeface="Times New Roman" pitchFamily="18" charset="0"/>
                <a:cs typeface="Times New Roman" pitchFamily="18" charset="0"/>
              </a:rPr>
              <a:t>ImageView</a:t>
            </a:r>
            <a:endParaRPr lang="fr-FR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1357298"/>
            <a:ext cx="9144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sz="2400" u="sng" dirty="0" smtClean="0">
                <a:latin typeface="Times New Roman" pitchFamily="18" charset="0"/>
                <a:cs typeface="Times New Roman" pitchFamily="18" charset="0"/>
              </a:rPr>
              <a:t> Pour utiliser </a:t>
            </a:r>
            <a:r>
              <a:rPr lang="fr-FR" sz="2400" b="1" dirty="0" err="1" smtClean="0">
                <a:cs typeface="Times New Roman" pitchFamily="18" charset="0"/>
              </a:rPr>
              <a:t>ImageView</a:t>
            </a:r>
            <a:r>
              <a:rPr lang="fr-FR" sz="2400" u="sng" dirty="0" smtClean="0">
                <a:latin typeface="Times New Roman" pitchFamily="18" charset="0"/>
                <a:cs typeface="Times New Roman" pitchFamily="18" charset="0"/>
              </a:rPr>
              <a:t> de façon statique (à partir d’un fichier </a:t>
            </a:r>
            <a:r>
              <a:rPr lang="fr-FR" sz="2400" u="sng" dirty="0" err="1" smtClean="0">
                <a:latin typeface="Times New Roman" pitchFamily="18" charset="0"/>
                <a:cs typeface="Times New Roman" pitchFamily="18" charset="0"/>
              </a:rPr>
              <a:t>xml</a:t>
            </a:r>
            <a:r>
              <a:rPr lang="fr-FR" sz="2400" u="sng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fr-FR" sz="2400" u="sng" dirty="0" err="1" smtClean="0">
                <a:latin typeface="Times New Roman" pitchFamily="18" charset="0"/>
                <a:cs typeface="Times New Roman" pitchFamily="18" charset="0"/>
              </a:rPr>
              <a:t>layout</a:t>
            </a:r>
            <a:r>
              <a:rPr lang="fr-FR" sz="2400" u="sng" dirty="0" smtClean="0">
                <a:latin typeface="Times New Roman" pitchFamily="18" charset="0"/>
                <a:cs typeface="Times New Roman" pitchFamily="18" charset="0"/>
              </a:rPr>
              <a:t>):</a:t>
            </a:r>
          </a:p>
          <a:p>
            <a:pPr marL="174625" algn="just"/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1- définition de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view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dans le fichier XML</a:t>
            </a:r>
          </a:p>
          <a:p>
            <a:pPr algn="just"/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FR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63538" indent="-188913" algn="just"/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2- dans le code de l’activité .JAVA associée au fichier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layout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14282" y="5315570"/>
            <a:ext cx="8929718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dirty="0" smtClean="0">
                <a:solidFill>
                  <a:schemeClr val="tx1"/>
                </a:solidFill>
                <a:latin typeface="Segoe UI Semibold" pitchFamily="34" charset="0"/>
              </a:rPr>
              <a:t>Import </a:t>
            </a:r>
            <a:r>
              <a:rPr lang="fr-FR" dirty="0" err="1" smtClean="0">
                <a:solidFill>
                  <a:schemeClr val="tx1"/>
                </a:solidFill>
                <a:latin typeface="Segoe UI Semibold" pitchFamily="34" charset="0"/>
              </a:rPr>
              <a:t>android.view.View</a:t>
            </a:r>
            <a:r>
              <a:rPr lang="fr-FR" dirty="0" smtClean="0">
                <a:solidFill>
                  <a:schemeClr val="tx1"/>
                </a:solidFill>
                <a:latin typeface="Segoe UI Semibold" pitchFamily="34" charset="0"/>
              </a:rPr>
              <a:t>;</a:t>
            </a:r>
          </a:p>
          <a:p>
            <a:r>
              <a:rPr lang="fr-FR" dirty="0" smtClean="0">
                <a:solidFill>
                  <a:schemeClr val="tx1"/>
                </a:solidFill>
                <a:latin typeface="Segoe UI Semibold" pitchFamily="34" charset="0"/>
              </a:rPr>
              <a:t>Import </a:t>
            </a:r>
            <a:r>
              <a:rPr lang="fr-FR" dirty="0" err="1" smtClean="0">
                <a:solidFill>
                  <a:schemeClr val="tx1"/>
                </a:solidFill>
                <a:latin typeface="Segoe UI Semibold" pitchFamily="34" charset="0"/>
              </a:rPr>
              <a:t>android</a:t>
            </a:r>
            <a:r>
              <a:rPr lang="fr-FR" dirty="0" smtClean="0">
                <a:solidFill>
                  <a:schemeClr val="tx1"/>
                </a:solidFill>
                <a:latin typeface="Segoe UI Semibold" pitchFamily="34" charset="0"/>
              </a:rPr>
              <a:t>. </a:t>
            </a:r>
            <a:r>
              <a:rPr lang="fr-FR" dirty="0" err="1" smtClean="0">
                <a:solidFill>
                  <a:schemeClr val="tx1"/>
                </a:solidFill>
                <a:latin typeface="Segoe UI Semibold" pitchFamily="34" charset="0"/>
              </a:rPr>
              <a:t>widget.ImageView</a:t>
            </a:r>
            <a:r>
              <a:rPr lang="fr-FR" b="1" dirty="0" smtClean="0">
                <a:solidFill>
                  <a:schemeClr val="tx1"/>
                </a:solidFill>
              </a:rPr>
              <a:t>;</a:t>
            </a:r>
            <a:endParaRPr lang="fr-FR" dirty="0" smtClean="0">
              <a:solidFill>
                <a:schemeClr val="tx1"/>
              </a:solidFill>
              <a:latin typeface="Segoe UI Semibold" pitchFamily="34" charset="0"/>
            </a:endParaRPr>
          </a:p>
          <a:p>
            <a:r>
              <a:rPr lang="fr-FR" dirty="0" err="1" smtClean="0"/>
              <a:t>ImageView</a:t>
            </a:r>
            <a:r>
              <a:rPr lang="fr-FR" dirty="0" smtClean="0"/>
              <a:t> </a:t>
            </a:r>
            <a:r>
              <a:rPr lang="fr-FR" dirty="0" smtClean="0">
                <a:solidFill>
                  <a:schemeClr val="tx1"/>
                </a:solidFill>
                <a:latin typeface="Segoe UI Semibold" pitchFamily="34" charset="0"/>
              </a:rPr>
              <a:t> </a:t>
            </a:r>
            <a:r>
              <a:rPr lang="fr-FR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</a:rPr>
              <a:t>img_v_obj_name</a:t>
            </a:r>
            <a:r>
              <a:rPr lang="fr-F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</a:rPr>
              <a:t> </a:t>
            </a:r>
            <a:r>
              <a:rPr lang="fr-FR" dirty="0" smtClean="0">
                <a:solidFill>
                  <a:schemeClr val="tx1"/>
                </a:solidFill>
                <a:latin typeface="Segoe UI Semibold" pitchFamily="34" charset="0"/>
              </a:rPr>
              <a:t>= (</a:t>
            </a:r>
            <a:r>
              <a:rPr lang="fr-FR" dirty="0" err="1" smtClean="0">
                <a:solidFill>
                  <a:schemeClr val="tx1"/>
                </a:solidFill>
                <a:latin typeface="Segoe UI Semibold" pitchFamily="34" charset="0"/>
              </a:rPr>
              <a:t>ImageView</a:t>
            </a:r>
            <a:r>
              <a:rPr lang="fr-FR" dirty="0" smtClean="0">
                <a:solidFill>
                  <a:schemeClr val="tx1"/>
                </a:solidFill>
                <a:latin typeface="Segoe UI Semibold" pitchFamily="34" charset="0"/>
              </a:rPr>
              <a:t>) </a:t>
            </a:r>
            <a:r>
              <a:rPr lang="fr-FR" dirty="0" err="1" smtClean="0">
                <a:solidFill>
                  <a:schemeClr val="tx1"/>
                </a:solidFill>
                <a:latin typeface="Segoe UI Semibold" pitchFamily="34" charset="0"/>
              </a:rPr>
              <a:t>findViewById</a:t>
            </a:r>
            <a:r>
              <a:rPr lang="fr-FR" dirty="0" smtClean="0">
                <a:solidFill>
                  <a:schemeClr val="tx1"/>
                </a:solidFill>
                <a:latin typeface="Segoe UI Semibold" pitchFamily="34" charset="0"/>
              </a:rPr>
              <a:t>(</a:t>
            </a:r>
            <a:r>
              <a:rPr lang="fr-FR" dirty="0" err="1" smtClean="0">
                <a:solidFill>
                  <a:schemeClr val="tx1"/>
                </a:solidFill>
                <a:latin typeface="Segoe UI Semibold" pitchFamily="34" charset="0"/>
              </a:rPr>
              <a:t>R.id.</a:t>
            </a:r>
            <a:r>
              <a:rPr lang="fr-FR" b="1" dirty="0" err="1" smtClean="0">
                <a:solidFill>
                  <a:srgbClr val="0070C0"/>
                </a:solidFill>
                <a:latin typeface="Segoe UI Semibold" pitchFamily="34" charset="0"/>
              </a:rPr>
              <a:t>id_img_v</a:t>
            </a:r>
            <a:r>
              <a:rPr lang="fr-FR" b="1" dirty="0" smtClean="0">
                <a:solidFill>
                  <a:schemeClr val="tx1"/>
                </a:solidFill>
                <a:latin typeface="Segoe UI Semibold" pitchFamily="34" charset="0"/>
              </a:rPr>
              <a:t>)</a:t>
            </a:r>
            <a:r>
              <a:rPr lang="fr-FR" dirty="0" smtClean="0">
                <a:solidFill>
                  <a:schemeClr val="tx1"/>
                </a:solidFill>
                <a:latin typeface="Segoe UI Semibold" pitchFamily="34" charset="0"/>
              </a:rPr>
              <a:t>;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14282" y="2643182"/>
            <a:ext cx="8643998" cy="2031325"/>
          </a:xfrm>
          <a:prstGeom prst="rect">
            <a:avLst/>
          </a:prstGeom>
          <a:solidFill>
            <a:srgbClr val="EAEAEA"/>
          </a:solidFill>
        </p:spPr>
        <p:txBody>
          <a:bodyPr wrap="square">
            <a:spAutoFit/>
          </a:bodyPr>
          <a:lstStyle/>
          <a:p>
            <a:r>
              <a:rPr lang="fr-FR" b="1" dirty="0" smtClean="0"/>
              <a:t>&lt;</a:t>
            </a:r>
            <a:r>
              <a:rPr lang="fr-FR" b="1" dirty="0" err="1" smtClean="0"/>
              <a:t>ImageView</a:t>
            </a:r>
            <a:endParaRPr lang="fr-FR" b="1" dirty="0" smtClean="0"/>
          </a:p>
          <a:p>
            <a:r>
              <a:rPr lang="fr-FR" b="1" dirty="0" smtClean="0"/>
              <a:t>        </a:t>
            </a:r>
            <a:r>
              <a:rPr lang="fr-FR" b="1" dirty="0" err="1" smtClean="0">
                <a:solidFill>
                  <a:srgbClr val="0070C0"/>
                </a:solidFill>
              </a:rPr>
              <a:t>android:id</a:t>
            </a:r>
            <a:r>
              <a:rPr lang="fr-FR" b="1" dirty="0" smtClean="0">
                <a:solidFill>
                  <a:srgbClr val="0070C0"/>
                </a:solidFill>
              </a:rPr>
              <a:t>=</a:t>
            </a:r>
            <a:r>
              <a:rPr lang="fr-FR" b="1" i="1" dirty="0" smtClean="0">
                <a:solidFill>
                  <a:srgbClr val="0070C0"/>
                </a:solidFill>
              </a:rPr>
              <a:t>"@+id/</a:t>
            </a:r>
            <a:r>
              <a:rPr lang="fr-FR" b="1" i="1" dirty="0" err="1" smtClean="0">
                <a:solidFill>
                  <a:srgbClr val="0070C0"/>
                </a:solidFill>
              </a:rPr>
              <a:t>id_img_v</a:t>
            </a:r>
            <a:r>
              <a:rPr lang="fr-FR" b="1" i="1" dirty="0" smtClean="0">
                <a:solidFill>
                  <a:srgbClr val="0070C0"/>
                </a:solidFill>
              </a:rPr>
              <a:t>"</a:t>
            </a:r>
          </a:p>
          <a:p>
            <a:r>
              <a:rPr lang="fr-FR" b="1" dirty="0" smtClean="0"/>
              <a:t>        </a:t>
            </a:r>
            <a:r>
              <a:rPr lang="fr-FR" b="1" dirty="0" err="1" smtClean="0"/>
              <a:t>android:layout_width</a:t>
            </a:r>
            <a:r>
              <a:rPr lang="fr-FR" b="1" dirty="0" smtClean="0"/>
              <a:t>=</a:t>
            </a:r>
            <a:r>
              <a:rPr lang="fr-FR" b="1" i="1" dirty="0" smtClean="0"/>
              <a:t>"</a:t>
            </a:r>
            <a:r>
              <a:rPr lang="fr-FR" b="1" i="1" dirty="0" err="1" smtClean="0"/>
              <a:t>fill_parent</a:t>
            </a:r>
            <a:r>
              <a:rPr lang="fr-FR" b="1" i="1" dirty="0" smtClean="0"/>
              <a:t>"</a:t>
            </a:r>
          </a:p>
          <a:p>
            <a:r>
              <a:rPr lang="fr-FR" b="1" dirty="0" smtClean="0"/>
              <a:t>        </a:t>
            </a:r>
            <a:r>
              <a:rPr lang="fr-FR" b="1" dirty="0" err="1" smtClean="0"/>
              <a:t>android:layout_height</a:t>
            </a:r>
            <a:r>
              <a:rPr lang="fr-FR" b="1" dirty="0" smtClean="0"/>
              <a:t>=</a:t>
            </a:r>
            <a:r>
              <a:rPr lang="fr-FR" b="1" i="1" dirty="0" smtClean="0"/>
              <a:t>"</a:t>
            </a:r>
            <a:r>
              <a:rPr lang="fr-FR" b="1" i="1" dirty="0" err="1" smtClean="0"/>
              <a:t>wrap_content</a:t>
            </a:r>
            <a:r>
              <a:rPr lang="fr-FR" b="1" i="1" dirty="0" smtClean="0"/>
              <a:t>"</a:t>
            </a:r>
          </a:p>
          <a:p>
            <a:r>
              <a:rPr lang="fr-FR" b="1" dirty="0" smtClean="0"/>
              <a:t>        </a:t>
            </a:r>
            <a:r>
              <a:rPr lang="fr-FR" b="1" dirty="0" err="1" smtClean="0"/>
              <a:t>android:layout_marginTop</a:t>
            </a:r>
            <a:r>
              <a:rPr lang="fr-FR" b="1" dirty="0" smtClean="0"/>
              <a:t>=</a:t>
            </a:r>
            <a:r>
              <a:rPr lang="fr-FR" b="1" i="1" dirty="0" smtClean="0"/>
              <a:t>"@</a:t>
            </a:r>
            <a:r>
              <a:rPr lang="fr-FR" b="1" i="1" dirty="0" err="1" smtClean="0"/>
              <a:t>dimen</a:t>
            </a:r>
            <a:r>
              <a:rPr lang="fr-FR" b="1" i="1" dirty="0" smtClean="0"/>
              <a:t>/</a:t>
            </a:r>
            <a:r>
              <a:rPr lang="fr-FR" b="1" i="1" dirty="0" err="1" smtClean="0"/>
              <a:t>normal_padding</a:t>
            </a:r>
            <a:r>
              <a:rPr lang="fr-FR" b="1" i="1" dirty="0" smtClean="0"/>
              <a:t>"</a:t>
            </a:r>
          </a:p>
          <a:p>
            <a:r>
              <a:rPr lang="fr-FR" b="1" dirty="0" smtClean="0"/>
              <a:t>        </a:t>
            </a:r>
            <a:r>
              <a:rPr lang="fr-FR" b="1" dirty="0" err="1" smtClean="0">
                <a:solidFill>
                  <a:srgbClr val="0070C0"/>
                </a:solidFill>
              </a:rPr>
              <a:t>android:src</a:t>
            </a:r>
            <a:r>
              <a:rPr lang="fr-FR" b="1" dirty="0" smtClean="0">
                <a:solidFill>
                  <a:srgbClr val="0070C0"/>
                </a:solidFill>
              </a:rPr>
              <a:t>=</a:t>
            </a:r>
            <a:r>
              <a:rPr lang="fr-FR" b="1" i="1" dirty="0" smtClean="0">
                <a:solidFill>
                  <a:srgbClr val="0070C0"/>
                </a:solidFill>
              </a:rPr>
              <a:t>"@</a:t>
            </a:r>
            <a:r>
              <a:rPr lang="fr-FR" b="1" i="1" dirty="0" err="1" smtClean="0">
                <a:solidFill>
                  <a:srgbClr val="0070C0"/>
                </a:solidFill>
              </a:rPr>
              <a:t>drawable</a:t>
            </a:r>
            <a:r>
              <a:rPr lang="fr-FR" b="1" i="1" dirty="0" smtClean="0">
                <a:solidFill>
                  <a:srgbClr val="0070C0"/>
                </a:solidFill>
              </a:rPr>
              <a:t>/</a:t>
            </a:r>
            <a:r>
              <a:rPr lang="fr-FR" b="1" i="1" dirty="0" err="1" smtClean="0">
                <a:solidFill>
                  <a:srgbClr val="0070C0"/>
                </a:solidFill>
              </a:rPr>
              <a:t>android</a:t>
            </a:r>
            <a:r>
              <a:rPr lang="fr-FR" b="1" i="1" dirty="0" smtClean="0">
                <a:solidFill>
                  <a:srgbClr val="0070C0"/>
                </a:solidFill>
              </a:rPr>
              <a:t>"</a:t>
            </a:r>
          </a:p>
          <a:p>
            <a:r>
              <a:rPr lang="fr-FR" b="1" dirty="0" smtClean="0"/>
              <a:t>        </a:t>
            </a:r>
            <a:r>
              <a:rPr lang="fr-FR" b="1" dirty="0" err="1" smtClean="0"/>
              <a:t>android:contentDescription</a:t>
            </a:r>
            <a:r>
              <a:rPr lang="fr-FR" b="1" dirty="0" smtClean="0"/>
              <a:t>=</a:t>
            </a:r>
            <a:r>
              <a:rPr lang="fr-FR" b="1" i="1" dirty="0" smtClean="0"/>
              <a:t>"@string/</a:t>
            </a:r>
            <a:r>
              <a:rPr lang="fr-FR" b="1" i="1" dirty="0" err="1" smtClean="0"/>
              <a:t>image_content_description</a:t>
            </a:r>
            <a:r>
              <a:rPr lang="fr-FR" b="1" i="1" dirty="0" smtClean="0"/>
              <a:t>" /&gt;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04/03/2023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65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214290"/>
            <a:ext cx="8429652" cy="785794"/>
          </a:xfrm>
        </p:spPr>
        <p:txBody>
          <a:bodyPr/>
          <a:lstStyle/>
          <a:p>
            <a:pPr>
              <a:defRPr/>
            </a:pPr>
            <a:r>
              <a:rPr lang="fr-FR" sz="28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Définir et utiliser </a:t>
            </a:r>
            <a:r>
              <a:rPr lang="fr-FR" sz="2800" b="1" kern="1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Widgets</a:t>
            </a:r>
            <a:r>
              <a:rPr lang="fr-FR" sz="28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Android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786314" y="857232"/>
            <a:ext cx="16608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err="1" smtClean="0">
                <a:latin typeface="Times New Roman" pitchFamily="18" charset="0"/>
                <a:cs typeface="Times New Roman" pitchFamily="18" charset="0"/>
              </a:rPr>
              <a:t>ImageView</a:t>
            </a:r>
            <a:endParaRPr lang="fr-FR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1357298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sz="2400" u="sng" dirty="0" smtClean="0">
                <a:latin typeface="Times New Roman" pitchFamily="18" charset="0"/>
                <a:cs typeface="Times New Roman" pitchFamily="18" charset="0"/>
              </a:rPr>
              <a:t> Pour utiliser </a:t>
            </a:r>
            <a:r>
              <a:rPr lang="fr-FR" sz="2400" b="1" dirty="0" err="1" smtClean="0">
                <a:cs typeface="Times New Roman" pitchFamily="18" charset="0"/>
              </a:rPr>
              <a:t>ImageView</a:t>
            </a:r>
            <a:r>
              <a:rPr lang="fr-FR" sz="2400" u="sng" dirty="0" smtClean="0">
                <a:latin typeface="Times New Roman" pitchFamily="18" charset="0"/>
                <a:cs typeface="Times New Roman" pitchFamily="18" charset="0"/>
              </a:rPr>
              <a:t> de façon statique (à partir d’un fichier </a:t>
            </a:r>
            <a:r>
              <a:rPr lang="fr-FR" sz="2400" u="sng" dirty="0" err="1" smtClean="0">
                <a:latin typeface="Times New Roman" pitchFamily="18" charset="0"/>
                <a:cs typeface="Times New Roman" pitchFamily="18" charset="0"/>
              </a:rPr>
              <a:t>xml</a:t>
            </a:r>
            <a:r>
              <a:rPr lang="fr-FR" sz="2400" u="sng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fr-FR" sz="2400" u="sng" dirty="0" err="1" smtClean="0">
                <a:latin typeface="Times New Roman" pitchFamily="18" charset="0"/>
                <a:cs typeface="Times New Roman" pitchFamily="18" charset="0"/>
              </a:rPr>
              <a:t>layout</a:t>
            </a:r>
            <a:r>
              <a:rPr lang="fr-FR" sz="2400" u="sng" dirty="0" smtClean="0">
                <a:latin typeface="Times New Roman" pitchFamily="18" charset="0"/>
                <a:cs typeface="Times New Roman" pitchFamily="18" charset="0"/>
              </a:rPr>
              <a:t>):</a:t>
            </a:r>
          </a:p>
        </p:txBody>
      </p:sp>
      <p:sp>
        <p:nvSpPr>
          <p:cNvPr id="20" name="Rectangle 19"/>
          <p:cNvSpPr/>
          <p:nvPr/>
        </p:nvSpPr>
        <p:spPr>
          <a:xfrm>
            <a:off x="-23391" y="3134007"/>
            <a:ext cx="6680856" cy="1754326"/>
          </a:xfrm>
          <a:prstGeom prst="rect">
            <a:avLst/>
          </a:prstGeom>
          <a:solidFill>
            <a:srgbClr val="EAEAEA"/>
          </a:solidFill>
        </p:spPr>
        <p:txBody>
          <a:bodyPr wrap="square">
            <a:spAutoFit/>
          </a:bodyPr>
          <a:lstStyle/>
          <a:p>
            <a:r>
              <a:rPr lang="fr-FR" b="1" dirty="0" smtClean="0"/>
              <a:t>&lt;</a:t>
            </a:r>
            <a:r>
              <a:rPr lang="fr-FR" b="1" dirty="0" err="1" smtClean="0"/>
              <a:t>ImageView</a:t>
            </a:r>
            <a:endParaRPr lang="fr-FR" b="1" dirty="0" smtClean="0"/>
          </a:p>
          <a:p>
            <a:r>
              <a:rPr lang="fr-FR" b="1" dirty="0" smtClean="0"/>
              <a:t>        </a:t>
            </a:r>
            <a:r>
              <a:rPr lang="fr-FR" b="1" dirty="0" err="1" smtClean="0"/>
              <a:t>android:id</a:t>
            </a:r>
            <a:r>
              <a:rPr lang="fr-FR" b="1" dirty="0" smtClean="0"/>
              <a:t>=</a:t>
            </a:r>
            <a:r>
              <a:rPr lang="fr-FR" b="1" i="1" dirty="0" smtClean="0"/>
              <a:t>"@+id/</a:t>
            </a:r>
            <a:r>
              <a:rPr lang="fr-FR" b="1" i="1" dirty="0" err="1" smtClean="0"/>
              <a:t>android_picture</a:t>
            </a:r>
            <a:r>
              <a:rPr lang="fr-FR" b="1" i="1" dirty="0" smtClean="0"/>
              <a:t>"</a:t>
            </a:r>
          </a:p>
          <a:p>
            <a:r>
              <a:rPr lang="fr-FR" b="1" dirty="0" smtClean="0"/>
              <a:t>        </a:t>
            </a:r>
            <a:r>
              <a:rPr lang="fr-FR" b="1" dirty="0" err="1" smtClean="0"/>
              <a:t>android:layout_width</a:t>
            </a:r>
            <a:r>
              <a:rPr lang="fr-FR" b="1" dirty="0" smtClean="0"/>
              <a:t>=</a:t>
            </a:r>
            <a:r>
              <a:rPr lang="fr-FR" b="1" i="1" dirty="0" smtClean="0"/>
              <a:t>"</a:t>
            </a:r>
            <a:r>
              <a:rPr lang="fr-FR" b="1" i="1" dirty="0" err="1" smtClean="0"/>
              <a:t>fill_parent</a:t>
            </a:r>
            <a:r>
              <a:rPr lang="fr-FR" b="1" i="1" dirty="0" smtClean="0"/>
              <a:t>"</a:t>
            </a:r>
          </a:p>
          <a:p>
            <a:r>
              <a:rPr lang="fr-FR" b="1" dirty="0" smtClean="0"/>
              <a:t>        </a:t>
            </a:r>
            <a:r>
              <a:rPr lang="fr-FR" b="1" dirty="0" err="1" smtClean="0"/>
              <a:t>android:layout_height</a:t>
            </a:r>
            <a:r>
              <a:rPr lang="fr-FR" b="1" dirty="0" smtClean="0"/>
              <a:t>=</a:t>
            </a:r>
            <a:r>
              <a:rPr lang="fr-FR" b="1" i="1" dirty="0" smtClean="0"/>
              <a:t>"</a:t>
            </a:r>
            <a:r>
              <a:rPr lang="fr-FR" b="1" i="1" dirty="0" err="1" smtClean="0"/>
              <a:t>wrap_content</a:t>
            </a:r>
            <a:r>
              <a:rPr lang="fr-FR" b="1" i="1" dirty="0" smtClean="0"/>
              <a:t>"</a:t>
            </a:r>
          </a:p>
          <a:p>
            <a:r>
              <a:rPr lang="fr-FR" b="1" dirty="0" smtClean="0"/>
              <a:t>        </a:t>
            </a:r>
            <a:r>
              <a:rPr lang="fr-FR" b="1" dirty="0" err="1" smtClean="0"/>
              <a:t>android:layout_marginTop</a:t>
            </a:r>
            <a:r>
              <a:rPr lang="fr-FR" b="1" dirty="0" smtClean="0"/>
              <a:t>=</a:t>
            </a:r>
            <a:r>
              <a:rPr lang="fr-FR" b="1" i="1" dirty="0" smtClean="0"/>
              <a:t>"@</a:t>
            </a:r>
            <a:r>
              <a:rPr lang="fr-FR" b="1" i="1" dirty="0" err="1" smtClean="0"/>
              <a:t>dimen</a:t>
            </a:r>
            <a:r>
              <a:rPr lang="fr-FR" b="1" i="1" dirty="0" smtClean="0"/>
              <a:t>/</a:t>
            </a:r>
            <a:r>
              <a:rPr lang="fr-FR" b="1" i="1" dirty="0" err="1" smtClean="0"/>
              <a:t>normal_padding</a:t>
            </a:r>
            <a:r>
              <a:rPr lang="fr-FR" b="1" i="1" dirty="0" smtClean="0"/>
              <a:t>"</a:t>
            </a:r>
          </a:p>
          <a:p>
            <a:r>
              <a:rPr lang="fr-FR" b="1" dirty="0" smtClean="0"/>
              <a:t>        </a:t>
            </a:r>
            <a:r>
              <a:rPr lang="fr-FR" b="1" dirty="0" err="1" smtClean="0">
                <a:solidFill>
                  <a:schemeClr val="accent5">
                    <a:lumMod val="50000"/>
                  </a:schemeClr>
                </a:solidFill>
              </a:rPr>
              <a:t>android:src</a:t>
            </a:r>
            <a:r>
              <a:rPr lang="fr-FR" b="1" dirty="0" smtClean="0">
                <a:solidFill>
                  <a:schemeClr val="accent5">
                    <a:lumMod val="50000"/>
                  </a:schemeClr>
                </a:solidFill>
              </a:rPr>
              <a:t>=</a:t>
            </a:r>
            <a:r>
              <a:rPr lang="fr-FR" b="1" i="1" dirty="0" smtClean="0">
                <a:solidFill>
                  <a:schemeClr val="accent5">
                    <a:lumMod val="50000"/>
                  </a:schemeClr>
                </a:solidFill>
              </a:rPr>
              <a:t>"@</a:t>
            </a:r>
            <a:r>
              <a:rPr lang="fr-FR" b="1" i="1" dirty="0" err="1" smtClean="0">
                <a:solidFill>
                  <a:schemeClr val="accent5">
                    <a:lumMod val="50000"/>
                  </a:schemeClr>
                </a:solidFill>
              </a:rPr>
              <a:t>drawable</a:t>
            </a:r>
            <a:r>
              <a:rPr lang="fr-FR" b="1" i="1" dirty="0" smtClean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fr-FR" b="1" i="1" dirty="0" err="1" smtClean="0">
                <a:solidFill>
                  <a:schemeClr val="accent5">
                    <a:lumMod val="50000"/>
                  </a:schemeClr>
                </a:solidFill>
              </a:rPr>
              <a:t>android</a:t>
            </a:r>
            <a:r>
              <a:rPr lang="fr-FR" b="1" i="1" dirty="0" smtClean="0">
                <a:solidFill>
                  <a:schemeClr val="accent5">
                    <a:lumMod val="50000"/>
                  </a:schemeClr>
                </a:solidFill>
              </a:rPr>
              <a:t>"</a:t>
            </a:r>
            <a:r>
              <a:rPr lang="fr-FR" b="1" i="1" dirty="0" smtClean="0"/>
              <a:t>/&gt;</a:t>
            </a:r>
            <a:endParaRPr lang="fr-FR" b="1" dirty="0"/>
          </a:p>
        </p:txBody>
      </p:sp>
      <p:sp>
        <p:nvSpPr>
          <p:cNvPr id="22" name="Rectangle 21"/>
          <p:cNvSpPr/>
          <p:nvPr/>
        </p:nvSpPr>
        <p:spPr>
          <a:xfrm>
            <a:off x="-43954" y="6106219"/>
            <a:ext cx="8834466" cy="486565"/>
          </a:xfrm>
          <a:prstGeom prst="wedgeRectCallout">
            <a:avLst>
              <a:gd name="adj1" fmla="val -31312"/>
              <a:gd name="adj2" fmla="val -30690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l’attribut </a:t>
            </a:r>
            <a:r>
              <a:rPr lang="fr-FR" sz="2400" dirty="0" err="1">
                <a:latin typeface="Segoe UI Semibold" pitchFamily="34" charset="0"/>
                <a:cs typeface="Times New Roman" pitchFamily="18" charset="0"/>
              </a:rPr>
              <a:t>src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, spécifier la source de l’image directement dans la définition XML</a:t>
            </a:r>
            <a:endParaRPr lang="fr-FR" sz="2000" dirty="0"/>
          </a:p>
        </p:txBody>
      </p:sp>
      <p:sp>
        <p:nvSpPr>
          <p:cNvPr id="23" name="Rectangle 22"/>
          <p:cNvSpPr/>
          <p:nvPr/>
        </p:nvSpPr>
        <p:spPr>
          <a:xfrm>
            <a:off x="500034" y="2250549"/>
            <a:ext cx="7572939" cy="821204"/>
          </a:xfrm>
          <a:prstGeom prst="wedgeRectCallout">
            <a:avLst>
              <a:gd name="adj1" fmla="val -10249"/>
              <a:gd name="adj2" fmla="val 13827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la taille d’une image :- la dimension réelle de l’image (</a:t>
            </a:r>
            <a:r>
              <a:rPr lang="fr-FR" sz="2000" dirty="0" err="1">
                <a:latin typeface="Times New Roman" pitchFamily="18" charset="0"/>
                <a:cs typeface="Times New Roman" pitchFamily="18" charset="0"/>
              </a:rPr>
              <a:t>wrap_content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                                 - ou la taille de l’écran (</a:t>
            </a:r>
            <a:r>
              <a:rPr lang="fr-FR" sz="2000" dirty="0" err="1">
                <a:latin typeface="Times New Roman" pitchFamily="18" charset="0"/>
                <a:cs typeface="Times New Roman" pitchFamily="18" charset="0"/>
              </a:rPr>
              <a:t>fill_parent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),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635896" y="4888333"/>
            <a:ext cx="5480609" cy="1099042"/>
          </a:xfrm>
          <a:prstGeom prst="wedgeRectCallout">
            <a:avLst>
              <a:gd name="adj1" fmla="val -27274"/>
              <a:gd name="adj2" fmla="val -8414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Unités de mesure (« dimensions »):  px (pixels), in (pouces), mm (millimètres), pt(points), </a:t>
            </a:r>
            <a:r>
              <a:rPr lang="fr-FR" sz="2000" dirty="0" err="1">
                <a:latin typeface="Times New Roman" pitchFamily="18" charset="0"/>
                <a:cs typeface="Times New Roman" pitchFamily="18" charset="0"/>
              </a:rPr>
              <a:t>dp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(« </a:t>
            </a:r>
            <a:r>
              <a:rPr lang="fr-FR" sz="2000" dirty="0" err="1">
                <a:latin typeface="Times New Roman" pitchFamily="18" charset="0"/>
                <a:cs typeface="Times New Roman" pitchFamily="18" charset="0"/>
              </a:rPr>
              <a:t>density-independant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» pixel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04/03/2023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66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214290"/>
            <a:ext cx="8429652" cy="785794"/>
          </a:xfrm>
        </p:spPr>
        <p:txBody>
          <a:bodyPr/>
          <a:lstStyle/>
          <a:p>
            <a:pPr>
              <a:defRPr/>
            </a:pPr>
            <a:r>
              <a:rPr lang="fr-FR" sz="28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Définir et utiliser </a:t>
            </a:r>
            <a:r>
              <a:rPr lang="fr-FR" sz="2800" b="1" kern="1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Widgets</a:t>
            </a:r>
            <a:r>
              <a:rPr lang="fr-FR" sz="28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Android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1500174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u="sng" dirty="0" smtClean="0">
                <a:latin typeface="Times New Roman" pitchFamily="18" charset="0"/>
                <a:cs typeface="Times New Roman" pitchFamily="18" charset="0"/>
              </a:rPr>
              <a:t>Pour utiliser </a:t>
            </a:r>
            <a:r>
              <a:rPr lang="fr-FR" sz="2400" b="1" dirty="0" err="1" smtClean="0">
                <a:cs typeface="Times New Roman" pitchFamily="18" charset="0"/>
              </a:rPr>
              <a:t>ImageView</a:t>
            </a:r>
            <a:r>
              <a:rPr lang="fr-FR" sz="2400" u="sng" dirty="0" smtClean="0">
                <a:latin typeface="Times New Roman" pitchFamily="18" charset="0"/>
                <a:cs typeface="Times New Roman" pitchFamily="18" charset="0"/>
              </a:rPr>
              <a:t> de de façon dynamique (par programmation):</a:t>
            </a:r>
          </a:p>
          <a:p>
            <a:pPr algn="just">
              <a:buFont typeface="Arial" pitchFamily="34" charset="0"/>
              <a:buChar char="•"/>
            </a:pPr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7504" y="2391533"/>
            <a:ext cx="8072494" cy="19389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400" dirty="0" err="1" smtClean="0">
                <a:latin typeface="Segoe UI Semibold" pitchFamily="34" charset="0"/>
              </a:rPr>
              <a:t>LinearLayout</a:t>
            </a:r>
            <a:r>
              <a:rPr lang="fr-FR" sz="2400" dirty="0" smtClean="0">
                <a:latin typeface="Segoe UI Semibold" pitchFamily="34" charset="0"/>
              </a:rPr>
              <a:t> </a:t>
            </a:r>
            <a:r>
              <a:rPr lang="fr-FR" sz="2400" dirty="0" err="1">
                <a:solidFill>
                  <a:srgbClr val="0070C0"/>
                </a:solidFill>
                <a:latin typeface="Segoe UI Semibold" pitchFamily="34" charset="0"/>
              </a:rPr>
              <a:t>main_layout</a:t>
            </a:r>
            <a:r>
              <a:rPr lang="fr-FR" sz="2400" dirty="0" smtClean="0">
                <a:latin typeface="Segoe UI Semibold" pitchFamily="34" charset="0"/>
              </a:rPr>
              <a:t> = new </a:t>
            </a:r>
            <a:r>
              <a:rPr lang="fr-FR" sz="2400" dirty="0" err="1" smtClean="0">
                <a:latin typeface="Segoe UI Semibold" pitchFamily="34" charset="0"/>
              </a:rPr>
              <a:t>LinearLayout</a:t>
            </a:r>
            <a:r>
              <a:rPr lang="fr-FR" sz="2400" dirty="0" smtClean="0">
                <a:latin typeface="Segoe UI Semibold" pitchFamily="34" charset="0"/>
              </a:rPr>
              <a:t>(</a:t>
            </a:r>
            <a:r>
              <a:rPr lang="fr-FR" sz="2400" dirty="0" err="1" smtClean="0">
                <a:latin typeface="Segoe UI Semibold" pitchFamily="34" charset="0"/>
              </a:rPr>
              <a:t>this</a:t>
            </a:r>
            <a:r>
              <a:rPr lang="fr-FR" sz="2400" dirty="0" smtClean="0">
                <a:latin typeface="Segoe UI Semibold" pitchFamily="34" charset="0"/>
              </a:rPr>
              <a:t>); </a:t>
            </a:r>
            <a:br>
              <a:rPr lang="fr-FR" sz="2400" dirty="0" smtClean="0">
                <a:latin typeface="Segoe UI Semibold" pitchFamily="34" charset="0"/>
              </a:rPr>
            </a:br>
            <a:r>
              <a:rPr lang="fr-FR" sz="2400" dirty="0" err="1" smtClean="0">
                <a:latin typeface="Segoe UI Semibold" pitchFamily="34" charset="0"/>
              </a:rPr>
              <a:t>ImageView</a:t>
            </a:r>
            <a:r>
              <a:rPr lang="fr-FR" sz="2400" dirty="0" smtClean="0">
                <a:latin typeface="Segoe UI Semibold" pitchFamily="34" charset="0"/>
              </a:rPr>
              <a:t> </a:t>
            </a:r>
            <a:r>
              <a:rPr lang="fr-FR" sz="2400" b="1" dirty="0" err="1" smtClean="0">
                <a:solidFill>
                  <a:srgbClr val="FF0000"/>
                </a:solidFill>
                <a:latin typeface="Segoe UI Semibold" pitchFamily="34" charset="0"/>
              </a:rPr>
              <a:t>imgView_obj_name</a:t>
            </a:r>
            <a:r>
              <a:rPr lang="fr-FR" sz="2400" dirty="0" smtClean="0">
                <a:latin typeface="Segoe UI Semibold" pitchFamily="34" charset="0"/>
              </a:rPr>
              <a:t> = new </a:t>
            </a:r>
            <a:r>
              <a:rPr lang="fr-FR" sz="2400" dirty="0" err="1" smtClean="0">
                <a:latin typeface="Segoe UI Semibold" pitchFamily="34" charset="0"/>
              </a:rPr>
              <a:t>ImageView</a:t>
            </a:r>
            <a:r>
              <a:rPr lang="fr-FR" sz="2400" dirty="0" smtClean="0">
                <a:latin typeface="Segoe UI Semibold" pitchFamily="34" charset="0"/>
              </a:rPr>
              <a:t>(</a:t>
            </a:r>
            <a:r>
              <a:rPr lang="fr-FR" sz="2400" dirty="0" err="1" smtClean="0">
                <a:latin typeface="Segoe UI Semibold" pitchFamily="34" charset="0"/>
              </a:rPr>
              <a:t>this</a:t>
            </a:r>
            <a:r>
              <a:rPr lang="fr-FR" sz="2400" dirty="0" smtClean="0">
                <a:latin typeface="Segoe UI Semibold" pitchFamily="34" charset="0"/>
              </a:rPr>
              <a:t>); </a:t>
            </a:r>
            <a:br>
              <a:rPr lang="fr-FR" sz="2400" dirty="0" smtClean="0">
                <a:latin typeface="Segoe UI Semibold" pitchFamily="34" charset="0"/>
              </a:rPr>
            </a:br>
            <a:r>
              <a:rPr lang="fr-FR" sz="2400" b="1" dirty="0" err="1">
                <a:solidFill>
                  <a:srgbClr val="FF0000"/>
                </a:solidFill>
                <a:latin typeface="Segoe UI Semibold" pitchFamily="34" charset="0"/>
              </a:rPr>
              <a:t>imgView_obj_name</a:t>
            </a:r>
            <a:r>
              <a:rPr lang="fr-FR" sz="2400" dirty="0" err="1" smtClean="0">
                <a:latin typeface="Segoe UI Semibold" pitchFamily="34" charset="0"/>
              </a:rPr>
              <a:t>.</a:t>
            </a:r>
            <a:r>
              <a:rPr lang="fr-FR" sz="2400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Segoe UI Semibold" pitchFamily="34" charset="0"/>
              </a:rPr>
              <a:t>setImageResource</a:t>
            </a:r>
            <a:r>
              <a:rPr lang="fr-FR" sz="2400" dirty="0" smtClean="0">
                <a:latin typeface="Segoe UI Semibold" pitchFamily="34" charset="0"/>
              </a:rPr>
              <a:t>(</a:t>
            </a:r>
            <a:r>
              <a:rPr lang="fr-FR" sz="2400" dirty="0" err="1" smtClean="0">
                <a:solidFill>
                  <a:srgbClr val="00B050"/>
                </a:solidFill>
                <a:latin typeface="Segoe UI Semibold" pitchFamily="34" charset="0"/>
              </a:rPr>
              <a:t>R.drawable.icon</a:t>
            </a:r>
            <a:r>
              <a:rPr lang="fr-FR" sz="2400" dirty="0" smtClean="0">
                <a:latin typeface="Segoe UI Semibold" pitchFamily="34" charset="0"/>
              </a:rPr>
              <a:t>);</a:t>
            </a:r>
          </a:p>
          <a:p>
            <a:r>
              <a:rPr lang="fr-FR" sz="2400" dirty="0" err="1" smtClean="0">
                <a:solidFill>
                  <a:srgbClr val="0070C0"/>
                </a:solidFill>
                <a:latin typeface="Segoe UI Semibold" pitchFamily="34" charset="0"/>
              </a:rPr>
              <a:t>main_layout</a:t>
            </a:r>
            <a:r>
              <a:rPr lang="fr-FR" sz="2400" dirty="0" err="1" smtClean="0">
                <a:latin typeface="Segoe UI Semibold" pitchFamily="34" charset="0"/>
              </a:rPr>
              <a:t>.addView</a:t>
            </a:r>
            <a:r>
              <a:rPr lang="fr-FR" sz="2400" dirty="0" smtClean="0">
                <a:latin typeface="Segoe UI Semibold" pitchFamily="34" charset="0"/>
              </a:rPr>
              <a:t>(</a:t>
            </a:r>
            <a:r>
              <a:rPr lang="fr-FR" sz="2400" b="1" dirty="0" err="1">
                <a:solidFill>
                  <a:srgbClr val="FF0000"/>
                </a:solidFill>
                <a:latin typeface="Segoe UI Semibold" pitchFamily="34" charset="0"/>
              </a:rPr>
              <a:t>imgView_obj_name</a:t>
            </a:r>
            <a:r>
              <a:rPr lang="fr-FR" sz="2400" dirty="0" smtClean="0">
                <a:latin typeface="Segoe UI Semibold" pitchFamily="34" charset="0"/>
              </a:rPr>
              <a:t>);</a:t>
            </a:r>
          </a:p>
          <a:p>
            <a:r>
              <a:rPr lang="fr-FR" sz="2400" dirty="0" err="1" smtClean="0">
                <a:latin typeface="Segoe UI Semibold" pitchFamily="34" charset="0"/>
              </a:rPr>
              <a:t>setContentView</a:t>
            </a:r>
            <a:r>
              <a:rPr lang="fr-FR" sz="2400" dirty="0" smtClean="0">
                <a:latin typeface="Segoe UI Semibold" pitchFamily="34" charset="0"/>
              </a:rPr>
              <a:t>(</a:t>
            </a:r>
            <a:r>
              <a:rPr lang="fr-FR" sz="2400" dirty="0" err="1">
                <a:solidFill>
                  <a:srgbClr val="0070C0"/>
                </a:solidFill>
                <a:latin typeface="Segoe UI Semibold" pitchFamily="34" charset="0"/>
              </a:rPr>
              <a:t>main_layout</a:t>
            </a:r>
            <a:r>
              <a:rPr lang="fr-FR" sz="2400" dirty="0" smtClean="0">
                <a:latin typeface="Segoe UI Semibold" pitchFamily="34" charset="0"/>
              </a:rPr>
              <a:t>); </a:t>
            </a:r>
            <a:endParaRPr lang="fr-FR" sz="2400" dirty="0">
              <a:latin typeface="Segoe UI Semibold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27564" y="385826"/>
            <a:ext cx="16608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err="1" smtClean="0">
                <a:latin typeface="Times New Roman" pitchFamily="18" charset="0"/>
                <a:cs typeface="Times New Roman" pitchFamily="18" charset="0"/>
              </a:rPr>
              <a:t>ImageView</a:t>
            </a:r>
            <a:endParaRPr lang="fr-FR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124200" y="4501443"/>
            <a:ext cx="6019800" cy="1350983"/>
          </a:xfrm>
          <a:prstGeom prst="wedgeRectCallout">
            <a:avLst>
              <a:gd name="adj1" fmla="val 2812"/>
              <a:gd name="adj2" fmla="val -11800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fr-FR" sz="2000" dirty="0"/>
              <a:t>la source de l’image via la méthode </a:t>
            </a:r>
            <a:r>
              <a:rPr lang="fr-FR" sz="2400" dirty="0" err="1">
                <a:solidFill>
                  <a:schemeClr val="accent5">
                    <a:lumMod val="50000"/>
                  </a:schemeClr>
                </a:solidFill>
                <a:latin typeface="Segoe UI Semibold" pitchFamily="34" charset="0"/>
              </a:rPr>
              <a:t>setImageResource</a:t>
            </a:r>
            <a:r>
              <a:rPr lang="fr-FR" sz="2000" dirty="0"/>
              <a:t> en passant l’identifiant </a:t>
            </a:r>
            <a:r>
              <a:rPr lang="fr-FR" sz="2000" dirty="0" smtClean="0"/>
              <a:t>de ressource image (fichier externe) en </a:t>
            </a:r>
            <a:r>
              <a:rPr lang="fr-FR" sz="2000" dirty="0"/>
              <a:t>paramètre.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04/03/2023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67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214290"/>
            <a:ext cx="8429652" cy="785794"/>
          </a:xfrm>
        </p:spPr>
        <p:txBody>
          <a:bodyPr/>
          <a:lstStyle/>
          <a:p>
            <a:pPr>
              <a:defRPr/>
            </a:pPr>
            <a:r>
              <a:rPr lang="fr-FR" sz="28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Définir et utiliser </a:t>
            </a:r>
            <a:r>
              <a:rPr lang="fr-FR" sz="2800" b="1" kern="1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Widgets</a:t>
            </a:r>
            <a:r>
              <a:rPr lang="fr-FR" sz="28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Android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357818" y="857232"/>
            <a:ext cx="15359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err="1" smtClean="0">
                <a:latin typeface="Times New Roman" pitchFamily="18" charset="0"/>
                <a:cs typeface="Times New Roman" pitchFamily="18" charset="0"/>
              </a:rPr>
              <a:t>CheckBox</a:t>
            </a:r>
            <a:endParaRPr lang="fr-FR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54" y="714356"/>
            <a:ext cx="2027309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Rectangle 17"/>
          <p:cNvSpPr/>
          <p:nvPr/>
        </p:nvSpPr>
        <p:spPr>
          <a:xfrm>
            <a:off x="0" y="128586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La classe </a:t>
            </a:r>
            <a:r>
              <a:rPr lang="fr-FR" sz="2000" dirty="0" err="1" smtClean="0">
                <a:latin typeface="Segoe UI Semibold" pitchFamily="34" charset="0"/>
              </a:rPr>
              <a:t>checkbox</a:t>
            </a:r>
            <a:r>
              <a:rPr lang="fr-FR" sz="2000" dirty="0" smtClean="0">
                <a:latin typeface="Segoe UI Semibold" pitchFamily="34" charset="0"/>
              </a:rPr>
              <a:t>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permet de créer une boite à cocher (composant à deux états« oui » ou « non »).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2071678"/>
            <a:ext cx="571504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Rectangle 22"/>
          <p:cNvSpPr/>
          <p:nvPr/>
        </p:nvSpPr>
        <p:spPr>
          <a:xfrm>
            <a:off x="0" y="4143380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dirty="0" err="1" smtClean="0">
                <a:latin typeface="Times New Roman" pitchFamily="18" charset="0"/>
                <a:cs typeface="Times New Roman" pitchFamily="18" charset="0"/>
              </a:rPr>
              <a:t>android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 :</a:t>
            </a:r>
            <a:r>
              <a:rPr lang="fr-FR" sz="2400" b="1" dirty="0" err="1" smtClean="0">
                <a:latin typeface="Times New Roman" pitchFamily="18" charset="0"/>
                <a:cs typeface="Times New Roman" pitchFamily="18" charset="0"/>
              </a:rPr>
              <a:t>checked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permet de spécifier que la case est cochée par défaut.</a:t>
            </a:r>
          </a:p>
          <a:p>
            <a:pPr>
              <a:buFont typeface="Arial" pitchFamily="34" charset="0"/>
              <a:buChar char="•"/>
            </a:pPr>
            <a:endParaRPr lang="fr-FR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400" b="1" dirty="0" err="1" smtClean="0">
                <a:latin typeface="Times New Roman" pitchFamily="18" charset="0"/>
                <a:cs typeface="Times New Roman" pitchFamily="18" charset="0"/>
              </a:rPr>
              <a:t>isChecked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()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permet d’accéder et récupérer à tout moment l’état de la case à cocher.</a:t>
            </a:r>
          </a:p>
          <a:p>
            <a:r>
              <a:rPr lang="fr-FR" sz="2400" b="1" dirty="0" err="1" smtClean="0">
                <a:latin typeface="Times New Roman" pitchFamily="18" charset="0"/>
                <a:cs typeface="Times New Roman" pitchFamily="18" charset="0"/>
              </a:rPr>
              <a:t>setChecked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()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permet de modifier l’état.</a:t>
            </a:r>
          </a:p>
          <a:p>
            <a:r>
              <a:rPr lang="fr-FR" sz="2400" b="1" dirty="0" err="1" smtClean="0">
                <a:latin typeface="Times New Roman" pitchFamily="18" charset="0"/>
                <a:cs typeface="Times New Roman" pitchFamily="18" charset="0"/>
              </a:rPr>
              <a:t>toggle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()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permet d’inverser l’état.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888553"/>
            <a:ext cx="9144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Récupérons l’état dès qu’il change, grâce à l’écouteur </a:t>
            </a:r>
            <a:r>
              <a:rPr lang="fr-FR" sz="2000" b="1" dirty="0" err="1" smtClean="0"/>
              <a:t>OnCheckedChangeListener</a:t>
            </a:r>
            <a:r>
              <a:rPr lang="fr-FR" dirty="0" smtClean="0"/>
              <a:t> associé à la case à cocher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04/03/2023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68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214290"/>
            <a:ext cx="8429652" cy="785794"/>
          </a:xfrm>
        </p:spPr>
        <p:txBody>
          <a:bodyPr/>
          <a:lstStyle/>
          <a:p>
            <a:pPr>
              <a:defRPr/>
            </a:pPr>
            <a:r>
              <a:rPr lang="fr-FR" sz="28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Gestion des événements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-252537" y="2642813"/>
            <a:ext cx="9378503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algn="just"/>
            <a:r>
              <a:rPr lang="fr-FR" sz="2200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 </a:t>
            </a:r>
            <a:r>
              <a:rPr lang="fr-FR" sz="2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Evénements </a:t>
            </a:r>
            <a:r>
              <a:rPr lang="fr-FR" sz="22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fr-FR" sz="2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souris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Evénements générés par une </a:t>
            </a:r>
            <a:r>
              <a:rPr lang="fr-FR" sz="2200" b="1" dirty="0">
                <a:latin typeface="Times New Roman" pitchFamily="18" charset="0"/>
                <a:cs typeface="Times New Roman" pitchFamily="18" charset="0"/>
              </a:rPr>
              <a:t>intervention de l’utilisateur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effectuée </a:t>
            </a:r>
            <a:r>
              <a:rPr lang="fr-FR" sz="2200" b="1" dirty="0">
                <a:latin typeface="Times New Roman" pitchFamily="18" charset="0"/>
                <a:cs typeface="Times New Roman" pitchFamily="18" charset="0"/>
              </a:rPr>
              <a:t>au moyen d’une souris 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ou </a:t>
            </a:r>
            <a:r>
              <a:rPr lang="fr-FR" sz="2200" b="1" dirty="0" smtClean="0">
                <a:latin typeface="Times New Roman" pitchFamily="18" charset="0"/>
                <a:cs typeface="Times New Roman" pitchFamily="18" charset="0"/>
              </a:rPr>
              <a:t>d’un </a:t>
            </a:r>
            <a:r>
              <a:rPr lang="fr-FR" sz="2200" b="1" dirty="0">
                <a:latin typeface="Times New Roman" pitchFamily="18" charset="0"/>
                <a:cs typeface="Times New Roman" pitchFamily="18" charset="0"/>
              </a:rPr>
              <a:t>écran tactile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. Les événements de souris comprennent </a:t>
            </a:r>
            <a:r>
              <a:rPr lang="fr-FR" sz="2200" b="1" dirty="0" err="1">
                <a:latin typeface="Times New Roman" pitchFamily="18" charset="0"/>
                <a:cs typeface="Times New Roman" pitchFamily="18" charset="0"/>
              </a:rPr>
              <a:t>mouseOver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200" b="1" dirty="0" err="1">
                <a:latin typeface="Times New Roman" pitchFamily="18" charset="0"/>
                <a:cs typeface="Times New Roman" pitchFamily="18" charset="0"/>
              </a:rPr>
              <a:t>mouseDown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…..</a:t>
            </a:r>
            <a:endParaRPr lang="fr-FR" sz="2200" dirty="0">
              <a:latin typeface="Times New Roman" pitchFamily="18" charset="0"/>
              <a:cs typeface="Times New Roman" pitchFamily="18" charset="0"/>
            </a:endParaRPr>
          </a:p>
          <a:p>
            <a:pPr marL="614363" indent="-342900" algn="just">
              <a:buFont typeface="Wingdings" panose="05000000000000000000" pitchFamily="2" charset="2"/>
              <a:buChar char="à"/>
            </a:pPr>
            <a:r>
              <a:rPr lang="fr-FR" sz="2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Evénements tactiles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Evénements générés sur </a:t>
            </a:r>
            <a:r>
              <a:rPr lang="fr-FR" sz="2200" b="1" dirty="0">
                <a:latin typeface="Times New Roman" pitchFamily="18" charset="0"/>
                <a:cs typeface="Times New Roman" pitchFamily="18" charset="0"/>
              </a:rPr>
              <a:t>des périphériques qui détectent les contacts de l’utilisateur avec </a:t>
            </a:r>
            <a:r>
              <a:rPr lang="fr-FR" sz="2200" b="1" dirty="0" smtClean="0">
                <a:latin typeface="Times New Roman" pitchFamily="18" charset="0"/>
                <a:cs typeface="Times New Roman" pitchFamily="18" charset="0"/>
              </a:rPr>
              <a:t>le périphérique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, par exemple le contact d’un doigt sur un écran tactile. Les événements tactiles comprennent </a:t>
            </a:r>
            <a:r>
              <a:rPr lang="fr-FR" sz="2200" b="1" dirty="0" err="1">
                <a:latin typeface="Times New Roman" pitchFamily="18" charset="0"/>
                <a:cs typeface="Times New Roman" pitchFamily="18" charset="0"/>
              </a:rPr>
              <a:t>touchTap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200" b="1" dirty="0" err="1" smtClean="0">
                <a:latin typeface="Times New Roman" pitchFamily="18" charset="0"/>
                <a:cs typeface="Times New Roman" pitchFamily="18" charset="0"/>
              </a:rPr>
              <a:t>touchOver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et </a:t>
            </a:r>
            <a:r>
              <a:rPr lang="fr-FR" sz="2200" b="1" dirty="0" err="1">
                <a:latin typeface="Times New Roman" pitchFamily="18" charset="0"/>
                <a:cs typeface="Times New Roman" pitchFamily="18" charset="0"/>
              </a:rPr>
              <a:t>touchMove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fr-FR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614363" indent="-342900" algn="just">
              <a:buFont typeface="Wingdings" panose="05000000000000000000" pitchFamily="2" charset="2"/>
              <a:buChar char="à"/>
            </a:pPr>
            <a:r>
              <a:rPr lang="fr-FR" sz="2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Evénements </a:t>
            </a:r>
            <a:r>
              <a:rPr lang="fr-FR" sz="22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fr-FR" sz="2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mouvement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Evénements générés par des </a:t>
            </a:r>
            <a:r>
              <a:rPr lang="fr-FR" sz="2200" b="1" dirty="0">
                <a:latin typeface="Times New Roman" pitchFamily="18" charset="0"/>
                <a:cs typeface="Times New Roman" pitchFamily="18" charset="0"/>
              </a:rPr>
              <a:t>interactions tactiles multipoint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, telles que la pression 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de deux 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doigts simultanément sur un écran tactile. Les événements de mouvement comprennent </a:t>
            </a:r>
            <a:r>
              <a:rPr lang="fr-FR" sz="2200" b="1" dirty="0" err="1" smtClean="0">
                <a:latin typeface="Times New Roman" pitchFamily="18" charset="0"/>
                <a:cs typeface="Times New Roman" pitchFamily="18" charset="0"/>
              </a:rPr>
              <a:t>gesturePan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200" b="1" dirty="0" err="1" smtClean="0">
                <a:latin typeface="Times New Roman" pitchFamily="18" charset="0"/>
                <a:cs typeface="Times New Roman" pitchFamily="18" charset="0"/>
              </a:rPr>
              <a:t>gestureRotate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et </a:t>
            </a:r>
            <a:r>
              <a:rPr lang="fr-FR" sz="2200" b="1" dirty="0" err="1">
                <a:latin typeface="Times New Roman" pitchFamily="18" charset="0"/>
                <a:cs typeface="Times New Roman" pitchFamily="18" charset="0"/>
              </a:rPr>
              <a:t>gestureZoom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-18033" y="1000084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Sous Android, toutes les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actions de l’utilisateur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sont perçues comme un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événement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 typeface="Arial" pitchFamily="34" charset="0"/>
              <a:buChar char="•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différents </a:t>
            </a: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événements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pour indiquer </a:t>
            </a: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différents types d’interactions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Ces événements comprennent :</a:t>
            </a:r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05/03/2023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69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214290"/>
            <a:ext cx="8429652" cy="785794"/>
          </a:xfrm>
        </p:spPr>
        <p:txBody>
          <a:bodyPr/>
          <a:lstStyle/>
          <a:p>
            <a:pPr>
              <a:defRPr/>
            </a:pPr>
            <a:r>
              <a:rPr lang="fr-FR" sz="28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Gestion des événements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-19422" y="2307644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14363" indent="-342900" algn="just">
              <a:buFont typeface="Wingdings" panose="05000000000000000000" pitchFamily="2" charset="2"/>
              <a:buChar char="§"/>
            </a:pPr>
            <a:r>
              <a:rPr lang="fr-FR" sz="2400" dirty="0">
                <a:latin typeface="+mj-lt"/>
                <a:cs typeface="Times New Roman" pitchFamily="18" charset="0"/>
              </a:rPr>
              <a:t> Différents types d’interactions (clic court, clic long, effleurement</a:t>
            </a:r>
            <a:r>
              <a:rPr lang="fr-FR" sz="2400" dirty="0" smtClean="0">
                <a:latin typeface="+mj-lt"/>
                <a:cs typeface="Times New Roman" pitchFamily="18" charset="0"/>
              </a:rPr>
              <a:t>).</a:t>
            </a:r>
          </a:p>
          <a:p>
            <a:pPr marL="614363" indent="-342900" algn="just">
              <a:buFont typeface="Wingdings" panose="05000000000000000000" pitchFamily="2" charset="2"/>
              <a:buChar char="§"/>
            </a:pPr>
            <a:endParaRPr lang="fr-FR" sz="2400" dirty="0" smtClean="0">
              <a:latin typeface="+mj-lt"/>
              <a:cs typeface="Times New Roman" pitchFamily="18" charset="0"/>
            </a:endParaRPr>
          </a:p>
          <a:p>
            <a:pPr marL="614363" indent="-342900" algn="just">
              <a:buFont typeface="Wingdings" panose="05000000000000000000" pitchFamily="2" charset="2"/>
              <a:buChar char="§"/>
            </a:pPr>
            <a:r>
              <a:rPr lang="fr-FR" sz="2400" dirty="0" smtClean="0">
                <a:latin typeface="+mj-lt"/>
                <a:cs typeface="Times New Roman" pitchFamily="18" charset="0"/>
              </a:rPr>
              <a:t>ces événements sont gérés à l’aide de 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mécanisme d’interception</a:t>
            </a:r>
            <a:r>
              <a:rPr lang="fr-FR" sz="2400" dirty="0" smtClean="0">
                <a:latin typeface="+mj-lt"/>
                <a:cs typeface="Times New Roman" pitchFamily="18" charset="0"/>
              </a:rPr>
              <a:t> repose sur la 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notion d’écouteurs </a:t>
            </a:r>
            <a:r>
              <a:rPr lang="fr-FR" sz="2400" dirty="0">
                <a:latin typeface="+mj-lt"/>
                <a:cs typeface="Times New Roman" pitchFamily="18" charset="0"/>
              </a:rPr>
              <a:t>(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auditeurs</a:t>
            </a:r>
            <a:r>
              <a:rPr lang="fr-FR" sz="2400" dirty="0" smtClean="0">
                <a:latin typeface="+mj-lt"/>
                <a:cs typeface="Times New Roman" pitchFamily="18" charset="0"/>
              </a:rPr>
              <a:t> ou </a:t>
            </a:r>
            <a:r>
              <a:rPr lang="fr-FR" sz="2400" b="1" dirty="0" err="1" smtClean="0">
                <a:latin typeface="+mj-lt"/>
                <a:cs typeface="Times New Roman" pitchFamily="18" charset="0"/>
              </a:rPr>
              <a:t>listeners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)</a:t>
            </a:r>
          </a:p>
          <a:p>
            <a:pPr marL="614363" indent="-342900" algn="just">
              <a:buFont typeface="Wingdings" panose="05000000000000000000" pitchFamily="2" charset="2"/>
              <a:buChar char="§"/>
            </a:pPr>
            <a:endParaRPr lang="fr-FR" sz="2400" dirty="0">
              <a:latin typeface="+mj-lt"/>
              <a:cs typeface="Times New Roman" pitchFamily="18" charset="0"/>
            </a:endParaRPr>
          </a:p>
          <a:p>
            <a:pPr marL="614363" indent="-342900" algn="just">
              <a:buFont typeface="Wingdings" panose="05000000000000000000" pitchFamily="2" charset="2"/>
              <a:buChar char="§"/>
            </a:pPr>
            <a:r>
              <a:rPr lang="fr-FR" sz="2400" dirty="0">
                <a:latin typeface="+mj-lt"/>
                <a:cs typeface="Times New Roman" pitchFamily="18" charset="0"/>
              </a:rPr>
              <a:t>À </a:t>
            </a:r>
            <a:r>
              <a:rPr lang="fr-FR" sz="2400" dirty="0" smtClean="0">
                <a:latin typeface="+mj-lt"/>
                <a:cs typeface="Times New Roman" pitchFamily="18" charset="0"/>
              </a:rPr>
              <a:t>l’apparition d’un événement, une méthode associée doit être </a:t>
            </a:r>
            <a:r>
              <a:rPr lang="fr-FR" sz="2400" dirty="0" smtClean="0">
                <a:latin typeface="+mj-lt"/>
                <a:cs typeface="Times New Roman" pitchFamily="18" charset="0"/>
              </a:rPr>
              <a:t>appelée (réaction).</a:t>
            </a:r>
            <a:endParaRPr lang="fr-FR" sz="2400" dirty="0" smtClean="0">
              <a:latin typeface="+mj-lt"/>
              <a:cs typeface="Times New Roman" pitchFamily="18" charset="0"/>
            </a:endParaRPr>
          </a:p>
          <a:p>
            <a:pPr marL="804863" algn="just"/>
            <a:endParaRPr lang="fr-FR" sz="2400" dirty="0">
              <a:latin typeface="+mj-lt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-19422" y="1196752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sz="2400" dirty="0" smtClean="0">
                <a:latin typeface="+mj-lt"/>
                <a:cs typeface="Times New Roman" pitchFamily="18" charset="0"/>
              </a:rPr>
              <a:t> Sous Android, toutes les 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actions de l’utilisateur </a:t>
            </a:r>
            <a:r>
              <a:rPr lang="fr-FR" sz="2400" dirty="0" smtClean="0">
                <a:latin typeface="+mj-lt"/>
                <a:cs typeface="Times New Roman" pitchFamily="18" charset="0"/>
              </a:rPr>
              <a:t>sont perçues comme un 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événement</a:t>
            </a:r>
            <a:r>
              <a:rPr lang="fr-FR" sz="2400" dirty="0" smtClean="0">
                <a:latin typeface="+mj-lt"/>
                <a:cs typeface="Times New Roman" pitchFamily="18" charset="0"/>
              </a:rPr>
              <a:t>, </a:t>
            </a:r>
            <a:r>
              <a:rPr lang="fr-FR" sz="2400" dirty="0" smtClean="0">
                <a:latin typeface="+mj-lt"/>
                <a:cs typeface="Times New Roman" pitchFamily="18" charset="0"/>
              </a:rPr>
              <a:t>qui génèrent des « </a:t>
            </a:r>
            <a:r>
              <a:rPr lang="fr-FR" sz="2400" b="1" dirty="0" smtClean="0"/>
              <a:t>réaction</a:t>
            </a:r>
            <a:r>
              <a:rPr lang="fr-FR" sz="2400" dirty="0" smtClean="0"/>
              <a:t> »</a:t>
            </a:r>
            <a:endParaRPr lang="fr-FR" sz="2400" dirty="0" smtClean="0"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44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142852"/>
            <a:ext cx="8429652" cy="928670"/>
          </a:xfrm>
        </p:spPr>
        <p:txBody>
          <a:bodyPr/>
          <a:lstStyle/>
          <a:p>
            <a:pPr>
              <a:defRPr/>
            </a:pPr>
            <a:r>
              <a:rPr lang="fr-FR" sz="28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Variété d’Interfaces utilisateur:</a:t>
            </a:r>
            <a:r>
              <a:rPr lang="fr-FR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 </a:t>
            </a:r>
            <a:r>
              <a:rPr lang="fr-FR" sz="2800" b="1" kern="1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interface graphique</a:t>
            </a:r>
          </a:p>
        </p:txBody>
      </p:sp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04/03/2023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7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grpSp>
        <p:nvGrpSpPr>
          <p:cNvPr id="14" name="Groupe 29"/>
          <p:cNvGrpSpPr/>
          <p:nvPr/>
        </p:nvGrpSpPr>
        <p:grpSpPr>
          <a:xfrm>
            <a:off x="2143108" y="3000372"/>
            <a:ext cx="4500562" cy="3214710"/>
            <a:chOff x="71438" y="3000372"/>
            <a:chExt cx="4500562" cy="3214710"/>
          </a:xfrm>
        </p:grpSpPr>
        <p:pic>
          <p:nvPicPr>
            <p:cNvPr id="15" name="Picture 6" descr="http://freeiconbox.com/icon/256/39470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1438" y="3000372"/>
              <a:ext cx="4500562" cy="3214710"/>
            </a:xfrm>
            <a:prstGeom prst="rect">
              <a:avLst/>
            </a:prstGeom>
            <a:noFill/>
          </p:spPr>
        </p:pic>
        <p:pic>
          <p:nvPicPr>
            <p:cNvPr id="19" name="Picture 2" descr="https://docs.oracle.com/cd/E37927_01/html/E36537/figures/new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857356" y="3500438"/>
              <a:ext cx="1857388" cy="2357454"/>
            </a:xfrm>
            <a:prstGeom prst="rect">
              <a:avLst/>
            </a:prstGeom>
            <a:noFill/>
          </p:spPr>
        </p:pic>
      </p:grpSp>
      <p:pic>
        <p:nvPicPr>
          <p:cNvPr id="20" name="Picture 8" descr="http://static.cakewalk.com/documentation/SONAR%20X2/FR/images/Multitouch_DoubleTap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704352">
            <a:off x="1481367" y="4338894"/>
            <a:ext cx="698406" cy="698406"/>
          </a:xfrm>
          <a:prstGeom prst="rect">
            <a:avLst/>
          </a:prstGeom>
          <a:noFill/>
        </p:spPr>
      </p:pic>
      <p:pic>
        <p:nvPicPr>
          <p:cNvPr id="21" name="Picture 16" descr="http://www.xn--icne-wqa.com/images/icones/6/2/input-keyboard-3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5984" y="4071942"/>
            <a:ext cx="1000132" cy="1000132"/>
          </a:xfrm>
          <a:prstGeom prst="rect">
            <a:avLst/>
          </a:prstGeom>
          <a:noFill/>
        </p:spPr>
      </p:pic>
      <p:pic>
        <p:nvPicPr>
          <p:cNvPr id="22" name="Picture 18" descr="https://cdn03.nintendo-europe.com/media/images/08_content_images/systems_5/nintendo_3ds_13/features_1/outofthebox_1/CI7_3DS_OutOfTheBox_Stylus_CMM_big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28860" y="3500438"/>
            <a:ext cx="1156096" cy="571504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0" y="1000108"/>
            <a:ext cx="91440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300" b="1" dirty="0" smtClean="0">
                <a:solidFill>
                  <a:schemeClr val="accent5">
                    <a:lumMod val="25000"/>
                  </a:schemeClr>
                </a:solidFill>
                <a:latin typeface="+mj-lt"/>
                <a:cs typeface="Times New Roman" pitchFamily="18" charset="0"/>
              </a:rPr>
              <a:t>GUI</a:t>
            </a:r>
            <a:r>
              <a:rPr lang="fr-FR" sz="2300" dirty="0" smtClean="0">
                <a:solidFill>
                  <a:schemeClr val="accent5">
                    <a:lumMod val="25000"/>
                  </a:schemeClr>
                </a:solidFill>
                <a:latin typeface="+mj-lt"/>
                <a:cs typeface="Times New Roman" pitchFamily="18" charset="0"/>
              </a:rPr>
              <a:t> (</a:t>
            </a:r>
            <a:r>
              <a:rPr lang="fr-FR" sz="2300" b="1" dirty="0" err="1" smtClean="0">
                <a:solidFill>
                  <a:schemeClr val="accent5">
                    <a:lumMod val="25000"/>
                  </a:schemeClr>
                </a:solidFill>
                <a:latin typeface="+mj-lt"/>
                <a:cs typeface="Times New Roman" pitchFamily="18" charset="0"/>
              </a:rPr>
              <a:t>Graphical</a:t>
            </a:r>
            <a:r>
              <a:rPr lang="fr-FR" sz="2300" b="1" dirty="0" smtClean="0">
                <a:solidFill>
                  <a:schemeClr val="accent5">
                    <a:lumMod val="25000"/>
                  </a:schemeClr>
                </a:solidFill>
                <a:latin typeface="+mj-lt"/>
                <a:cs typeface="Times New Roman" pitchFamily="18" charset="0"/>
              </a:rPr>
              <a:t> user interface</a:t>
            </a:r>
            <a:r>
              <a:rPr lang="fr-FR" sz="2300" dirty="0" smtClean="0">
                <a:solidFill>
                  <a:schemeClr val="accent5">
                    <a:lumMod val="25000"/>
                  </a:schemeClr>
                </a:solidFill>
                <a:latin typeface="+mj-lt"/>
                <a:cs typeface="Times New Roman" pitchFamily="18" charset="0"/>
              </a:rPr>
              <a:t>) </a:t>
            </a:r>
          </a:p>
          <a:p>
            <a:pPr algn="just"/>
            <a:endParaRPr lang="fr-FR" sz="1600" dirty="0" smtClean="0">
              <a:solidFill>
                <a:schemeClr val="accent5">
                  <a:lumMod val="25000"/>
                </a:schemeClr>
              </a:solidFill>
              <a:latin typeface="+mj-lt"/>
              <a:cs typeface="Times New Roman" pitchFamily="18" charset="0"/>
            </a:endParaRPr>
          </a:p>
          <a:p>
            <a:pPr algn="just"/>
            <a:r>
              <a:rPr lang="fr-FR" sz="2300" b="1" dirty="0" smtClean="0">
                <a:latin typeface="+mj-lt"/>
                <a:cs typeface="Times New Roman" pitchFamily="18" charset="0"/>
                <a:sym typeface="Wingdings" panose="05000000000000000000" pitchFamily="2" charset="2"/>
              </a:rPr>
              <a:t> </a:t>
            </a:r>
            <a:r>
              <a:rPr lang="fr-FR" sz="2300" b="1" dirty="0" smtClean="0">
                <a:latin typeface="+mj-lt"/>
                <a:cs typeface="Times New Roman" pitchFamily="18" charset="0"/>
              </a:rPr>
              <a:t>un moyen d’interactions</a:t>
            </a:r>
            <a:r>
              <a:rPr lang="fr-FR" sz="2300" dirty="0" smtClean="0">
                <a:latin typeface="+mj-lt"/>
                <a:cs typeface="Times New Roman" pitchFamily="18" charset="0"/>
              </a:rPr>
              <a:t> (</a:t>
            </a:r>
            <a:r>
              <a:rPr lang="fr-FR" sz="2300" b="1" dirty="0" smtClean="0">
                <a:latin typeface="+mj-lt"/>
                <a:cs typeface="Times New Roman" pitchFamily="18" charset="0"/>
              </a:rPr>
              <a:t>dialogue) homme-machine</a:t>
            </a:r>
            <a:r>
              <a:rPr lang="fr-FR" sz="2300" dirty="0" smtClean="0">
                <a:latin typeface="+mj-lt"/>
                <a:cs typeface="Times New Roman" pitchFamily="18" charset="0"/>
              </a:rPr>
              <a:t>, où un utilisateur pourrait </a:t>
            </a:r>
            <a:r>
              <a:rPr lang="fr-FR" sz="2300" b="1" dirty="0" smtClean="0">
                <a:latin typeface="+mj-lt"/>
                <a:cs typeface="Times New Roman" pitchFamily="18" charset="0"/>
              </a:rPr>
              <a:t>communiquer </a:t>
            </a:r>
            <a:r>
              <a:rPr lang="fr-FR" sz="2300" b="1" u="sng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graphiquement (visuellement)</a:t>
            </a:r>
            <a:r>
              <a:rPr lang="fr-FR" sz="23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  </a:t>
            </a:r>
            <a:r>
              <a:rPr lang="fr-FR" sz="2300" dirty="0" smtClean="0">
                <a:latin typeface="+mj-lt"/>
                <a:cs typeface="Times New Roman" pitchFamily="18" charset="0"/>
              </a:rPr>
              <a:t>avec un terminal mobile </a:t>
            </a:r>
            <a:r>
              <a:rPr lang="fr-FR" sz="2300" b="1" dirty="0" smtClean="0">
                <a:latin typeface="+mj-lt"/>
                <a:cs typeface="Times New Roman" pitchFamily="18" charset="0"/>
              </a:rPr>
              <a:t>à travers des objets dessinés </a:t>
            </a:r>
            <a:r>
              <a:rPr lang="fr-FR" sz="2300" b="1" u="sng" dirty="0" smtClean="0">
                <a:latin typeface="+mj-lt"/>
                <a:cs typeface="Times New Roman" pitchFamily="18" charset="0"/>
              </a:rPr>
              <a:t>à l'écran</a:t>
            </a:r>
            <a:r>
              <a:rPr lang="fr-FR" sz="2300" dirty="0" smtClean="0">
                <a:latin typeface="+mj-lt"/>
                <a:cs typeface="Times New Roman" pitchFamily="18" charset="0"/>
              </a:rPr>
              <a:t>, </a:t>
            </a:r>
            <a:endParaRPr lang="fr-FR" sz="2300" dirty="0">
              <a:latin typeface="+mj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142976" y="6172162"/>
            <a:ext cx="24627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entrées de l'appareil </a:t>
            </a:r>
            <a:endParaRPr lang="fr-FR" sz="2000" b="1" dirty="0"/>
          </a:p>
        </p:txBody>
      </p:sp>
      <p:pic>
        <p:nvPicPr>
          <p:cNvPr id="25" name="Picture 20" descr="http://www.xn--icne-wqa.com/images/icones/6/2/input-mouse-4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71604" y="3429000"/>
            <a:ext cx="642942" cy="642942"/>
          </a:xfrm>
          <a:prstGeom prst="rect">
            <a:avLst/>
          </a:prstGeom>
          <a:noFill/>
        </p:spPr>
      </p:pic>
      <p:grpSp>
        <p:nvGrpSpPr>
          <p:cNvPr id="26" name="Groupe 27"/>
          <p:cNvGrpSpPr/>
          <p:nvPr/>
        </p:nvGrpSpPr>
        <p:grpSpPr>
          <a:xfrm>
            <a:off x="7215206" y="5072074"/>
            <a:ext cx="914400" cy="958621"/>
            <a:chOff x="5643570" y="5214950"/>
            <a:chExt cx="914400" cy="958621"/>
          </a:xfrm>
        </p:grpSpPr>
        <p:pic>
          <p:nvPicPr>
            <p:cNvPr id="27" name="Picture 26" descr="http://icdn.pro/images/fr/i/m/imprimante-icone-6110-96.pn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643570" y="5214950"/>
              <a:ext cx="914400" cy="914401"/>
            </a:xfrm>
            <a:prstGeom prst="rect">
              <a:avLst/>
            </a:prstGeom>
            <a:noFill/>
          </p:spPr>
        </p:pic>
        <p:pic>
          <p:nvPicPr>
            <p:cNvPr id="28" name="Picture 4" descr="https://docs.oracle.com/cd/E37927_01/html/E36537/figures/basic.png"/>
            <p:cNvPicPr>
              <a:picLocks noChangeAspect="1" noChangeArrowheads="1"/>
            </p:cNvPicPr>
            <p:nvPr/>
          </p:nvPicPr>
          <p:blipFill>
            <a:blip r:embed="rId9" cstate="print">
              <a:lum bright="-10000" contrast="-10000"/>
            </a:blip>
            <a:srcRect/>
            <a:stretch>
              <a:fillRect/>
            </a:stretch>
          </p:blipFill>
          <p:spPr bwMode="auto">
            <a:xfrm>
              <a:off x="5728656" y="5715016"/>
              <a:ext cx="714380" cy="45855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01600" cap="sq">
              <a:noFill/>
              <a:miter lim="800000"/>
            </a:ln>
            <a:effectLst>
              <a:outerShdw blurRad="57150" dist="37500" dir="7560000" sy="98000" kx="110000" ky="200000" algn="tl" rotWithShape="0">
                <a:srgbClr val="000000">
                  <a:alpha val="20000"/>
                </a:srgbClr>
              </a:outerShdw>
            </a:effectLst>
            <a:scene3d>
              <a:camera prst="perspectiveRelaxed">
                <a:rot lat="18960000" lon="0" rev="0"/>
              </a:camera>
              <a:lightRig rig="twoPt" dir="t">
                <a:rot lat="0" lon="0" rev="7200000"/>
              </a:lightRig>
            </a:scene3d>
            <a:sp3d prstMaterial="matte">
              <a:bevelT w="22860" h="12700"/>
              <a:contourClr>
                <a:srgbClr val="FFFFFF"/>
              </a:contourClr>
            </a:sp3d>
          </p:spPr>
        </p:pic>
      </p:grpSp>
      <p:pic>
        <p:nvPicPr>
          <p:cNvPr id="29" name="Picture 28" descr="http://www.clcillinois.edu/Sitefinity/WebsiteTemplates/CLCTemplate/App_Themes/CLC/img/07-misc/icons-black/login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3714752"/>
            <a:ext cx="1285884" cy="1285884"/>
          </a:xfrm>
          <a:prstGeom prst="rect">
            <a:avLst/>
          </a:prstGeom>
          <a:noFill/>
        </p:spPr>
      </p:pic>
      <p:pic>
        <p:nvPicPr>
          <p:cNvPr id="30" name="Picture 30" descr="http://www.tpp-uk.com/wp-content/uploads/2014/05/Computer-User-01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643702" y="3000372"/>
            <a:ext cx="2086673" cy="2000264"/>
          </a:xfrm>
          <a:prstGeom prst="rect">
            <a:avLst/>
          </a:prstGeom>
          <a:noFill/>
        </p:spPr>
      </p:pic>
      <p:sp>
        <p:nvSpPr>
          <p:cNvPr id="31" name="Rectangle 30"/>
          <p:cNvSpPr/>
          <p:nvPr/>
        </p:nvSpPr>
        <p:spPr>
          <a:xfrm>
            <a:off x="3786182" y="6172162"/>
            <a:ext cx="23695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Interface graphique</a:t>
            </a:r>
            <a:endParaRPr lang="fr-FR" sz="2000" b="1" dirty="0"/>
          </a:p>
        </p:txBody>
      </p:sp>
      <p:sp>
        <p:nvSpPr>
          <p:cNvPr id="32" name="Rectangle 31"/>
          <p:cNvSpPr/>
          <p:nvPr/>
        </p:nvSpPr>
        <p:spPr>
          <a:xfrm>
            <a:off x="6710129" y="6143644"/>
            <a:ext cx="24338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Sorties de l'appareil </a:t>
            </a:r>
            <a:endParaRPr lang="fr-FR" sz="2000" b="1" dirty="0"/>
          </a:p>
        </p:txBody>
      </p:sp>
      <p:sp>
        <p:nvSpPr>
          <p:cNvPr id="33" name="Rectangle 32"/>
          <p:cNvSpPr/>
          <p:nvPr/>
        </p:nvSpPr>
        <p:spPr>
          <a:xfrm>
            <a:off x="285720" y="6172162"/>
            <a:ext cx="6543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user</a:t>
            </a:r>
            <a:endParaRPr lang="fr-FR" sz="2000" b="1" dirty="0"/>
          </a:p>
        </p:txBody>
      </p:sp>
      <p:sp>
        <p:nvSpPr>
          <p:cNvPr id="34" name="Flèche à angle droit 33"/>
          <p:cNvSpPr/>
          <p:nvPr/>
        </p:nvSpPr>
        <p:spPr>
          <a:xfrm rot="5400000">
            <a:off x="1821637" y="3607595"/>
            <a:ext cx="642942" cy="3286148"/>
          </a:xfrm>
          <a:prstGeom prst="bentUp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Flèche vers le haut 34"/>
          <p:cNvSpPr/>
          <p:nvPr/>
        </p:nvSpPr>
        <p:spPr>
          <a:xfrm rot="3701901">
            <a:off x="6327153" y="3567825"/>
            <a:ext cx="357190" cy="1117030"/>
          </a:xfrm>
          <a:prstGeom prst="up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Flèche vers le haut 35"/>
          <p:cNvSpPr/>
          <p:nvPr/>
        </p:nvSpPr>
        <p:spPr>
          <a:xfrm rot="7371602">
            <a:off x="6316783" y="4537995"/>
            <a:ext cx="357190" cy="1117030"/>
          </a:xfrm>
          <a:prstGeom prst="up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/>
          <p:cNvSpPr/>
          <p:nvPr/>
        </p:nvSpPr>
        <p:spPr>
          <a:xfrm>
            <a:off x="7665710" y="5715016"/>
            <a:ext cx="14782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imprimante</a:t>
            </a:r>
            <a:endParaRPr lang="fr-FR" sz="2000" b="1" dirty="0"/>
          </a:p>
        </p:txBody>
      </p:sp>
      <p:sp>
        <p:nvSpPr>
          <p:cNvPr id="38" name="Rectangle 37"/>
          <p:cNvSpPr/>
          <p:nvPr/>
        </p:nvSpPr>
        <p:spPr>
          <a:xfrm>
            <a:off x="8346987" y="3571876"/>
            <a:ext cx="7970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écran</a:t>
            </a:r>
            <a:endParaRPr lang="fr-FR" sz="2000" b="1" dirty="0"/>
          </a:p>
        </p:txBody>
      </p:sp>
      <p:cxnSp>
        <p:nvCxnSpPr>
          <p:cNvPr id="39" name="Connecteur droit 38"/>
          <p:cNvCxnSpPr/>
          <p:nvPr/>
        </p:nvCxnSpPr>
        <p:spPr>
          <a:xfrm rot="5400000">
            <a:off x="-499304" y="4856966"/>
            <a:ext cx="3286148" cy="1588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 rot="5400000">
            <a:off x="1929588" y="4856966"/>
            <a:ext cx="3286148" cy="1588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 rot="5400000">
            <a:off x="4785519" y="4785528"/>
            <a:ext cx="3286148" cy="1588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1304204" y="3071810"/>
            <a:ext cx="2339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smtClean="0">
                <a:latin typeface="Times New Roman" pitchFamily="18" charset="0"/>
                <a:cs typeface="Times New Roman" pitchFamily="18" charset="0"/>
              </a:rPr>
              <a:t>souris,               stylet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endParaRPr lang="fr-FR" b="1" dirty="0"/>
          </a:p>
        </p:txBody>
      </p:sp>
      <p:sp>
        <p:nvSpPr>
          <p:cNvPr id="43" name="Rectangle 42"/>
          <p:cNvSpPr/>
          <p:nvPr/>
        </p:nvSpPr>
        <p:spPr>
          <a:xfrm>
            <a:off x="2509766" y="5000636"/>
            <a:ext cx="945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clavier, </a:t>
            </a:r>
            <a:endParaRPr lang="fr-FR" b="1" dirty="0"/>
          </a:p>
        </p:txBody>
      </p:sp>
      <p:sp>
        <p:nvSpPr>
          <p:cNvPr id="44" name="Rectangle 43"/>
          <p:cNvSpPr/>
          <p:nvPr/>
        </p:nvSpPr>
        <p:spPr>
          <a:xfrm>
            <a:off x="1071538" y="5000636"/>
            <a:ext cx="13965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écran tactile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04/03/2023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70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214290"/>
            <a:ext cx="8538172" cy="785794"/>
          </a:xfrm>
        </p:spPr>
        <p:txBody>
          <a:bodyPr/>
          <a:lstStyle/>
          <a:p>
            <a:pPr>
              <a:defRPr/>
            </a:pPr>
            <a:r>
              <a:rPr lang="fr-FR" sz="26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Gestion des </a:t>
            </a:r>
            <a:r>
              <a:rPr lang="fr-FR" sz="2600" b="1" kern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événements(</a:t>
            </a:r>
            <a:r>
              <a:rPr lang="fr-FR" sz="1800" b="1" kern="1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Méthodes lancées par </a:t>
            </a:r>
            <a:r>
              <a:rPr lang="fr-FR" sz="1800" b="1" kern="1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les auditeurs d'événements</a:t>
            </a:r>
            <a:r>
              <a:rPr lang="fr-FR" sz="28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" name="Rectangle 1"/>
          <p:cNvSpPr/>
          <p:nvPr/>
        </p:nvSpPr>
        <p:spPr>
          <a:xfrm>
            <a:off x="107504" y="1028343"/>
            <a:ext cx="9036496" cy="53322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onClick</a:t>
            </a:r>
            <a:r>
              <a:rPr lang="fr-F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 </a:t>
            </a:r>
            <a:r>
              <a:rPr lang="fr-FR" sz="2400" dirty="0" smtClean="0"/>
              <a:t>(</a:t>
            </a:r>
            <a:r>
              <a:rPr lang="fr-FR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View.OnClickListener</a:t>
            </a:r>
            <a:r>
              <a:rPr lang="fr-FR" sz="2400" dirty="0"/>
              <a:t>) est lancée lorsque l'utilisateur touche le composant graphique, ou après appui sur enter alors que le composant a le </a:t>
            </a:r>
            <a:r>
              <a:rPr lang="fr-FR" sz="2400" dirty="0" smtClean="0"/>
              <a:t>focus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FR" sz="105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onLongClick</a:t>
            </a:r>
            <a:r>
              <a:rPr lang="fr-F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 </a:t>
            </a:r>
            <a:r>
              <a:rPr lang="fr-FR" sz="2400" dirty="0" smtClean="0"/>
              <a:t>(</a:t>
            </a:r>
            <a:r>
              <a:rPr lang="fr-FR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View.OnLongClickListener</a:t>
            </a:r>
            <a:r>
              <a:rPr lang="fr-FR" sz="2400" dirty="0"/>
              <a:t>) : </a:t>
            </a:r>
            <a:r>
              <a:rPr lang="fr-FR" sz="2400" dirty="0" smtClean="0"/>
              <a:t>un </a:t>
            </a:r>
            <a:r>
              <a:rPr lang="fr-FR" sz="2400" dirty="0"/>
              <a:t>appui de plus de 1 seconde </a:t>
            </a:r>
            <a:endParaRPr lang="fr-FR" sz="24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FR" sz="16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onKey</a:t>
            </a:r>
            <a:r>
              <a:rPr lang="fr-F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 </a:t>
            </a:r>
            <a:r>
              <a:rPr lang="fr-FR" sz="2400" dirty="0" smtClean="0"/>
              <a:t>(</a:t>
            </a:r>
            <a:r>
              <a:rPr lang="fr-FR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View.OnKeyListener</a:t>
            </a:r>
            <a:r>
              <a:rPr lang="fr-FR" sz="2400" dirty="0"/>
              <a:t>) est lancée après appui et </a:t>
            </a:r>
            <a:r>
              <a:rPr lang="fr-FR" sz="2400" dirty="0" err="1"/>
              <a:t>relachement</a:t>
            </a:r>
            <a:r>
              <a:rPr lang="fr-FR" sz="2400" dirty="0"/>
              <a:t> d'un touche clavier </a:t>
            </a:r>
            <a:endParaRPr lang="fr-FR" sz="24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FR" sz="14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onTouch</a:t>
            </a:r>
            <a:r>
              <a:rPr lang="fr-F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 </a:t>
            </a:r>
            <a:r>
              <a:rPr lang="fr-FR" sz="2400" dirty="0" smtClean="0"/>
              <a:t>(</a:t>
            </a:r>
            <a:r>
              <a:rPr lang="fr-FR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View.OnTouchListener</a:t>
            </a:r>
            <a:r>
              <a:rPr lang="fr-FR" sz="2400" dirty="0"/>
              <a:t>) est lancée pour toute action de toucher (appui, </a:t>
            </a:r>
            <a:r>
              <a:rPr lang="fr-FR" sz="2400" dirty="0" err="1"/>
              <a:t>relachement</a:t>
            </a:r>
            <a:r>
              <a:rPr lang="fr-FR" sz="2400" dirty="0"/>
              <a:t>, mouvement de l'utilisateur sur l'écran) </a:t>
            </a:r>
            <a:endParaRPr lang="fr-FR" sz="24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FR" sz="12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onCreateContextMenu</a:t>
            </a:r>
            <a:r>
              <a:rPr lang="fr-FR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  <a:r>
              <a:rPr lang="fr-FR" sz="2400" dirty="0" smtClean="0"/>
              <a:t>(</a:t>
            </a:r>
            <a:r>
              <a:rPr lang="fr-FR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View.OnCreateContextMenuListener</a:t>
            </a:r>
            <a:r>
              <a:rPr lang="fr-FR" sz="2400" dirty="0"/>
              <a:t>) est lancée pour </a:t>
            </a:r>
            <a:r>
              <a:rPr lang="fr-FR" sz="2400" dirty="0" smtClean="0"/>
              <a:t>créer un </a:t>
            </a:r>
            <a:r>
              <a:rPr lang="fr-FR" sz="2400" dirty="0"/>
              <a:t>menu contextuel</a:t>
            </a:r>
          </a:p>
        </p:txBody>
      </p:sp>
    </p:spTree>
    <p:extLst>
      <p:ext uri="{BB962C8B-B14F-4D97-AF65-F5344CB8AC3E}">
        <p14:creationId xmlns:p14="http://schemas.microsoft.com/office/powerpoint/2010/main" val="278627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04/03/2023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71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cxnSp>
        <p:nvCxnSpPr>
          <p:cNvPr id="13" name="Connecteur droit 12"/>
          <p:cNvCxnSpPr/>
          <p:nvPr/>
        </p:nvCxnSpPr>
        <p:spPr>
          <a:xfrm flipV="1">
            <a:off x="500034" y="857232"/>
            <a:ext cx="6357950" cy="1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214290"/>
            <a:ext cx="8429652" cy="785794"/>
          </a:xfrm>
        </p:spPr>
        <p:txBody>
          <a:bodyPr/>
          <a:lstStyle/>
          <a:p>
            <a:pPr>
              <a:defRPr/>
            </a:pPr>
            <a:r>
              <a:rPr lang="fr-FR" sz="28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Gestion des événements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1016108"/>
            <a:ext cx="9035480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indent="-257175" algn="just">
              <a:buFont typeface="Arial" panose="020B0604020202020204" pitchFamily="34" charset="0"/>
              <a:buChar char="•"/>
            </a:pPr>
            <a:r>
              <a:rPr lang="fr-FR" sz="2400" b="1" u="sng" dirty="0" smtClean="0">
                <a:latin typeface="+mj-lt"/>
                <a:cs typeface="Times New Roman" pitchFamily="18" charset="0"/>
              </a:rPr>
              <a:t>3 </a:t>
            </a:r>
            <a:r>
              <a:rPr lang="fr-FR" sz="2400" b="1" u="sng" dirty="0">
                <a:latin typeface="+mj-lt"/>
                <a:cs typeface="Times New Roman" pitchFamily="18" charset="0"/>
              </a:rPr>
              <a:t>possibilités </a:t>
            </a:r>
            <a:r>
              <a:rPr lang="fr-FR" sz="2400" b="1" u="sng" dirty="0" smtClean="0">
                <a:latin typeface="+mj-lt"/>
                <a:cs typeface="Times New Roman" pitchFamily="18" charset="0"/>
              </a:rPr>
              <a:t>d’implémentation:</a:t>
            </a:r>
          </a:p>
          <a:p>
            <a:pPr marL="171450" indent="-171450" algn="just">
              <a:buFont typeface="Arial" pitchFamily="34" charset="0"/>
              <a:buChar char="•"/>
            </a:pPr>
            <a:endParaRPr lang="fr-FR" sz="800" b="1" u="sng" dirty="0" smtClean="0">
              <a:latin typeface="+mj-lt"/>
              <a:cs typeface="Times New Roman" pitchFamily="18" charset="0"/>
            </a:endParaRPr>
          </a:p>
          <a:p>
            <a:pPr marL="171450" indent="-171450" algn="just">
              <a:buFont typeface="Arial" pitchFamily="34" charset="0"/>
              <a:buChar char="•"/>
            </a:pPr>
            <a:endParaRPr lang="fr-FR" sz="300" b="1" u="sng" dirty="0" smtClean="0">
              <a:latin typeface="+mj-lt"/>
              <a:cs typeface="Times New Roman" pitchFamily="18" charset="0"/>
            </a:endParaRPr>
          </a:p>
          <a:p>
            <a:pPr marL="171450" indent="-171450" algn="just">
              <a:buFont typeface="Arial" pitchFamily="34" charset="0"/>
              <a:buChar char="•"/>
            </a:pPr>
            <a:endParaRPr lang="fr-FR" sz="200" b="1" u="sng" dirty="0" smtClean="0">
              <a:latin typeface="+mj-lt"/>
              <a:cs typeface="Times New Roman" pitchFamily="18" charset="0"/>
            </a:endParaRPr>
          </a:p>
          <a:p>
            <a:pPr marL="800100" indent="-357188" algn="just">
              <a:buFont typeface="+mj-lt"/>
              <a:buAutoNum type="arabicPeriod"/>
            </a:pPr>
            <a:r>
              <a:rPr lang="fr-FR" sz="2200" dirty="0" smtClean="0">
                <a:latin typeface="+mj-lt"/>
                <a:cs typeface="Times New Roman" pitchFamily="18" charset="0"/>
              </a:rPr>
              <a:t>Indiquer </a:t>
            </a:r>
            <a:r>
              <a:rPr lang="fr-FR" sz="2200" dirty="0">
                <a:latin typeface="+mj-lt"/>
                <a:cs typeface="Times New Roman" pitchFamily="18" charset="0"/>
              </a:rPr>
              <a:t>dans le fichier </a:t>
            </a:r>
            <a:r>
              <a:rPr lang="fr-FR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fr-FR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xml</a:t>
            </a:r>
            <a:r>
              <a:rPr lang="fr-FR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dirty="0">
                <a:latin typeface="+mj-lt"/>
                <a:cs typeface="Times New Roman" pitchFamily="18" charset="0"/>
              </a:rPr>
              <a:t>de description </a:t>
            </a:r>
            <a:r>
              <a:rPr lang="fr-FR" sz="2200" dirty="0" smtClean="0">
                <a:latin typeface="+mj-lt"/>
                <a:cs typeface="Times New Roman" pitchFamily="18" charset="0"/>
              </a:rPr>
              <a:t>d‘UI, la méthode </a:t>
            </a:r>
            <a:r>
              <a:rPr lang="fr-FR" sz="2200" dirty="0">
                <a:latin typeface="+mj-lt"/>
                <a:cs typeface="Times New Roman" pitchFamily="18" charset="0"/>
              </a:rPr>
              <a:t>qui sera lancée sous une certaine action sur </a:t>
            </a:r>
            <a:r>
              <a:rPr lang="fr-FR" sz="2200" dirty="0" smtClean="0">
                <a:latin typeface="+mj-lt"/>
                <a:cs typeface="Times New Roman" pitchFamily="18" charset="0"/>
              </a:rPr>
              <a:t>un composant graphique.</a:t>
            </a:r>
          </a:p>
          <a:p>
            <a:pPr marL="1085850" indent="-457200" algn="just">
              <a:buFont typeface="+mj-lt"/>
              <a:buAutoNum type="arabicPeriod"/>
            </a:pPr>
            <a:endParaRPr lang="fr-FR" sz="1200" dirty="0" smtClean="0">
              <a:latin typeface="+mj-lt"/>
              <a:cs typeface="Times New Roman" pitchFamily="18" charset="0"/>
            </a:endParaRPr>
          </a:p>
          <a:p>
            <a:pPr marL="800100" indent="-357188" algn="just">
              <a:buFont typeface="+mj-lt"/>
              <a:buAutoNum type="arabicPeriod"/>
            </a:pPr>
            <a:r>
              <a:rPr lang="fr-FR" sz="2400" dirty="0">
                <a:latin typeface="+mj-lt"/>
                <a:cs typeface="Times New Roman" pitchFamily="18" charset="0"/>
              </a:rPr>
              <a:t> </a:t>
            </a:r>
            <a:r>
              <a:rPr lang="fr-FR" sz="2200" dirty="0" smtClean="0">
                <a:latin typeface="+mj-lt"/>
                <a:cs typeface="Times New Roman" pitchFamily="18" charset="0"/>
              </a:rPr>
              <a:t>Créer </a:t>
            </a:r>
            <a:r>
              <a:rPr lang="fr-FR" sz="2200" dirty="0">
                <a:latin typeface="+mj-lt"/>
                <a:cs typeface="Times New Roman" pitchFamily="18" charset="0"/>
              </a:rPr>
              <a:t>un auditeur d'événements (classe qui </a:t>
            </a:r>
            <a:r>
              <a:rPr lang="fr-FR" sz="2200" dirty="0" smtClean="0">
                <a:latin typeface="+mj-lt"/>
                <a:cs typeface="Times New Roman" pitchFamily="18" charset="0"/>
              </a:rPr>
              <a:t>implémente une </a:t>
            </a:r>
            <a:r>
              <a:rPr lang="fr-FR" sz="2200" dirty="0">
                <a:latin typeface="+mj-lt"/>
                <a:cs typeface="Times New Roman" pitchFamily="18" charset="0"/>
              </a:rPr>
              <a:t>interface connue) et l'enregistrer auprès du </a:t>
            </a:r>
            <a:r>
              <a:rPr lang="fr-FR" sz="2200" dirty="0" smtClean="0">
                <a:latin typeface="+mj-lt"/>
                <a:cs typeface="Times New Roman" pitchFamily="18" charset="0"/>
              </a:rPr>
              <a:t>composant (</a:t>
            </a:r>
            <a:r>
              <a:rPr lang="fr-FR" sz="2200" dirty="0" err="1">
                <a:latin typeface="+mj-lt"/>
                <a:cs typeface="Times New Roman" pitchFamily="18" charset="0"/>
              </a:rPr>
              <a:t>View</a:t>
            </a:r>
            <a:r>
              <a:rPr lang="fr-FR" sz="2200" dirty="0" smtClean="0">
                <a:latin typeface="+mj-lt"/>
                <a:cs typeface="Times New Roman" pitchFamily="18" charset="0"/>
              </a:rPr>
              <a:t>)</a:t>
            </a:r>
          </a:p>
          <a:p>
            <a:pPr marL="1147763" indent="-342900" algn="just">
              <a:buFont typeface="Wingdings" panose="05000000000000000000" pitchFamily="2" charset="2"/>
              <a:buChar char="à"/>
            </a:pPr>
            <a:r>
              <a:rPr lang="fr-FR" dirty="0" smtClean="0">
                <a:latin typeface="+mj-lt"/>
                <a:cs typeface="Times New Roman" pitchFamily="18" charset="0"/>
              </a:rPr>
              <a:t>interfaces </a:t>
            </a:r>
            <a:r>
              <a:rPr lang="fr-FR" dirty="0">
                <a:latin typeface="+mj-lt"/>
                <a:cs typeface="Times New Roman" pitchFamily="18" charset="0"/>
              </a:rPr>
              <a:t>internes à la classe </a:t>
            </a:r>
            <a:r>
              <a:rPr lang="fr-FR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View</a:t>
            </a:r>
            <a:r>
              <a:rPr lang="fr-FR" dirty="0">
                <a:latin typeface="+mj-lt"/>
                <a:cs typeface="Times New Roman" pitchFamily="18" charset="0"/>
              </a:rPr>
              <a:t> et de nom </a:t>
            </a:r>
            <a:r>
              <a:rPr lang="fr-FR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OnXXXListener</a:t>
            </a:r>
            <a:r>
              <a:rPr lang="fr-FR" dirty="0" smtClean="0">
                <a:latin typeface="+mj-lt"/>
                <a:cs typeface="Times New Roman" pitchFamily="18" charset="0"/>
              </a:rPr>
              <a:t> (</a:t>
            </a:r>
            <a:r>
              <a:rPr lang="fr-FR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View.OnXXXListener</a:t>
            </a:r>
            <a:r>
              <a:rPr lang="fr-FR" dirty="0">
                <a:latin typeface="+mj-lt"/>
                <a:cs typeface="Times New Roman" pitchFamily="18" charset="0"/>
              </a:rPr>
              <a:t>). </a:t>
            </a:r>
            <a:endParaRPr lang="fr-FR" dirty="0" smtClean="0">
              <a:latin typeface="+mj-lt"/>
              <a:cs typeface="Times New Roman" pitchFamily="18" charset="0"/>
            </a:endParaRPr>
          </a:p>
          <a:p>
            <a:pPr marL="1147763" indent="-342900" algn="just">
              <a:buFont typeface="Wingdings" panose="05000000000000000000" pitchFamily="2" charset="2"/>
              <a:buChar char="à"/>
            </a:pPr>
            <a:r>
              <a:rPr lang="fr-FR" dirty="0" smtClean="0">
                <a:latin typeface="+mj-lt"/>
                <a:cs typeface="Times New Roman" pitchFamily="18" charset="0"/>
              </a:rPr>
              <a:t>Cela nécessite </a:t>
            </a:r>
            <a:r>
              <a:rPr lang="fr-FR" dirty="0">
                <a:latin typeface="+mj-lt"/>
                <a:cs typeface="Times New Roman" pitchFamily="18" charset="0"/>
              </a:rPr>
              <a:t>d'implémenter une méthode de nom </a:t>
            </a:r>
            <a:r>
              <a:rPr lang="fr-FR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onXXX</a:t>
            </a:r>
            <a:r>
              <a:rPr lang="fr-F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  <a:r>
              <a:rPr lang="fr-FR" dirty="0">
                <a:latin typeface="+mj-lt"/>
                <a:cs typeface="Times New Roman" pitchFamily="18" charset="0"/>
              </a:rPr>
              <a:t>. </a:t>
            </a:r>
            <a:endParaRPr lang="fr-FR" dirty="0" smtClean="0">
              <a:latin typeface="+mj-lt"/>
              <a:cs typeface="Times New Roman" pitchFamily="18" charset="0"/>
            </a:endParaRPr>
          </a:p>
          <a:p>
            <a:pPr marL="1147763" indent="-342900" algn="just">
              <a:buFont typeface="Wingdings" panose="05000000000000000000" pitchFamily="2" charset="2"/>
              <a:buChar char="à"/>
            </a:pPr>
            <a:r>
              <a:rPr lang="fr-FR" dirty="0" smtClean="0">
                <a:latin typeface="+mj-lt"/>
                <a:cs typeface="Times New Roman" pitchFamily="18" charset="0"/>
              </a:rPr>
              <a:t>On enregistre </a:t>
            </a:r>
            <a:r>
              <a:rPr lang="fr-FR" dirty="0">
                <a:latin typeface="+mj-lt"/>
                <a:cs typeface="Times New Roman" pitchFamily="18" charset="0"/>
              </a:rPr>
              <a:t>un auditeur </a:t>
            </a:r>
            <a:r>
              <a:rPr lang="fr-FR" dirty="0" smtClean="0">
                <a:latin typeface="+mj-lt"/>
                <a:cs typeface="Times New Roman" pitchFamily="18" charset="0"/>
              </a:rPr>
              <a:t>par </a:t>
            </a:r>
            <a:r>
              <a:rPr lang="fr-FR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setOnXXXListener</a:t>
            </a:r>
            <a:r>
              <a:rPr lang="fr-FR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fr-FR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View.OnXXXListener</a:t>
            </a:r>
            <a:r>
              <a:rPr lang="fr-FR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l)</a:t>
            </a:r>
            <a:endParaRPr lang="fr-FR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4863" algn="just"/>
            <a:endParaRPr lang="fr-FR" sz="200" dirty="0">
              <a:latin typeface="+mj-lt"/>
              <a:cs typeface="Times New Roman" pitchFamily="18" charset="0"/>
            </a:endParaRPr>
          </a:p>
          <a:p>
            <a:pPr marL="804863" algn="just"/>
            <a:endParaRPr lang="fr-FR" sz="900" dirty="0" smtClean="0">
              <a:latin typeface="+mj-lt"/>
              <a:cs typeface="Times New Roman" pitchFamily="18" charset="0"/>
            </a:endParaRPr>
          </a:p>
          <a:p>
            <a:pPr marL="804863" indent="-361950" algn="just"/>
            <a:r>
              <a:rPr lang="fr-FR" sz="2400" dirty="0" smtClean="0">
                <a:latin typeface="+mj-lt"/>
                <a:cs typeface="Times New Roman" pitchFamily="18" charset="0"/>
              </a:rPr>
              <a:t>3. </a:t>
            </a:r>
            <a:r>
              <a:rPr lang="fr-FR" sz="2200" dirty="0" smtClean="0">
                <a:latin typeface="+mj-lt"/>
                <a:cs typeface="Times New Roman" pitchFamily="18" charset="0"/>
              </a:rPr>
              <a:t>les </a:t>
            </a:r>
            <a:r>
              <a:rPr lang="fr-FR" sz="2200" b="1" i="1" dirty="0" err="1">
                <a:solidFill>
                  <a:srgbClr val="7030A0"/>
                </a:solidFill>
                <a:latin typeface="+mj-lt"/>
                <a:cs typeface="Times New Roman" pitchFamily="18" charset="0"/>
              </a:rPr>
              <a:t>View</a:t>
            </a:r>
            <a:r>
              <a:rPr lang="fr-FR" sz="2200" dirty="0">
                <a:latin typeface="+mj-lt"/>
                <a:cs typeface="Times New Roman" pitchFamily="18" charset="0"/>
              </a:rPr>
              <a:t> sont elles mêmes auditrices de </a:t>
            </a:r>
            <a:r>
              <a:rPr lang="fr-FR" sz="2200" dirty="0" smtClean="0">
                <a:latin typeface="+mj-lt"/>
                <a:cs typeface="Times New Roman" pitchFamily="18" charset="0"/>
              </a:rPr>
              <a:t>certains événements (</a:t>
            </a:r>
            <a:r>
              <a:rPr lang="fr-FR" sz="2200" dirty="0">
                <a:latin typeface="+mj-lt"/>
                <a:cs typeface="Times New Roman" pitchFamily="18" charset="0"/>
              </a:rPr>
              <a:t>touché de l'écran). Spécialiser la </a:t>
            </a:r>
            <a:r>
              <a:rPr lang="fr-FR" sz="2200" dirty="0" smtClean="0">
                <a:latin typeface="+mj-lt"/>
                <a:cs typeface="Times New Roman" pitchFamily="18" charset="0"/>
              </a:rPr>
              <a:t>méthode adaptée </a:t>
            </a:r>
            <a:r>
              <a:rPr lang="fr-FR" sz="2200" dirty="0">
                <a:latin typeface="+mj-lt"/>
                <a:cs typeface="Times New Roman" pitchFamily="18" charset="0"/>
              </a:rPr>
              <a:t>et lancée lorsque l'événement survient</a:t>
            </a:r>
          </a:p>
        </p:txBody>
      </p:sp>
      <p:sp>
        <p:nvSpPr>
          <p:cNvPr id="2" name="Rectangle 1"/>
          <p:cNvSpPr/>
          <p:nvPr/>
        </p:nvSpPr>
        <p:spPr>
          <a:xfrm>
            <a:off x="827584" y="5878098"/>
            <a:ext cx="8316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ym typeface="Wingdings" panose="05000000000000000000" pitchFamily="2" charset="2"/>
              </a:rPr>
              <a:t> </a:t>
            </a:r>
            <a:r>
              <a:rPr lang="fr-FR" dirty="0" smtClean="0"/>
              <a:t>écrire </a:t>
            </a:r>
            <a:r>
              <a:rPr lang="fr-FR" dirty="0"/>
              <a:t>directement la gestion de certains événements qui peuvent se produire dans la </a:t>
            </a:r>
            <a:r>
              <a:rPr lang="fr-FR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View</a:t>
            </a:r>
            <a:endParaRPr lang="fr-FR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82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04/03/2023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72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214290"/>
            <a:ext cx="8429652" cy="785794"/>
          </a:xfrm>
        </p:spPr>
        <p:txBody>
          <a:bodyPr/>
          <a:lstStyle/>
          <a:p>
            <a:pPr>
              <a:defRPr/>
            </a:pPr>
            <a:r>
              <a:rPr lang="fr-FR" sz="28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Gestion des événements </a:t>
            </a:r>
            <a:r>
              <a:rPr lang="fr-FR" sz="2400" b="1" kern="1200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(GUI programmé statiquement)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36818"/>
            <a:ext cx="7299525" cy="4124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1"/>
          <p:cNvSpPr/>
          <p:nvPr/>
        </p:nvSpPr>
        <p:spPr>
          <a:xfrm>
            <a:off x="0" y="893876"/>
            <a:ext cx="89018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implémentation dans le fichier XML</a:t>
            </a:r>
            <a:r>
              <a:rPr lang="fr-FR" sz="2400" b="1" dirty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 L'attribut </a:t>
            </a:r>
            <a:r>
              <a:rPr lang="fr-FR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android:onClick</a:t>
            </a:r>
            <a:endParaRPr lang="fr-FR" sz="24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982072" y="2743199"/>
            <a:ext cx="2982416" cy="603559"/>
          </a:xfrm>
          <a:prstGeom prst="wedgeRectCallout">
            <a:avLst>
              <a:gd name="adj1" fmla="val -95932"/>
              <a:gd name="adj2" fmla="val -3238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dans le fichier XML de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layout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(description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l‘UI)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607496" y="4792442"/>
            <a:ext cx="4356992" cy="652781"/>
          </a:xfrm>
          <a:prstGeom prst="wedgeRectCallout">
            <a:avLst>
              <a:gd name="adj1" fmla="val -111838"/>
              <a:gd name="adj2" fmla="val -5487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Dans le code de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l’activité chargeant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l‘UI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contenant ce </a:t>
            </a:r>
            <a:r>
              <a:rPr lang="fr-FR" sz="2000" dirty="0" err="1">
                <a:latin typeface="Times New Roman" pitchFamily="18" charset="0"/>
                <a:cs typeface="Times New Roman" pitchFamily="18" charset="0"/>
              </a:rPr>
              <a:t>Button</a:t>
            </a: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11560" y="3501008"/>
            <a:ext cx="3174622" cy="43204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1259632" y="4469790"/>
            <a:ext cx="2088232" cy="43204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04/03/2023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73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214290"/>
            <a:ext cx="8429652" cy="785794"/>
          </a:xfrm>
        </p:spPr>
        <p:txBody>
          <a:bodyPr/>
          <a:lstStyle/>
          <a:p>
            <a:pPr>
              <a:defRPr/>
            </a:pPr>
            <a:r>
              <a:rPr lang="fr-FR" sz="28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Gestion des événements </a:t>
            </a:r>
            <a:r>
              <a:rPr lang="fr-FR" sz="2400" b="1" kern="1200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(GUI programmé statiquement)</a:t>
            </a:r>
            <a:endParaRPr lang="fr-FR" sz="28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14573"/>
            <a:ext cx="571504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492896"/>
            <a:ext cx="23336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 13"/>
          <p:cNvSpPr/>
          <p:nvPr/>
        </p:nvSpPr>
        <p:spPr>
          <a:xfrm>
            <a:off x="0" y="2852936"/>
            <a:ext cx="6215106" cy="20313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b="1" dirty="0" smtClean="0"/>
              <a:t>import </a:t>
            </a:r>
            <a:r>
              <a:rPr lang="fr-FR" b="1" dirty="0" err="1" smtClean="0"/>
              <a:t>android.view.View.OnClickListener</a:t>
            </a:r>
            <a:r>
              <a:rPr lang="fr-FR" b="1" dirty="0" smtClean="0"/>
              <a:t>;</a:t>
            </a:r>
          </a:p>
          <a:p>
            <a:r>
              <a:rPr lang="en-US" b="1" dirty="0"/>
              <a:t>public class </a:t>
            </a:r>
            <a:r>
              <a:rPr lang="en-US" b="1" dirty="0" err="1"/>
              <a:t>MainActivity</a:t>
            </a:r>
            <a:r>
              <a:rPr lang="en-US" b="1" dirty="0"/>
              <a:t> extends Activity </a:t>
            </a:r>
            <a:r>
              <a:rPr lang="en-US" b="1" dirty="0">
                <a:solidFill>
                  <a:srgbClr val="FF0000"/>
                </a:solidFill>
              </a:rPr>
              <a:t>{</a:t>
            </a:r>
          </a:p>
          <a:p>
            <a:r>
              <a:rPr lang="fr-FR" dirty="0"/>
              <a:t>@</a:t>
            </a:r>
            <a:r>
              <a:rPr lang="fr-FR" dirty="0" err="1"/>
              <a:t>Override</a:t>
            </a:r>
            <a:endParaRPr lang="fr-FR" dirty="0"/>
          </a:p>
          <a:p>
            <a:r>
              <a:rPr lang="fr-FR" b="1" dirty="0"/>
              <a:t>public </a:t>
            </a:r>
            <a:r>
              <a:rPr lang="fr-FR" b="1" dirty="0" err="1"/>
              <a:t>void</a:t>
            </a:r>
            <a:r>
              <a:rPr lang="fr-FR" b="1" dirty="0"/>
              <a:t> </a:t>
            </a:r>
            <a:r>
              <a:rPr lang="fr-FR" b="1" dirty="0" err="1"/>
              <a:t>onCreate</a:t>
            </a:r>
            <a:r>
              <a:rPr lang="fr-FR" b="1" dirty="0"/>
              <a:t>(Bundle </a:t>
            </a:r>
            <a:r>
              <a:rPr lang="fr-FR" b="1" dirty="0" err="1"/>
              <a:t>savedInstanceState</a:t>
            </a:r>
            <a:r>
              <a:rPr lang="fr-FR" b="1" dirty="0"/>
              <a:t>) </a:t>
            </a:r>
            <a:r>
              <a:rPr lang="fr-FR" b="1" dirty="0">
                <a:solidFill>
                  <a:srgbClr val="FFC000"/>
                </a:solidFill>
              </a:rPr>
              <a:t>{</a:t>
            </a:r>
          </a:p>
          <a:p>
            <a:r>
              <a:rPr lang="fr-FR" b="1" dirty="0"/>
              <a:t>…</a:t>
            </a:r>
          </a:p>
          <a:p>
            <a:r>
              <a:rPr lang="fr-FR" b="1" dirty="0"/>
              <a:t>quitter = (</a:t>
            </a:r>
            <a:r>
              <a:rPr lang="fr-FR" b="1" dirty="0" err="1"/>
              <a:t>Button</a:t>
            </a:r>
            <a:r>
              <a:rPr lang="fr-FR" b="1" dirty="0"/>
              <a:t>)</a:t>
            </a:r>
            <a:r>
              <a:rPr lang="fr-FR" b="1" dirty="0" err="1"/>
              <a:t>findViewById</a:t>
            </a:r>
            <a:r>
              <a:rPr lang="fr-FR" b="1" dirty="0"/>
              <a:t>(</a:t>
            </a:r>
            <a:r>
              <a:rPr lang="fr-FR" b="1" dirty="0" err="1">
                <a:solidFill>
                  <a:srgbClr val="FF0000"/>
                </a:solidFill>
              </a:rPr>
              <a:t>R.id.boutonQuitter</a:t>
            </a:r>
            <a:r>
              <a:rPr lang="fr-FR" b="1" dirty="0"/>
              <a:t>) ;</a:t>
            </a:r>
          </a:p>
          <a:p>
            <a:r>
              <a:rPr lang="fr-FR" b="1" dirty="0" smtClean="0"/>
              <a:t>1 ou 2</a:t>
            </a:r>
            <a:endParaRPr lang="fr-FR" b="1" dirty="0"/>
          </a:p>
        </p:txBody>
      </p:sp>
      <p:sp>
        <p:nvSpPr>
          <p:cNvPr id="15" name="Rectangle 14"/>
          <p:cNvSpPr/>
          <p:nvPr/>
        </p:nvSpPr>
        <p:spPr>
          <a:xfrm>
            <a:off x="5868144" y="1699999"/>
            <a:ext cx="3275856" cy="621700"/>
          </a:xfrm>
          <a:prstGeom prst="wedgeRectCallout">
            <a:avLst>
              <a:gd name="adj1" fmla="val -115834"/>
              <a:gd name="adj2" fmla="val -1420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Vue dans le fichier XML de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layout</a:t>
            </a: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2008" y="4966136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600" b="1" dirty="0" err="1"/>
              <a:t>quitter.setOnClickListener</a:t>
            </a:r>
            <a:r>
              <a:rPr lang="fr-FR" sz="1600" b="1" dirty="0"/>
              <a:t>(</a:t>
            </a:r>
            <a:r>
              <a:rPr lang="fr-FR" sz="1600" b="1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quitterListener</a:t>
            </a:r>
            <a:r>
              <a:rPr lang="fr-FR" sz="1600" b="1" dirty="0"/>
              <a:t>) ; </a:t>
            </a:r>
          </a:p>
          <a:p>
            <a:r>
              <a:rPr lang="fr-FR" sz="1600" b="1" dirty="0"/>
              <a:t>public </a:t>
            </a:r>
            <a:r>
              <a:rPr lang="fr-FR" sz="1600" b="1" dirty="0" err="1"/>
              <a:t>OnClickListener</a:t>
            </a:r>
            <a:r>
              <a:rPr lang="fr-FR" sz="1600" b="1" dirty="0"/>
              <a:t> </a:t>
            </a:r>
            <a:r>
              <a:rPr lang="fr-FR" sz="1600" b="1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quitterListener</a:t>
            </a:r>
            <a:r>
              <a:rPr lang="fr-FR" sz="1600" b="1" dirty="0"/>
              <a:t> = new </a:t>
            </a:r>
            <a:r>
              <a:rPr lang="fr-FR" sz="1600" b="1" dirty="0" err="1"/>
              <a:t>OnClickListener</a:t>
            </a:r>
            <a:r>
              <a:rPr lang="fr-FR" sz="1600" b="1" dirty="0"/>
              <a:t>()</a:t>
            </a:r>
            <a:r>
              <a:rPr lang="fr-FR" sz="1600" b="1" dirty="0">
                <a:solidFill>
                  <a:srgbClr val="0070C0"/>
                </a:solidFill>
              </a:rPr>
              <a:t> {</a:t>
            </a:r>
          </a:p>
          <a:p>
            <a:r>
              <a:rPr lang="fr-FR" sz="1600" b="1" dirty="0"/>
              <a:t>@</a:t>
            </a:r>
            <a:r>
              <a:rPr lang="fr-FR" sz="1600" b="1" dirty="0" err="1"/>
              <a:t>Override</a:t>
            </a:r>
            <a:r>
              <a:rPr lang="fr-FR" sz="1600" b="1" dirty="0"/>
              <a:t> </a:t>
            </a:r>
          </a:p>
          <a:p>
            <a:r>
              <a:rPr lang="fr-FR" sz="1600" b="1" dirty="0"/>
              <a:t>public </a:t>
            </a:r>
            <a:r>
              <a:rPr lang="fr-FR" sz="1600" b="1" dirty="0" err="1"/>
              <a:t>void</a:t>
            </a:r>
            <a:r>
              <a:rPr lang="fr-FR" sz="1600" b="1" dirty="0"/>
              <a:t> </a:t>
            </a:r>
            <a:r>
              <a:rPr lang="fr-FR" sz="1600" b="1" dirty="0" err="1"/>
              <a:t>onClick</a:t>
            </a:r>
            <a:r>
              <a:rPr lang="fr-FR" sz="1600" b="1" dirty="0"/>
              <a:t>(</a:t>
            </a:r>
            <a:r>
              <a:rPr lang="fr-FR" sz="1600" b="1" dirty="0" err="1"/>
              <a:t>View</a:t>
            </a:r>
            <a:r>
              <a:rPr lang="fr-FR" sz="1600" b="1" dirty="0"/>
              <a:t> v) {</a:t>
            </a:r>
          </a:p>
          <a:p>
            <a:r>
              <a:rPr lang="fr-FR" sz="1600" b="1" dirty="0"/>
              <a:t>finish() ; } </a:t>
            </a:r>
            <a:r>
              <a:rPr lang="fr-FR" sz="1600" b="1" dirty="0">
                <a:solidFill>
                  <a:srgbClr val="0070C0"/>
                </a:solidFill>
              </a:rPr>
              <a:t>} ;</a:t>
            </a:r>
            <a:r>
              <a:rPr lang="fr-FR" sz="1600" b="1" dirty="0"/>
              <a:t> …</a:t>
            </a:r>
            <a:r>
              <a:rPr lang="fr-FR" sz="1600" b="1" dirty="0">
                <a:solidFill>
                  <a:srgbClr val="FFC000"/>
                </a:solidFill>
              </a:rPr>
              <a:t>}</a:t>
            </a:r>
            <a:r>
              <a:rPr lang="fr-FR" sz="1600" b="1" dirty="0">
                <a:solidFill>
                  <a:srgbClr val="FF0000"/>
                </a:solidFill>
              </a:rPr>
              <a:t>}</a:t>
            </a:r>
          </a:p>
        </p:txBody>
      </p:sp>
      <p:sp>
        <p:nvSpPr>
          <p:cNvPr id="3" name="Rectangle 2"/>
          <p:cNvSpPr/>
          <p:nvPr/>
        </p:nvSpPr>
        <p:spPr>
          <a:xfrm>
            <a:off x="4752528" y="5017239"/>
            <a:ext cx="4572000" cy="1508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600" b="1" dirty="0" err="1"/>
              <a:t>quitter.setOnClickListener</a:t>
            </a:r>
            <a:r>
              <a:rPr lang="fr-FR" sz="2000" b="1" dirty="0">
                <a:solidFill>
                  <a:srgbClr val="00B050"/>
                </a:solidFill>
              </a:rPr>
              <a:t>(</a:t>
            </a:r>
            <a:r>
              <a:rPr lang="fr-FR" sz="1600" b="1" dirty="0"/>
              <a:t>new </a:t>
            </a:r>
            <a:r>
              <a:rPr lang="fr-FR" sz="1600" b="1" dirty="0" err="1"/>
              <a:t>OnClickListener</a:t>
            </a:r>
            <a:r>
              <a:rPr lang="fr-FR" sz="1600" b="1" dirty="0"/>
              <a:t>()</a:t>
            </a:r>
            <a:r>
              <a:rPr lang="fr-FR" sz="1600" b="1" dirty="0">
                <a:solidFill>
                  <a:srgbClr val="0070C0"/>
                </a:solidFill>
              </a:rPr>
              <a:t> </a:t>
            </a:r>
            <a:r>
              <a:rPr lang="fr-FR" sz="2000" b="1" dirty="0">
                <a:solidFill>
                  <a:srgbClr val="0070C0"/>
                </a:solidFill>
              </a:rPr>
              <a:t>{</a:t>
            </a:r>
            <a:endParaRPr lang="fr-FR" sz="1600" b="1" dirty="0">
              <a:solidFill>
                <a:srgbClr val="0070C0"/>
              </a:solidFill>
            </a:endParaRPr>
          </a:p>
          <a:p>
            <a:r>
              <a:rPr lang="fr-FR" sz="1600" b="1" dirty="0"/>
              <a:t>@</a:t>
            </a:r>
            <a:r>
              <a:rPr lang="fr-FR" sz="1600" b="1" dirty="0" err="1"/>
              <a:t>Override</a:t>
            </a:r>
            <a:r>
              <a:rPr lang="fr-FR" sz="1600" b="1" dirty="0"/>
              <a:t> </a:t>
            </a:r>
          </a:p>
          <a:p>
            <a:r>
              <a:rPr lang="fr-FR" sz="1600" b="1" dirty="0"/>
              <a:t>public </a:t>
            </a:r>
            <a:r>
              <a:rPr lang="fr-FR" sz="1600" b="1" dirty="0" err="1"/>
              <a:t>void</a:t>
            </a:r>
            <a:r>
              <a:rPr lang="fr-FR" sz="1600" b="1" dirty="0"/>
              <a:t> </a:t>
            </a:r>
            <a:r>
              <a:rPr lang="fr-FR" sz="1600" b="1" dirty="0" err="1"/>
              <a:t>onClick</a:t>
            </a:r>
            <a:r>
              <a:rPr lang="fr-FR" sz="1600" b="1" dirty="0"/>
              <a:t>(</a:t>
            </a:r>
            <a:r>
              <a:rPr lang="fr-FR" sz="1600" b="1" dirty="0" err="1"/>
              <a:t>View</a:t>
            </a:r>
            <a:r>
              <a:rPr lang="fr-FR" sz="1600" b="1" dirty="0"/>
              <a:t> v) {……..} </a:t>
            </a:r>
          </a:p>
          <a:p>
            <a:r>
              <a:rPr lang="fr-FR" sz="2000" b="1" dirty="0">
                <a:solidFill>
                  <a:srgbClr val="0070C0"/>
                </a:solidFill>
              </a:rPr>
              <a:t>}</a:t>
            </a:r>
            <a:r>
              <a:rPr lang="fr-FR" sz="1600" b="1" dirty="0"/>
              <a:t> </a:t>
            </a:r>
            <a:r>
              <a:rPr lang="fr-FR" sz="2000" b="1" dirty="0">
                <a:solidFill>
                  <a:srgbClr val="00B050"/>
                </a:solidFill>
              </a:rPr>
              <a:t>) ;</a:t>
            </a:r>
            <a:r>
              <a:rPr lang="fr-FR" sz="1600" b="1" dirty="0"/>
              <a:t> </a:t>
            </a:r>
            <a:r>
              <a:rPr lang="fr-FR" sz="1600" b="1" dirty="0" smtClean="0"/>
              <a:t>…</a:t>
            </a:r>
            <a:r>
              <a:rPr lang="fr-FR" sz="2000" b="1" dirty="0" smtClean="0">
                <a:solidFill>
                  <a:srgbClr val="FFC000"/>
                </a:solidFill>
              </a:rPr>
              <a:t>}</a:t>
            </a:r>
            <a:r>
              <a:rPr lang="fr-FR" sz="2000" b="1" dirty="0" smtClean="0">
                <a:solidFill>
                  <a:srgbClr val="FF0000"/>
                </a:solidFill>
              </a:rPr>
              <a:t>}</a:t>
            </a:r>
            <a:endParaRPr lang="fr-FR" sz="1600" b="1" dirty="0">
              <a:solidFill>
                <a:srgbClr val="FF0000"/>
              </a:solidFill>
            </a:endParaRPr>
          </a:p>
        </p:txBody>
      </p:sp>
      <p:sp>
        <p:nvSpPr>
          <p:cNvPr id="5" name="Ellipse 4"/>
          <p:cNvSpPr/>
          <p:nvPr/>
        </p:nvSpPr>
        <p:spPr>
          <a:xfrm>
            <a:off x="3180798" y="5599292"/>
            <a:ext cx="576064" cy="58209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1</a:t>
            </a:r>
            <a:endParaRPr lang="fr-FR" sz="2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7884368" y="5399492"/>
            <a:ext cx="576064" cy="58209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2</a:t>
            </a:r>
            <a:endParaRPr lang="fr-FR" sz="2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699792" y="2403574"/>
            <a:ext cx="2808312" cy="499558"/>
          </a:xfrm>
          <a:prstGeom prst="wedgeRectCallout">
            <a:avLst>
              <a:gd name="adj1" fmla="val -64806"/>
              <a:gd name="adj2" fmla="val 161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Dans le code de l’activité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04/03/2023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74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214290"/>
            <a:ext cx="8429652" cy="785794"/>
          </a:xfrm>
        </p:spPr>
        <p:txBody>
          <a:bodyPr/>
          <a:lstStyle/>
          <a:p>
            <a:pPr>
              <a:defRPr/>
            </a:pPr>
            <a:r>
              <a:rPr lang="fr-FR" sz="28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Gestion des événements </a:t>
            </a:r>
            <a:r>
              <a:rPr lang="fr-FR" sz="2000" b="1" kern="1200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(GUI programmé </a:t>
            </a:r>
            <a:r>
              <a:rPr lang="fr-FR" sz="2000" b="1" kern="1200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dynamiquement)</a:t>
            </a:r>
            <a:endParaRPr lang="fr-FR" sz="28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2143116"/>
            <a:ext cx="88582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public class </a:t>
            </a:r>
            <a:r>
              <a:rPr lang="fr-FR" b="1" dirty="0" err="1" smtClean="0"/>
              <a:t>MAinActivity</a:t>
            </a:r>
            <a:r>
              <a:rPr lang="fr-FR" b="1" dirty="0" smtClean="0"/>
              <a:t> </a:t>
            </a:r>
            <a:r>
              <a:rPr lang="fr-FR" b="1" dirty="0" err="1" smtClean="0">
                <a:solidFill>
                  <a:srgbClr val="C00000"/>
                </a:solidFill>
              </a:rPr>
              <a:t>extends</a:t>
            </a:r>
            <a:r>
              <a:rPr lang="fr-FR" b="1" dirty="0" smtClean="0"/>
              <a:t> </a:t>
            </a:r>
            <a:r>
              <a:rPr lang="fr-FR" b="1" dirty="0" err="1" smtClean="0"/>
              <a:t>Activity</a:t>
            </a:r>
            <a:r>
              <a:rPr lang="fr-FR" b="1" dirty="0" smtClean="0">
                <a:solidFill>
                  <a:srgbClr val="C00000"/>
                </a:solidFill>
              </a:rPr>
              <a:t> </a:t>
            </a:r>
            <a:r>
              <a:rPr lang="fr-FR" b="1" dirty="0" err="1" smtClean="0">
                <a:solidFill>
                  <a:srgbClr val="C00000"/>
                </a:solidFill>
              </a:rPr>
              <a:t>implements</a:t>
            </a:r>
            <a:r>
              <a:rPr lang="fr-FR" b="1" dirty="0" smtClean="0">
                <a:solidFill>
                  <a:srgbClr val="C00000"/>
                </a:solidFill>
              </a:rPr>
              <a:t> </a:t>
            </a:r>
            <a:r>
              <a:rPr lang="fr-FR" b="1" dirty="0" err="1" smtClean="0"/>
              <a:t>View.OnClickListener</a:t>
            </a:r>
            <a:r>
              <a:rPr lang="fr-FR" i="1" dirty="0" smtClean="0"/>
              <a:t> </a:t>
            </a:r>
            <a:r>
              <a:rPr lang="fr-FR" dirty="0" smtClean="0"/>
              <a:t>{</a:t>
            </a:r>
          </a:p>
          <a:p>
            <a:r>
              <a:rPr lang="fr-FR" dirty="0" smtClean="0"/>
              <a:t> </a:t>
            </a:r>
            <a:r>
              <a:rPr lang="fr-FR" dirty="0" err="1" smtClean="0"/>
              <a:t>Button</a:t>
            </a:r>
            <a:r>
              <a:rPr lang="fr-FR" dirty="0" smtClean="0"/>
              <a:t> </a:t>
            </a:r>
            <a:r>
              <a:rPr lang="fr-FR" dirty="0" err="1" smtClean="0"/>
              <a:t>btn</a:t>
            </a:r>
            <a:r>
              <a:rPr lang="fr-FR" dirty="0" smtClean="0"/>
              <a:t>; </a:t>
            </a:r>
            <a:br>
              <a:rPr lang="fr-FR" dirty="0" smtClean="0"/>
            </a:br>
            <a:r>
              <a:rPr lang="fr-FR" dirty="0" smtClean="0"/>
              <a:t>@</a:t>
            </a:r>
            <a:r>
              <a:rPr lang="fr-FR" dirty="0" err="1" smtClean="0"/>
              <a:t>Override</a:t>
            </a:r>
            <a:endParaRPr lang="fr-FR" dirty="0" smtClean="0"/>
          </a:p>
          <a:p>
            <a:r>
              <a:rPr lang="fr-FR" dirty="0" smtClean="0"/>
              <a:t>    </a:t>
            </a:r>
            <a:r>
              <a:rPr lang="fr-FR" b="1" dirty="0" err="1" smtClean="0"/>
              <a:t>protected</a:t>
            </a:r>
            <a:r>
              <a:rPr lang="fr-FR" b="1" dirty="0" smtClean="0"/>
              <a:t> </a:t>
            </a:r>
            <a:r>
              <a:rPr lang="fr-FR" b="1" dirty="0" err="1" smtClean="0"/>
              <a:t>void</a:t>
            </a:r>
            <a:r>
              <a:rPr lang="fr-FR" b="1" dirty="0" smtClean="0"/>
              <a:t> </a:t>
            </a:r>
            <a:r>
              <a:rPr lang="fr-FR" b="1" dirty="0" err="1" smtClean="0"/>
              <a:t>onCreate</a:t>
            </a:r>
            <a:r>
              <a:rPr lang="fr-FR" b="1" dirty="0" smtClean="0"/>
              <a:t>(Bundle </a:t>
            </a:r>
            <a:r>
              <a:rPr lang="fr-FR" b="1" dirty="0" err="1" smtClean="0"/>
              <a:t>savedInstanceState</a:t>
            </a:r>
            <a:r>
              <a:rPr lang="fr-FR" b="1" dirty="0" smtClean="0"/>
              <a:t>) {</a:t>
            </a:r>
          </a:p>
          <a:p>
            <a:r>
              <a:rPr lang="fr-FR" dirty="0" smtClean="0"/>
              <a:t>        </a:t>
            </a:r>
            <a:r>
              <a:rPr lang="fr-FR" b="1" dirty="0" err="1" smtClean="0"/>
              <a:t>super.onCreate</a:t>
            </a:r>
            <a:r>
              <a:rPr lang="fr-FR" b="1" dirty="0" smtClean="0"/>
              <a:t>(</a:t>
            </a:r>
            <a:r>
              <a:rPr lang="fr-FR" b="1" dirty="0" err="1" smtClean="0"/>
              <a:t>savedInstanceState</a:t>
            </a:r>
            <a:r>
              <a:rPr lang="fr-FR" b="1" dirty="0" smtClean="0"/>
              <a:t>);</a:t>
            </a:r>
          </a:p>
          <a:p>
            <a:r>
              <a:rPr lang="fr-FR" dirty="0" smtClean="0"/>
              <a:t>        </a:t>
            </a:r>
            <a:r>
              <a:rPr lang="fr-FR" dirty="0" err="1" smtClean="0"/>
              <a:t>btn</a:t>
            </a:r>
            <a:r>
              <a:rPr lang="fr-FR" dirty="0" smtClean="0"/>
              <a:t>= new </a:t>
            </a:r>
            <a:r>
              <a:rPr lang="fr-FR" dirty="0" err="1" smtClean="0"/>
              <a:t>Button</a:t>
            </a:r>
            <a:r>
              <a:rPr lang="fr-FR" dirty="0" smtClean="0"/>
              <a:t>(</a:t>
            </a:r>
            <a:r>
              <a:rPr lang="fr-FR" dirty="0" err="1" smtClean="0"/>
              <a:t>this</a:t>
            </a:r>
            <a:r>
              <a:rPr lang="fr-FR" dirty="0" smtClean="0"/>
              <a:t>)</a:t>
            </a:r>
            <a:r>
              <a:rPr lang="fr-FR" i="1" dirty="0" smtClean="0"/>
              <a:t> ;</a:t>
            </a:r>
          </a:p>
          <a:p>
            <a:r>
              <a:rPr lang="fr-FR" dirty="0" smtClean="0"/>
              <a:t>        </a:t>
            </a:r>
            <a:r>
              <a:rPr lang="fr-FR" dirty="0" err="1" smtClean="0"/>
              <a:t>btn.</a:t>
            </a:r>
            <a:r>
              <a:rPr lang="fr-FR" sz="2000" b="1" dirty="0" err="1" smtClean="0">
                <a:solidFill>
                  <a:schemeClr val="accent5">
                    <a:lumMod val="50000"/>
                  </a:schemeClr>
                </a:solidFill>
              </a:rPr>
              <a:t>setOnClickListener</a:t>
            </a:r>
            <a:r>
              <a:rPr lang="fr-FR" dirty="0" smtClean="0"/>
              <a:t>(</a:t>
            </a:r>
            <a:r>
              <a:rPr lang="fr-FR" b="1" dirty="0" err="1" smtClean="0"/>
              <a:t>this</a:t>
            </a:r>
            <a:r>
              <a:rPr lang="fr-FR" b="1" dirty="0" smtClean="0"/>
              <a:t>); </a:t>
            </a:r>
          </a:p>
          <a:p>
            <a:r>
              <a:rPr lang="fr-FR" dirty="0" smtClean="0"/>
              <a:t>        </a:t>
            </a:r>
            <a:r>
              <a:rPr lang="fr-FR" dirty="0" err="1" smtClean="0"/>
              <a:t>setContentView</a:t>
            </a:r>
            <a:r>
              <a:rPr lang="fr-FR" dirty="0" smtClean="0"/>
              <a:t>(</a:t>
            </a:r>
            <a:r>
              <a:rPr lang="fr-FR" dirty="0" err="1" smtClean="0"/>
              <a:t>btn</a:t>
            </a:r>
            <a:r>
              <a:rPr lang="fr-FR" dirty="0" smtClean="0"/>
              <a:t>);</a:t>
            </a:r>
          </a:p>
          <a:p>
            <a:r>
              <a:rPr lang="fr-FR" dirty="0" smtClean="0"/>
              <a:t>    }</a:t>
            </a:r>
          </a:p>
          <a:p>
            <a:r>
              <a:rPr lang="fr-FR" dirty="0" smtClean="0"/>
              <a:t>    @</a:t>
            </a:r>
            <a:r>
              <a:rPr lang="fr-FR" dirty="0" err="1" smtClean="0"/>
              <a:t>Override</a:t>
            </a:r>
            <a:endParaRPr lang="fr-FR" dirty="0" smtClean="0"/>
          </a:p>
          <a:p>
            <a:r>
              <a:rPr lang="fr-FR" b="1" dirty="0" smtClean="0"/>
              <a:t>public </a:t>
            </a:r>
            <a:r>
              <a:rPr lang="fr-FR" b="1" dirty="0" err="1" smtClean="0"/>
              <a:t>void</a:t>
            </a:r>
            <a:r>
              <a:rPr lang="fr-FR" b="1" dirty="0" smtClean="0"/>
              <a:t> </a:t>
            </a:r>
            <a:r>
              <a:rPr lang="fr-FR" b="1" dirty="0" err="1" smtClean="0"/>
              <a:t>onClick</a:t>
            </a:r>
            <a:r>
              <a:rPr lang="fr-FR" b="1" dirty="0" smtClean="0"/>
              <a:t>(</a:t>
            </a:r>
            <a:r>
              <a:rPr lang="fr-FR" b="1" dirty="0" err="1" smtClean="0"/>
              <a:t>View</a:t>
            </a:r>
            <a:r>
              <a:rPr lang="fr-FR" b="1" dirty="0" smtClean="0"/>
              <a:t> v) {</a:t>
            </a:r>
          </a:p>
          <a:p>
            <a:r>
              <a:rPr lang="fr-FR" dirty="0" smtClean="0"/>
              <a:t>    finish() ;</a:t>
            </a:r>
          </a:p>
          <a:p>
            <a:r>
              <a:rPr lang="fr-FR" dirty="0" smtClean="0"/>
              <a:t>}</a:t>
            </a:r>
          </a:p>
          <a:p>
            <a:r>
              <a:rPr lang="fr-FR" dirty="0" smtClean="0"/>
              <a:t>}</a:t>
            </a:r>
            <a:endParaRPr lang="fr-FR" dirty="0"/>
          </a:p>
        </p:txBody>
      </p:sp>
      <p:sp>
        <p:nvSpPr>
          <p:cNvPr id="16" name="Rectangle 15"/>
          <p:cNvSpPr/>
          <p:nvPr/>
        </p:nvSpPr>
        <p:spPr>
          <a:xfrm>
            <a:off x="0" y="1428736"/>
            <a:ext cx="62151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import </a:t>
            </a:r>
            <a:r>
              <a:rPr lang="fr-FR" b="1" dirty="0" err="1" smtClean="0"/>
              <a:t>android.view.View</a:t>
            </a:r>
            <a:r>
              <a:rPr lang="fr-FR" b="1" dirty="0" smtClean="0"/>
              <a:t>;</a:t>
            </a:r>
          </a:p>
          <a:p>
            <a:r>
              <a:rPr lang="fr-FR" b="1" dirty="0" smtClean="0"/>
              <a:t>Import </a:t>
            </a:r>
            <a:r>
              <a:rPr lang="fr-FR" b="1" dirty="0" err="1" smtClean="0"/>
              <a:t>android.widget.Button</a:t>
            </a:r>
            <a:r>
              <a:rPr lang="fr-FR" b="1" dirty="0" smtClean="0"/>
              <a:t>;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0" y="893876"/>
            <a:ext cx="66191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implémentation seulement dans le code d’activité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04/03/2023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75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214290"/>
            <a:ext cx="8429652" cy="785794"/>
          </a:xfrm>
        </p:spPr>
        <p:txBody>
          <a:bodyPr/>
          <a:lstStyle/>
          <a:p>
            <a:pPr>
              <a:defRPr/>
            </a:pPr>
            <a:r>
              <a:rPr lang="fr-FR" sz="2800" b="1" kern="1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TextView</a:t>
            </a:r>
            <a:r>
              <a:rPr lang="fr-FR" sz="2800" b="1" kern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800" b="1" kern="1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EditText</a:t>
            </a:r>
            <a:r>
              <a:rPr lang="fr-FR" sz="2800" b="1" kern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800" b="1" kern="1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ImageView</a:t>
            </a:r>
            <a:r>
              <a:rPr lang="fr-FR" sz="2800" b="1" kern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Bouton Exemple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85860"/>
            <a:ext cx="8001024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54279" y="3357562"/>
            <a:ext cx="2489721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1714488"/>
            <a:ext cx="178595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8" name="Connecteur droit avec flèche 17"/>
          <p:cNvCxnSpPr/>
          <p:nvPr/>
        </p:nvCxnSpPr>
        <p:spPr>
          <a:xfrm>
            <a:off x="3571868" y="2143116"/>
            <a:ext cx="428628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>
            <a:off x="3000364" y="3000372"/>
            <a:ext cx="3714792" cy="64294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297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04/03/2023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76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214290"/>
            <a:ext cx="8429652" cy="785794"/>
          </a:xfrm>
        </p:spPr>
        <p:txBody>
          <a:bodyPr/>
          <a:lstStyle/>
          <a:p>
            <a:pPr>
              <a:defRPr/>
            </a:pPr>
            <a:r>
              <a:rPr lang="fr-FR" sz="2800" b="1" kern="1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TextView</a:t>
            </a:r>
            <a:r>
              <a:rPr lang="fr-FR" sz="2800" b="1" kern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800" b="1" kern="1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EditText</a:t>
            </a:r>
            <a:r>
              <a:rPr lang="fr-FR" sz="2800" b="1" kern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800" b="1" kern="1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ImageView</a:t>
            </a:r>
            <a:r>
              <a:rPr lang="fr-FR" sz="2800" b="1" kern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Bouton Exemple</a:t>
            </a:r>
          </a:p>
        </p:txBody>
      </p:sp>
      <p:pic>
        <p:nvPicPr>
          <p:cNvPr id="14" name="Picture 2" descr="http://www.tutos-android.com/wp-content/uploads/2011/01/device-2012-07-20-1733321-168x3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828" y="1589584"/>
            <a:ext cx="3064532" cy="4542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118793" y="816953"/>
            <a:ext cx="5184576" cy="6247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aco"/>
              </a:rPr>
              <a:t>&lt;</a:t>
            </a:r>
            <a:r>
              <a:rPr kumimoji="0" lang="fr-FR" sz="1050" b="1" i="0" u="none" strike="noStrike" cap="none" normalizeH="0" baseline="0" dirty="0" err="1" smtClean="0">
                <a:ln>
                  <a:noFill/>
                </a:ln>
                <a:solidFill>
                  <a:srgbClr val="7F0055"/>
                </a:solidFill>
                <a:effectLst/>
                <a:latin typeface="Monaco"/>
              </a:rPr>
              <a:t>LinearLayout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rgbClr val="858585"/>
                </a:solidFill>
                <a:effectLst/>
                <a:latin typeface="Monaco"/>
              </a:rPr>
              <a:t> </a:t>
            </a:r>
            <a:r>
              <a:rPr kumimoji="0" lang="fr-FR" sz="1050" b="0" i="0" u="none" strike="noStrike" cap="none" normalizeH="0" baseline="0" dirty="0" err="1" smtClean="0">
                <a:ln>
                  <a:noFill/>
                </a:ln>
                <a:solidFill>
                  <a:srgbClr val="808080"/>
                </a:solidFill>
                <a:effectLst/>
                <a:latin typeface="Monaco"/>
              </a:rPr>
              <a:t>xmlns:android</a:t>
            </a: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aco"/>
              </a:rPr>
              <a:t>=</a:t>
            </a: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rgbClr val="2A00FF"/>
                </a:solidFill>
                <a:effectLst/>
                <a:latin typeface="Monaco"/>
              </a:rPr>
              <a:t>"</a:t>
            </a: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rgbClr val="2A00FF"/>
                </a:solidFill>
                <a:effectLst/>
                <a:latin typeface="Monaco"/>
                <a:hlinkClick r:id="rId3"/>
              </a:rPr>
              <a:t>http://schemas.android.com/</a:t>
            </a:r>
            <a:r>
              <a:rPr kumimoji="0" lang="fr-FR" sz="1050" b="0" i="0" u="none" strike="noStrike" cap="none" normalizeH="0" baseline="0" dirty="0" err="1" smtClean="0">
                <a:ln>
                  <a:noFill/>
                </a:ln>
                <a:solidFill>
                  <a:srgbClr val="2A00FF"/>
                </a:solidFill>
                <a:effectLst/>
                <a:latin typeface="Monaco"/>
                <a:hlinkClick r:id="rId3"/>
              </a:rPr>
              <a:t>apk</a:t>
            </a: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rgbClr val="2A00FF"/>
                </a:solidFill>
                <a:effectLst/>
                <a:latin typeface="Monaco"/>
                <a:hlinkClick r:id="rId3"/>
              </a:rPr>
              <a:t>/</a:t>
            </a:r>
            <a:r>
              <a:rPr kumimoji="0" lang="fr-FR" sz="1050" b="0" i="0" u="none" strike="noStrike" cap="none" normalizeH="0" baseline="0" dirty="0" err="1" smtClean="0">
                <a:ln>
                  <a:noFill/>
                </a:ln>
                <a:solidFill>
                  <a:srgbClr val="2A00FF"/>
                </a:solidFill>
                <a:effectLst/>
                <a:latin typeface="Monaco"/>
                <a:hlinkClick r:id="rId3"/>
              </a:rPr>
              <a:t>res</a:t>
            </a: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rgbClr val="2A00FF"/>
                </a:solidFill>
                <a:effectLst/>
                <a:latin typeface="Monaco"/>
                <a:hlinkClick r:id="rId3"/>
              </a:rPr>
              <a:t>/</a:t>
            </a:r>
            <a:r>
              <a:rPr kumimoji="0" lang="fr-FR" sz="1050" b="0" i="0" u="none" strike="noStrike" cap="none" normalizeH="0" baseline="0" dirty="0" err="1" smtClean="0">
                <a:ln>
                  <a:noFill/>
                </a:ln>
                <a:solidFill>
                  <a:srgbClr val="2A00FF"/>
                </a:solidFill>
                <a:effectLst/>
                <a:latin typeface="Monaco"/>
                <a:hlinkClick r:id="rId3"/>
              </a:rPr>
              <a:t>android</a:t>
            </a: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rgbClr val="2A00FF"/>
                </a:solidFill>
                <a:effectLst/>
                <a:latin typeface="Monaco"/>
              </a:rPr>
              <a:t>"</a:t>
            </a:r>
            <a:endParaRPr kumimoji="0" 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aco"/>
              </a:rPr>
              <a:t>    </a:t>
            </a:r>
            <a:r>
              <a:rPr kumimoji="0" lang="fr-FR" sz="1050" b="0" i="0" u="none" strike="noStrike" cap="none" normalizeH="0" baseline="0" dirty="0" err="1" smtClean="0">
                <a:ln>
                  <a:noFill/>
                </a:ln>
                <a:solidFill>
                  <a:srgbClr val="808080"/>
                </a:solidFill>
                <a:effectLst/>
                <a:latin typeface="Monaco"/>
              </a:rPr>
              <a:t>android:layout_width</a:t>
            </a: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aco"/>
              </a:rPr>
              <a:t>=</a:t>
            </a: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rgbClr val="2A00FF"/>
                </a:solidFill>
                <a:effectLst/>
                <a:latin typeface="Monaco"/>
              </a:rPr>
              <a:t>"</a:t>
            </a:r>
            <a:r>
              <a:rPr kumimoji="0" lang="fr-FR" sz="1050" b="0" i="0" u="none" strike="noStrike" cap="none" normalizeH="0" baseline="0" dirty="0" err="1" smtClean="0">
                <a:ln>
                  <a:noFill/>
                </a:ln>
                <a:solidFill>
                  <a:srgbClr val="2A00FF"/>
                </a:solidFill>
                <a:effectLst/>
                <a:latin typeface="Monaco"/>
              </a:rPr>
              <a:t>fill_parent</a:t>
            </a: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rgbClr val="2A00FF"/>
                </a:solidFill>
                <a:effectLst/>
                <a:latin typeface="Monaco"/>
              </a:rPr>
              <a:t>"</a:t>
            </a:r>
            <a:endParaRPr kumimoji="0" 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aco"/>
              </a:rPr>
              <a:t>    </a:t>
            </a:r>
            <a:r>
              <a:rPr kumimoji="0" lang="fr-FR" sz="1050" b="0" i="0" u="none" strike="noStrike" cap="none" normalizeH="0" baseline="0" dirty="0" err="1" smtClean="0">
                <a:ln>
                  <a:noFill/>
                </a:ln>
                <a:solidFill>
                  <a:srgbClr val="808080"/>
                </a:solidFill>
                <a:effectLst/>
                <a:latin typeface="Monaco"/>
              </a:rPr>
              <a:t>android:layout_height</a:t>
            </a: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aco"/>
              </a:rPr>
              <a:t>=</a:t>
            </a: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rgbClr val="2A00FF"/>
                </a:solidFill>
                <a:effectLst/>
                <a:latin typeface="Monaco"/>
              </a:rPr>
              <a:t>"</a:t>
            </a:r>
            <a:r>
              <a:rPr kumimoji="0" lang="fr-FR" sz="1050" b="0" i="0" u="none" strike="noStrike" cap="none" normalizeH="0" baseline="0" dirty="0" err="1" smtClean="0">
                <a:ln>
                  <a:noFill/>
                </a:ln>
                <a:solidFill>
                  <a:srgbClr val="2A00FF"/>
                </a:solidFill>
                <a:effectLst/>
                <a:latin typeface="Monaco"/>
              </a:rPr>
              <a:t>fill_parent</a:t>
            </a: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rgbClr val="2A00FF"/>
                </a:solidFill>
                <a:effectLst/>
                <a:latin typeface="Monaco"/>
              </a:rPr>
              <a:t>"</a:t>
            </a:r>
            <a:endParaRPr kumimoji="0" 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aco"/>
              </a:rPr>
              <a:t>    </a:t>
            </a:r>
            <a:r>
              <a:rPr kumimoji="0" lang="fr-FR" sz="1050" b="0" i="0" u="none" strike="noStrike" cap="none" normalizeH="0" baseline="0" dirty="0" err="1" smtClean="0">
                <a:ln>
                  <a:noFill/>
                </a:ln>
                <a:solidFill>
                  <a:srgbClr val="808080"/>
                </a:solidFill>
                <a:effectLst/>
                <a:latin typeface="Monaco"/>
              </a:rPr>
              <a:t>android:orientation</a:t>
            </a: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aco"/>
              </a:rPr>
              <a:t>=</a:t>
            </a: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rgbClr val="2A00FF"/>
                </a:solidFill>
                <a:effectLst/>
                <a:latin typeface="Monaco"/>
              </a:rPr>
              <a:t>"vertical"</a:t>
            </a:r>
            <a:endParaRPr kumimoji="0" 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aco"/>
              </a:rPr>
              <a:t>    </a:t>
            </a:r>
            <a:r>
              <a:rPr kumimoji="0" lang="fr-FR" sz="1050" b="0" i="0" u="none" strike="noStrike" cap="none" normalizeH="0" baseline="0" dirty="0" err="1" smtClean="0">
                <a:ln>
                  <a:noFill/>
                </a:ln>
                <a:solidFill>
                  <a:srgbClr val="808080"/>
                </a:solidFill>
                <a:effectLst/>
                <a:latin typeface="Monaco"/>
              </a:rPr>
              <a:t>android:paddingTop</a:t>
            </a: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aco"/>
              </a:rPr>
              <a:t>=</a:t>
            </a: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rgbClr val="2A00FF"/>
                </a:solidFill>
                <a:effectLst/>
                <a:latin typeface="Monaco"/>
              </a:rPr>
              <a:t>"@</a:t>
            </a:r>
            <a:r>
              <a:rPr kumimoji="0" lang="fr-FR" sz="1050" b="0" i="0" u="none" strike="noStrike" cap="none" normalizeH="0" baseline="0" dirty="0" err="1" smtClean="0">
                <a:ln>
                  <a:noFill/>
                </a:ln>
                <a:solidFill>
                  <a:srgbClr val="2A00FF"/>
                </a:solidFill>
                <a:effectLst/>
                <a:latin typeface="Monaco"/>
              </a:rPr>
              <a:t>dimen</a:t>
            </a: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rgbClr val="2A00FF"/>
                </a:solidFill>
                <a:effectLst/>
                <a:latin typeface="Monaco"/>
              </a:rPr>
              <a:t>/</a:t>
            </a:r>
            <a:r>
              <a:rPr kumimoji="0" lang="fr-FR" sz="1050" b="0" i="0" u="none" strike="noStrike" cap="none" normalizeH="0" baseline="0" dirty="0" err="1" smtClean="0">
                <a:ln>
                  <a:noFill/>
                </a:ln>
                <a:solidFill>
                  <a:srgbClr val="2A00FF"/>
                </a:solidFill>
                <a:effectLst/>
                <a:latin typeface="Monaco"/>
              </a:rPr>
              <a:t>layout_padding_top</a:t>
            </a: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rgbClr val="2A00FF"/>
                </a:solidFill>
                <a:effectLst/>
                <a:latin typeface="Monaco"/>
              </a:rPr>
              <a:t>"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rgbClr val="858585"/>
                </a:solidFill>
                <a:effectLst/>
                <a:latin typeface="Monaco"/>
              </a:rPr>
              <a:t> </a:t>
            </a: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aco"/>
              </a:rPr>
              <a:t>&gt;</a:t>
            </a:r>
            <a:endParaRPr kumimoji="0" 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rgbClr val="858585"/>
                </a:solidFill>
                <a:effectLst/>
                <a:latin typeface="Monaco"/>
              </a:rPr>
              <a:t> </a:t>
            </a:r>
            <a:endParaRPr kumimoji="0" 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aco"/>
              </a:rPr>
              <a:t>    &lt;</a:t>
            </a:r>
            <a:r>
              <a:rPr kumimoji="0" lang="fr-FR" sz="1050" b="1" i="0" u="none" strike="noStrike" cap="none" normalizeH="0" baseline="0" dirty="0" err="1" smtClean="0">
                <a:ln>
                  <a:noFill/>
                </a:ln>
                <a:solidFill>
                  <a:srgbClr val="7F0055"/>
                </a:solidFill>
                <a:effectLst/>
                <a:latin typeface="Monaco"/>
              </a:rPr>
              <a:t>TextView</a:t>
            </a:r>
            <a:endParaRPr kumimoji="0" 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aco"/>
              </a:rPr>
              <a:t>        </a:t>
            </a:r>
            <a:r>
              <a:rPr kumimoji="0" lang="fr-FR" sz="1050" b="0" i="0" u="none" strike="noStrike" cap="none" normalizeH="0" baseline="0" dirty="0" err="1" smtClean="0">
                <a:ln>
                  <a:noFill/>
                </a:ln>
                <a:solidFill>
                  <a:srgbClr val="808080"/>
                </a:solidFill>
                <a:effectLst/>
                <a:latin typeface="Monaco"/>
              </a:rPr>
              <a:t>android:layout_width</a:t>
            </a: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aco"/>
              </a:rPr>
              <a:t>=</a:t>
            </a: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rgbClr val="2A00FF"/>
                </a:solidFill>
                <a:effectLst/>
                <a:latin typeface="Monaco"/>
              </a:rPr>
              <a:t>"</a:t>
            </a:r>
            <a:r>
              <a:rPr kumimoji="0" lang="fr-FR" sz="1050" b="0" i="0" u="none" strike="noStrike" cap="none" normalizeH="0" baseline="0" dirty="0" err="1" smtClean="0">
                <a:ln>
                  <a:noFill/>
                </a:ln>
                <a:solidFill>
                  <a:srgbClr val="2A00FF"/>
                </a:solidFill>
                <a:effectLst/>
                <a:latin typeface="Monaco"/>
              </a:rPr>
              <a:t>wrap_content</a:t>
            </a: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rgbClr val="2A00FF"/>
                </a:solidFill>
                <a:effectLst/>
                <a:latin typeface="Monaco"/>
              </a:rPr>
              <a:t>"</a:t>
            </a:r>
            <a:endParaRPr kumimoji="0" 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aco"/>
              </a:rPr>
              <a:t>        </a:t>
            </a:r>
            <a:r>
              <a:rPr kumimoji="0" lang="fr-FR" sz="1050" b="0" i="0" u="none" strike="noStrike" cap="none" normalizeH="0" baseline="0" dirty="0" err="1" smtClean="0">
                <a:ln>
                  <a:noFill/>
                </a:ln>
                <a:solidFill>
                  <a:srgbClr val="808080"/>
                </a:solidFill>
                <a:effectLst/>
                <a:latin typeface="Monaco"/>
              </a:rPr>
              <a:t>android:layout_height</a:t>
            </a: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aco"/>
              </a:rPr>
              <a:t>=</a:t>
            </a: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rgbClr val="2A00FF"/>
                </a:solidFill>
                <a:effectLst/>
                <a:latin typeface="Monaco"/>
              </a:rPr>
              <a:t>"</a:t>
            </a:r>
            <a:r>
              <a:rPr kumimoji="0" lang="fr-FR" sz="1050" b="0" i="0" u="none" strike="noStrike" cap="none" normalizeH="0" baseline="0" dirty="0" err="1" smtClean="0">
                <a:ln>
                  <a:noFill/>
                </a:ln>
                <a:solidFill>
                  <a:srgbClr val="2A00FF"/>
                </a:solidFill>
                <a:effectLst/>
                <a:latin typeface="Monaco"/>
              </a:rPr>
              <a:t>wrap_content</a:t>
            </a: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rgbClr val="2A00FF"/>
                </a:solidFill>
                <a:effectLst/>
                <a:latin typeface="Monaco"/>
              </a:rPr>
              <a:t>"</a:t>
            </a:r>
            <a:endParaRPr kumimoji="0" 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aco"/>
              </a:rPr>
              <a:t>        </a:t>
            </a:r>
            <a:r>
              <a:rPr kumimoji="0" lang="fr-FR" sz="1050" b="0" i="0" u="none" strike="noStrike" cap="none" normalizeH="0" baseline="0" dirty="0" err="1" smtClean="0">
                <a:ln>
                  <a:noFill/>
                </a:ln>
                <a:solidFill>
                  <a:srgbClr val="808080"/>
                </a:solidFill>
                <a:effectLst/>
                <a:latin typeface="Monaco"/>
              </a:rPr>
              <a:t>android:text</a:t>
            </a: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aco"/>
              </a:rPr>
              <a:t>=</a:t>
            </a: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rgbClr val="2A00FF"/>
                </a:solidFill>
                <a:effectLst/>
                <a:latin typeface="Monaco"/>
              </a:rPr>
              <a:t>"@string/email"</a:t>
            </a:r>
            <a:endParaRPr kumimoji="0" 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aco"/>
              </a:rPr>
              <a:t>        </a:t>
            </a:r>
            <a:r>
              <a:rPr kumimoji="0" lang="fr-FR" sz="1050" b="0" i="0" u="none" strike="noStrike" cap="none" normalizeH="0" baseline="0" dirty="0" err="1" smtClean="0">
                <a:ln>
                  <a:noFill/>
                </a:ln>
                <a:solidFill>
                  <a:srgbClr val="808080"/>
                </a:solidFill>
                <a:effectLst/>
                <a:latin typeface="Monaco"/>
              </a:rPr>
              <a:t>android:textColor</a:t>
            </a: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aco"/>
              </a:rPr>
              <a:t>=</a:t>
            </a: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rgbClr val="2A00FF"/>
                </a:solidFill>
                <a:effectLst/>
                <a:latin typeface="Monaco"/>
              </a:rPr>
              <a:t>"@</a:t>
            </a:r>
            <a:r>
              <a:rPr kumimoji="0" lang="fr-FR" sz="1050" b="0" i="0" u="none" strike="noStrike" cap="none" normalizeH="0" baseline="0" dirty="0" err="1" smtClean="0">
                <a:ln>
                  <a:noFill/>
                </a:ln>
                <a:solidFill>
                  <a:srgbClr val="2A00FF"/>
                </a:solidFill>
                <a:effectLst/>
                <a:latin typeface="Monaco"/>
              </a:rPr>
              <a:t>color</a:t>
            </a: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rgbClr val="2A00FF"/>
                </a:solidFill>
                <a:effectLst/>
                <a:latin typeface="Monaco"/>
              </a:rPr>
              <a:t>/</a:t>
            </a:r>
            <a:r>
              <a:rPr kumimoji="0" lang="fr-FR" sz="1050" b="0" i="0" u="none" strike="noStrike" cap="none" normalizeH="0" baseline="0" dirty="0" err="1" smtClean="0">
                <a:ln>
                  <a:noFill/>
                </a:ln>
                <a:solidFill>
                  <a:srgbClr val="2A00FF"/>
                </a:solidFill>
                <a:effectLst/>
                <a:latin typeface="Monaco"/>
              </a:rPr>
              <a:t>black_color</a:t>
            </a: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rgbClr val="2A00FF"/>
                </a:solidFill>
                <a:effectLst/>
                <a:latin typeface="Monaco"/>
              </a:rPr>
              <a:t>"</a:t>
            </a:r>
            <a:endParaRPr kumimoji="0" 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aco"/>
              </a:rPr>
              <a:t>        </a:t>
            </a:r>
            <a:r>
              <a:rPr kumimoji="0" lang="fr-FR" sz="1050" b="0" i="0" u="none" strike="noStrike" cap="none" normalizeH="0" baseline="0" dirty="0" err="1" smtClean="0">
                <a:ln>
                  <a:noFill/>
                </a:ln>
                <a:solidFill>
                  <a:srgbClr val="808080"/>
                </a:solidFill>
                <a:effectLst/>
                <a:latin typeface="Monaco"/>
              </a:rPr>
              <a:t>android:textSize</a:t>
            </a: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aco"/>
              </a:rPr>
              <a:t>=</a:t>
            </a: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rgbClr val="2A00FF"/>
                </a:solidFill>
                <a:effectLst/>
                <a:latin typeface="Monaco"/>
              </a:rPr>
              <a:t>"@</a:t>
            </a:r>
            <a:r>
              <a:rPr kumimoji="0" lang="fr-FR" sz="1050" b="0" i="0" u="none" strike="noStrike" cap="none" normalizeH="0" baseline="0" dirty="0" err="1" smtClean="0">
                <a:ln>
                  <a:noFill/>
                </a:ln>
                <a:solidFill>
                  <a:srgbClr val="2A00FF"/>
                </a:solidFill>
                <a:effectLst/>
                <a:latin typeface="Monaco"/>
              </a:rPr>
              <a:t>dimen</a:t>
            </a: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rgbClr val="2A00FF"/>
                </a:solidFill>
                <a:effectLst/>
                <a:latin typeface="Monaco"/>
              </a:rPr>
              <a:t>/</a:t>
            </a:r>
            <a:r>
              <a:rPr kumimoji="0" lang="fr-FR" sz="1050" b="0" i="0" u="none" strike="noStrike" cap="none" normalizeH="0" baseline="0" dirty="0" err="1" smtClean="0">
                <a:ln>
                  <a:noFill/>
                </a:ln>
                <a:solidFill>
                  <a:srgbClr val="2A00FF"/>
                </a:solidFill>
                <a:effectLst/>
                <a:latin typeface="Monaco"/>
              </a:rPr>
              <a:t>big_text_size</a:t>
            </a: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rgbClr val="2A00FF"/>
                </a:solidFill>
                <a:effectLst/>
                <a:latin typeface="Monaco"/>
              </a:rPr>
              <a:t>"</a:t>
            </a:r>
            <a:endParaRPr kumimoji="0" 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aco"/>
              </a:rPr>
              <a:t>        </a:t>
            </a:r>
            <a:r>
              <a:rPr kumimoji="0" lang="fr-FR" sz="1050" b="0" i="0" u="none" strike="noStrike" cap="none" normalizeH="0" baseline="0" dirty="0" err="1" smtClean="0">
                <a:ln>
                  <a:noFill/>
                </a:ln>
                <a:solidFill>
                  <a:srgbClr val="808080"/>
                </a:solidFill>
                <a:effectLst/>
                <a:latin typeface="Monaco"/>
              </a:rPr>
              <a:t>android:textStyle</a:t>
            </a: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aco"/>
              </a:rPr>
              <a:t>=</a:t>
            </a: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rgbClr val="2A00FF"/>
                </a:solidFill>
                <a:effectLst/>
                <a:latin typeface="Monaco"/>
              </a:rPr>
              <a:t>"</a:t>
            </a:r>
            <a:r>
              <a:rPr kumimoji="0" lang="fr-FR" sz="1050" b="0" i="0" u="none" strike="noStrike" cap="none" normalizeH="0" baseline="0" dirty="0" err="1" smtClean="0">
                <a:ln>
                  <a:noFill/>
                </a:ln>
                <a:solidFill>
                  <a:srgbClr val="2A00FF"/>
                </a:solidFill>
                <a:effectLst/>
                <a:latin typeface="Monaco"/>
              </a:rPr>
              <a:t>bold</a:t>
            </a: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rgbClr val="2A00FF"/>
                </a:solidFill>
                <a:effectLst/>
                <a:latin typeface="Monaco"/>
              </a:rPr>
              <a:t>"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rgbClr val="858585"/>
                </a:solidFill>
                <a:effectLst/>
                <a:latin typeface="Monaco"/>
              </a:rPr>
              <a:t> </a:t>
            </a: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aco"/>
              </a:rPr>
              <a:t>/&gt;</a:t>
            </a:r>
            <a:endParaRPr kumimoji="0" 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rgbClr val="858585"/>
                </a:solidFill>
                <a:effectLst/>
                <a:latin typeface="Monaco"/>
              </a:rPr>
              <a:t> </a:t>
            </a:r>
            <a:endParaRPr kumimoji="0" 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aco"/>
              </a:rPr>
              <a:t>    &lt;</a:t>
            </a:r>
            <a:r>
              <a:rPr kumimoji="0" lang="fr-FR" sz="1050" b="1" i="0" u="none" strike="noStrike" cap="none" normalizeH="0" baseline="0" dirty="0" err="1" smtClean="0">
                <a:ln>
                  <a:noFill/>
                </a:ln>
                <a:solidFill>
                  <a:srgbClr val="7F0055"/>
                </a:solidFill>
                <a:effectLst/>
                <a:latin typeface="Monaco"/>
              </a:rPr>
              <a:t>TextView</a:t>
            </a:r>
            <a:endParaRPr kumimoji="0" 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aco"/>
              </a:rPr>
              <a:t>        </a:t>
            </a:r>
            <a:r>
              <a:rPr kumimoji="0" lang="fr-FR" sz="1050" b="0" i="0" u="none" strike="noStrike" cap="none" normalizeH="0" baseline="0" dirty="0" err="1" smtClean="0">
                <a:ln>
                  <a:noFill/>
                </a:ln>
                <a:solidFill>
                  <a:srgbClr val="808080"/>
                </a:solidFill>
                <a:effectLst/>
                <a:latin typeface="Monaco"/>
              </a:rPr>
              <a:t>android:id</a:t>
            </a: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aco"/>
              </a:rPr>
              <a:t>=</a:t>
            </a: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rgbClr val="2A00FF"/>
                </a:solidFill>
                <a:effectLst/>
                <a:latin typeface="Monaco"/>
              </a:rPr>
              <a:t>"@+id/</a:t>
            </a:r>
            <a:r>
              <a:rPr kumimoji="0" lang="fr-FR" sz="1050" b="0" i="0" u="none" strike="noStrike" cap="none" normalizeH="0" baseline="0" dirty="0" err="1" smtClean="0">
                <a:ln>
                  <a:noFill/>
                </a:ln>
                <a:solidFill>
                  <a:srgbClr val="2A00FF"/>
                </a:solidFill>
                <a:effectLst/>
                <a:latin typeface="Monaco"/>
              </a:rPr>
              <a:t>email_display</a:t>
            </a: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rgbClr val="2A00FF"/>
                </a:solidFill>
                <a:effectLst/>
                <a:latin typeface="Monaco"/>
              </a:rPr>
              <a:t>"</a:t>
            </a:r>
            <a:endParaRPr kumimoji="0" 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aco"/>
              </a:rPr>
              <a:t>        </a:t>
            </a:r>
            <a:r>
              <a:rPr kumimoji="0" lang="fr-FR" sz="1050" b="0" i="0" u="none" strike="noStrike" cap="none" normalizeH="0" baseline="0" dirty="0" err="1" smtClean="0">
                <a:ln>
                  <a:noFill/>
                </a:ln>
                <a:solidFill>
                  <a:srgbClr val="808080"/>
                </a:solidFill>
                <a:effectLst/>
                <a:latin typeface="Monaco"/>
              </a:rPr>
              <a:t>android:layout_width</a:t>
            </a: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aco"/>
              </a:rPr>
              <a:t>=</a:t>
            </a: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rgbClr val="2A00FF"/>
                </a:solidFill>
                <a:effectLst/>
                <a:latin typeface="Monaco"/>
              </a:rPr>
              <a:t>"</a:t>
            </a:r>
            <a:r>
              <a:rPr kumimoji="0" lang="fr-FR" sz="1050" b="0" i="0" u="none" strike="noStrike" cap="none" normalizeH="0" baseline="0" dirty="0" err="1" smtClean="0">
                <a:ln>
                  <a:noFill/>
                </a:ln>
                <a:solidFill>
                  <a:srgbClr val="2A00FF"/>
                </a:solidFill>
                <a:effectLst/>
                <a:latin typeface="Monaco"/>
              </a:rPr>
              <a:t>wrap_content</a:t>
            </a: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rgbClr val="2A00FF"/>
                </a:solidFill>
                <a:effectLst/>
                <a:latin typeface="Monaco"/>
              </a:rPr>
              <a:t>"</a:t>
            </a:r>
            <a:endParaRPr kumimoji="0" 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aco"/>
              </a:rPr>
              <a:t>        </a:t>
            </a:r>
            <a:r>
              <a:rPr kumimoji="0" lang="fr-FR" sz="1050" b="0" i="0" u="none" strike="noStrike" cap="none" normalizeH="0" baseline="0" dirty="0" err="1" smtClean="0">
                <a:ln>
                  <a:noFill/>
                </a:ln>
                <a:solidFill>
                  <a:srgbClr val="808080"/>
                </a:solidFill>
                <a:effectLst/>
                <a:latin typeface="Monaco"/>
              </a:rPr>
              <a:t>android:layout_height</a:t>
            </a: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aco"/>
              </a:rPr>
              <a:t>=</a:t>
            </a: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rgbClr val="2A00FF"/>
                </a:solidFill>
                <a:effectLst/>
                <a:latin typeface="Monaco"/>
              </a:rPr>
              <a:t>"</a:t>
            </a:r>
            <a:r>
              <a:rPr kumimoji="0" lang="fr-FR" sz="1050" b="0" i="0" u="none" strike="noStrike" cap="none" normalizeH="0" baseline="0" dirty="0" err="1" smtClean="0">
                <a:ln>
                  <a:noFill/>
                </a:ln>
                <a:solidFill>
                  <a:srgbClr val="2A00FF"/>
                </a:solidFill>
                <a:effectLst/>
                <a:latin typeface="Monaco"/>
              </a:rPr>
              <a:t>wrap_content</a:t>
            </a: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rgbClr val="2A00FF"/>
                </a:solidFill>
                <a:effectLst/>
                <a:latin typeface="Monaco"/>
              </a:rPr>
              <a:t>"</a:t>
            </a:r>
            <a:endParaRPr kumimoji="0" 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aco"/>
              </a:rPr>
              <a:t>        </a:t>
            </a:r>
            <a:r>
              <a:rPr kumimoji="0" lang="fr-FR" sz="1050" b="0" i="0" u="none" strike="noStrike" cap="none" normalizeH="0" baseline="0" dirty="0" err="1" smtClean="0">
                <a:ln>
                  <a:noFill/>
                </a:ln>
                <a:solidFill>
                  <a:srgbClr val="808080"/>
                </a:solidFill>
                <a:effectLst/>
                <a:latin typeface="Monaco"/>
              </a:rPr>
              <a:t>android:gravity</a:t>
            </a: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aco"/>
              </a:rPr>
              <a:t>=</a:t>
            </a: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rgbClr val="2A00FF"/>
                </a:solidFill>
                <a:effectLst/>
                <a:latin typeface="Monaco"/>
              </a:rPr>
              <a:t>"center"</a:t>
            </a:r>
            <a:endParaRPr kumimoji="0" 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aco"/>
              </a:rPr>
              <a:t>        </a:t>
            </a:r>
            <a:r>
              <a:rPr kumimoji="0" lang="fr-FR" sz="1050" b="0" i="0" u="none" strike="noStrike" cap="none" normalizeH="0" baseline="0" dirty="0" err="1" smtClean="0">
                <a:ln>
                  <a:noFill/>
                </a:ln>
                <a:solidFill>
                  <a:srgbClr val="808080"/>
                </a:solidFill>
                <a:effectLst/>
                <a:latin typeface="Monaco"/>
              </a:rPr>
              <a:t>android:hint</a:t>
            </a: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aco"/>
              </a:rPr>
              <a:t>=</a:t>
            </a: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rgbClr val="2A00FF"/>
                </a:solidFill>
                <a:effectLst/>
                <a:latin typeface="Monaco"/>
              </a:rPr>
              <a:t>"@string/</a:t>
            </a:r>
            <a:r>
              <a:rPr kumimoji="0" lang="fr-FR" sz="1050" b="0" i="0" u="none" strike="noStrike" cap="none" normalizeH="0" baseline="0" dirty="0" err="1" smtClean="0">
                <a:ln>
                  <a:noFill/>
                </a:ln>
                <a:solidFill>
                  <a:srgbClr val="2A00FF"/>
                </a:solidFill>
                <a:effectLst/>
                <a:latin typeface="Monaco"/>
              </a:rPr>
              <a:t>hint_mail</a:t>
            </a: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rgbClr val="2A00FF"/>
                </a:solidFill>
                <a:effectLst/>
                <a:latin typeface="Monaco"/>
              </a:rPr>
              <a:t>"</a:t>
            </a:r>
            <a:endParaRPr kumimoji="0" 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aco"/>
              </a:rPr>
              <a:t>        </a:t>
            </a:r>
            <a:r>
              <a:rPr kumimoji="0" lang="fr-FR" sz="1050" b="0" i="0" u="none" strike="noStrike" cap="none" normalizeH="0" baseline="0" dirty="0" err="1" smtClean="0">
                <a:ln>
                  <a:noFill/>
                </a:ln>
                <a:solidFill>
                  <a:srgbClr val="808080"/>
                </a:solidFill>
                <a:effectLst/>
                <a:latin typeface="Monaco"/>
              </a:rPr>
              <a:t>android:textColor</a:t>
            </a: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aco"/>
              </a:rPr>
              <a:t>=</a:t>
            </a: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rgbClr val="2A00FF"/>
                </a:solidFill>
                <a:effectLst/>
                <a:latin typeface="Monaco"/>
              </a:rPr>
              <a:t>"@</a:t>
            </a:r>
            <a:r>
              <a:rPr kumimoji="0" lang="fr-FR" sz="1050" b="0" i="0" u="none" strike="noStrike" cap="none" normalizeH="0" baseline="0" dirty="0" err="1" smtClean="0">
                <a:ln>
                  <a:noFill/>
                </a:ln>
                <a:solidFill>
                  <a:srgbClr val="2A00FF"/>
                </a:solidFill>
                <a:effectLst/>
                <a:latin typeface="Monaco"/>
              </a:rPr>
              <a:t>color</a:t>
            </a: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rgbClr val="2A00FF"/>
                </a:solidFill>
                <a:effectLst/>
                <a:latin typeface="Monaco"/>
              </a:rPr>
              <a:t>/</a:t>
            </a:r>
            <a:r>
              <a:rPr kumimoji="0" lang="fr-FR" sz="1050" b="0" i="0" u="none" strike="noStrike" cap="none" normalizeH="0" baseline="0" dirty="0" err="1" smtClean="0">
                <a:ln>
                  <a:noFill/>
                </a:ln>
                <a:solidFill>
                  <a:srgbClr val="2A00FF"/>
                </a:solidFill>
                <a:effectLst/>
                <a:latin typeface="Monaco"/>
              </a:rPr>
              <a:t>black_color</a:t>
            </a: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rgbClr val="2A00FF"/>
                </a:solidFill>
                <a:effectLst/>
                <a:latin typeface="Monaco"/>
              </a:rPr>
              <a:t>"</a:t>
            </a:r>
            <a:endParaRPr kumimoji="0" 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aco"/>
              </a:rPr>
              <a:t>        </a:t>
            </a:r>
            <a:r>
              <a:rPr kumimoji="0" lang="fr-FR" sz="1050" b="0" i="0" u="none" strike="noStrike" cap="none" normalizeH="0" baseline="0" dirty="0" err="1" smtClean="0">
                <a:ln>
                  <a:noFill/>
                </a:ln>
                <a:solidFill>
                  <a:srgbClr val="808080"/>
                </a:solidFill>
                <a:effectLst/>
                <a:latin typeface="Monaco"/>
              </a:rPr>
              <a:t>android:textSize</a:t>
            </a: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aco"/>
              </a:rPr>
              <a:t>=</a:t>
            </a: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rgbClr val="2A00FF"/>
                </a:solidFill>
                <a:effectLst/>
                <a:latin typeface="Monaco"/>
              </a:rPr>
              <a:t>"@</a:t>
            </a:r>
            <a:r>
              <a:rPr kumimoji="0" lang="fr-FR" sz="1050" b="0" i="0" u="none" strike="noStrike" cap="none" normalizeH="0" baseline="0" dirty="0" err="1" smtClean="0">
                <a:ln>
                  <a:noFill/>
                </a:ln>
                <a:solidFill>
                  <a:srgbClr val="2A00FF"/>
                </a:solidFill>
                <a:effectLst/>
                <a:latin typeface="Monaco"/>
              </a:rPr>
              <a:t>dimen</a:t>
            </a: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rgbClr val="2A00FF"/>
                </a:solidFill>
                <a:effectLst/>
                <a:latin typeface="Monaco"/>
              </a:rPr>
              <a:t>/</a:t>
            </a:r>
            <a:r>
              <a:rPr kumimoji="0" lang="fr-FR" sz="1050" b="0" i="0" u="none" strike="noStrike" cap="none" normalizeH="0" baseline="0" dirty="0" err="1" smtClean="0">
                <a:ln>
                  <a:noFill/>
                </a:ln>
                <a:solidFill>
                  <a:srgbClr val="2A00FF"/>
                </a:solidFill>
                <a:effectLst/>
                <a:latin typeface="Monaco"/>
              </a:rPr>
              <a:t>big_text_size</a:t>
            </a: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rgbClr val="2A00FF"/>
                </a:solidFill>
                <a:effectLst/>
                <a:latin typeface="Monaco"/>
              </a:rPr>
              <a:t>"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rgbClr val="858585"/>
                </a:solidFill>
                <a:effectLst/>
                <a:latin typeface="Monaco"/>
              </a:rPr>
              <a:t> </a:t>
            </a: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aco"/>
              </a:rPr>
              <a:t>/&gt;</a:t>
            </a:r>
            <a:endParaRPr kumimoji="0" 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rgbClr val="858585"/>
                </a:solidFill>
                <a:effectLst/>
                <a:latin typeface="Monaco"/>
              </a:rPr>
              <a:t> </a:t>
            </a:r>
            <a:endParaRPr kumimoji="0" 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aco"/>
              </a:rPr>
              <a:t>    &lt;</a:t>
            </a:r>
            <a:r>
              <a:rPr kumimoji="0" lang="fr-FR" sz="1050" b="1" i="0" u="none" strike="noStrike" cap="none" normalizeH="0" baseline="0" dirty="0" err="1" smtClean="0">
                <a:ln>
                  <a:noFill/>
                </a:ln>
                <a:solidFill>
                  <a:srgbClr val="7F0055"/>
                </a:solidFill>
                <a:effectLst/>
                <a:latin typeface="Monaco"/>
              </a:rPr>
              <a:t>TextView</a:t>
            </a:r>
            <a:endParaRPr kumimoji="0" 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aco"/>
              </a:rPr>
              <a:t>        </a:t>
            </a:r>
            <a:r>
              <a:rPr kumimoji="0" lang="fr-FR" sz="1050" b="0" i="0" u="none" strike="noStrike" cap="none" normalizeH="0" baseline="0" dirty="0" err="1" smtClean="0">
                <a:ln>
                  <a:noFill/>
                </a:ln>
                <a:solidFill>
                  <a:srgbClr val="808080"/>
                </a:solidFill>
                <a:effectLst/>
                <a:latin typeface="Monaco"/>
              </a:rPr>
              <a:t>android:layout_width</a:t>
            </a: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aco"/>
              </a:rPr>
              <a:t>=</a:t>
            </a: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rgbClr val="2A00FF"/>
                </a:solidFill>
                <a:effectLst/>
                <a:latin typeface="Monaco"/>
              </a:rPr>
              <a:t>"</a:t>
            </a:r>
            <a:r>
              <a:rPr kumimoji="0" lang="fr-FR" sz="1050" b="0" i="0" u="none" strike="noStrike" cap="none" normalizeH="0" baseline="0" dirty="0" err="1" smtClean="0">
                <a:ln>
                  <a:noFill/>
                </a:ln>
                <a:solidFill>
                  <a:srgbClr val="2A00FF"/>
                </a:solidFill>
                <a:effectLst/>
                <a:latin typeface="Monaco"/>
              </a:rPr>
              <a:t>wrap_content</a:t>
            </a: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rgbClr val="2A00FF"/>
                </a:solidFill>
                <a:effectLst/>
                <a:latin typeface="Monaco"/>
              </a:rPr>
              <a:t>"</a:t>
            </a:r>
            <a:endParaRPr kumimoji="0" 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aco"/>
              </a:rPr>
              <a:t>        </a:t>
            </a:r>
            <a:r>
              <a:rPr kumimoji="0" lang="fr-FR" sz="1050" b="0" i="0" u="none" strike="noStrike" cap="none" normalizeH="0" baseline="0" dirty="0" err="1" smtClean="0">
                <a:ln>
                  <a:noFill/>
                </a:ln>
                <a:solidFill>
                  <a:srgbClr val="808080"/>
                </a:solidFill>
                <a:effectLst/>
                <a:latin typeface="Monaco"/>
              </a:rPr>
              <a:t>android:layout_height</a:t>
            </a: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aco"/>
              </a:rPr>
              <a:t>=</a:t>
            </a: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rgbClr val="2A00FF"/>
                </a:solidFill>
                <a:effectLst/>
                <a:latin typeface="Monaco"/>
              </a:rPr>
              <a:t>"</a:t>
            </a:r>
            <a:r>
              <a:rPr kumimoji="0" lang="fr-FR" sz="1050" b="0" i="0" u="none" strike="noStrike" cap="none" normalizeH="0" baseline="0" dirty="0" err="1" smtClean="0">
                <a:ln>
                  <a:noFill/>
                </a:ln>
                <a:solidFill>
                  <a:srgbClr val="2A00FF"/>
                </a:solidFill>
                <a:effectLst/>
                <a:latin typeface="Monaco"/>
              </a:rPr>
              <a:t>wrap_content</a:t>
            </a: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rgbClr val="2A00FF"/>
                </a:solidFill>
                <a:effectLst/>
                <a:latin typeface="Monaco"/>
              </a:rPr>
              <a:t>"</a:t>
            </a:r>
            <a:endParaRPr kumimoji="0" 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aco"/>
              </a:rPr>
              <a:t>        </a:t>
            </a:r>
            <a:r>
              <a:rPr kumimoji="0" lang="fr-FR" sz="1050" b="0" i="0" u="none" strike="noStrike" cap="none" normalizeH="0" baseline="0" dirty="0" err="1" smtClean="0">
                <a:ln>
                  <a:noFill/>
                </a:ln>
                <a:solidFill>
                  <a:srgbClr val="808080"/>
                </a:solidFill>
                <a:effectLst/>
                <a:latin typeface="Monaco"/>
              </a:rPr>
              <a:t>android:paddingTop</a:t>
            </a: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aco"/>
              </a:rPr>
              <a:t>=</a:t>
            </a: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rgbClr val="2A00FF"/>
                </a:solidFill>
                <a:effectLst/>
                <a:latin typeface="Monaco"/>
              </a:rPr>
              <a:t>"@</a:t>
            </a:r>
            <a:r>
              <a:rPr kumimoji="0" lang="fr-FR" sz="1050" b="0" i="0" u="none" strike="noStrike" cap="none" normalizeH="0" baseline="0" dirty="0" err="1" smtClean="0">
                <a:ln>
                  <a:noFill/>
                </a:ln>
                <a:solidFill>
                  <a:srgbClr val="2A00FF"/>
                </a:solidFill>
                <a:effectLst/>
                <a:latin typeface="Monaco"/>
              </a:rPr>
              <a:t>dimen</a:t>
            </a: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rgbClr val="2A00FF"/>
                </a:solidFill>
                <a:effectLst/>
                <a:latin typeface="Monaco"/>
              </a:rPr>
              <a:t>/</a:t>
            </a:r>
            <a:r>
              <a:rPr kumimoji="0" lang="fr-FR" sz="1050" b="0" i="0" u="none" strike="noStrike" cap="none" normalizeH="0" baseline="0" dirty="0" err="1" smtClean="0">
                <a:ln>
                  <a:noFill/>
                </a:ln>
                <a:solidFill>
                  <a:srgbClr val="2A00FF"/>
                </a:solidFill>
                <a:effectLst/>
                <a:latin typeface="Monaco"/>
              </a:rPr>
              <a:t>normal_padding</a:t>
            </a: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rgbClr val="2A00FF"/>
                </a:solidFill>
                <a:effectLst/>
                <a:latin typeface="Monaco"/>
              </a:rPr>
              <a:t>"</a:t>
            </a:r>
            <a:endParaRPr kumimoji="0" 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aco"/>
              </a:rPr>
              <a:t>        </a:t>
            </a:r>
            <a:r>
              <a:rPr kumimoji="0" lang="fr-FR" sz="1050" b="0" i="0" u="none" strike="noStrike" cap="none" normalizeH="0" baseline="0" dirty="0" err="1" smtClean="0">
                <a:ln>
                  <a:noFill/>
                </a:ln>
                <a:solidFill>
                  <a:srgbClr val="808080"/>
                </a:solidFill>
                <a:effectLst/>
                <a:latin typeface="Monaco"/>
              </a:rPr>
              <a:t>android:text</a:t>
            </a: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aco"/>
              </a:rPr>
              <a:t>=</a:t>
            </a: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rgbClr val="2A00FF"/>
                </a:solidFill>
                <a:effectLst/>
                <a:latin typeface="Monaco"/>
              </a:rPr>
              <a:t>"@string/</a:t>
            </a:r>
            <a:r>
              <a:rPr kumimoji="0" lang="fr-FR" sz="1050" b="0" i="0" u="none" strike="noStrike" cap="none" normalizeH="0" baseline="0" dirty="0" err="1" smtClean="0">
                <a:ln>
                  <a:noFill/>
                </a:ln>
                <a:solidFill>
                  <a:srgbClr val="2A00FF"/>
                </a:solidFill>
                <a:effectLst/>
                <a:latin typeface="Monaco"/>
              </a:rPr>
              <a:t>password</a:t>
            </a: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rgbClr val="2A00FF"/>
                </a:solidFill>
                <a:effectLst/>
                <a:latin typeface="Monaco"/>
              </a:rPr>
              <a:t>"</a:t>
            </a:r>
            <a:endParaRPr kumimoji="0" 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aco"/>
              </a:rPr>
              <a:t>        </a:t>
            </a:r>
            <a:r>
              <a:rPr kumimoji="0" lang="fr-FR" sz="1050" b="0" i="0" u="none" strike="noStrike" cap="none" normalizeH="0" baseline="0" dirty="0" err="1" smtClean="0">
                <a:ln>
                  <a:noFill/>
                </a:ln>
                <a:solidFill>
                  <a:srgbClr val="808080"/>
                </a:solidFill>
                <a:effectLst/>
                <a:latin typeface="Monaco"/>
              </a:rPr>
              <a:t>android:textColor</a:t>
            </a: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aco"/>
              </a:rPr>
              <a:t>=</a:t>
            </a: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rgbClr val="2A00FF"/>
                </a:solidFill>
                <a:effectLst/>
                <a:latin typeface="Monaco"/>
              </a:rPr>
              <a:t>"@</a:t>
            </a:r>
            <a:r>
              <a:rPr kumimoji="0" lang="fr-FR" sz="1050" b="0" i="0" u="none" strike="noStrike" cap="none" normalizeH="0" baseline="0" dirty="0" err="1" smtClean="0">
                <a:ln>
                  <a:noFill/>
                </a:ln>
                <a:solidFill>
                  <a:srgbClr val="2A00FF"/>
                </a:solidFill>
                <a:effectLst/>
                <a:latin typeface="Monaco"/>
              </a:rPr>
              <a:t>color</a:t>
            </a: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rgbClr val="2A00FF"/>
                </a:solidFill>
                <a:effectLst/>
                <a:latin typeface="Monaco"/>
              </a:rPr>
              <a:t>/</a:t>
            </a:r>
            <a:r>
              <a:rPr kumimoji="0" lang="fr-FR" sz="1050" b="0" i="0" u="none" strike="noStrike" cap="none" normalizeH="0" baseline="0" dirty="0" err="1" smtClean="0">
                <a:ln>
                  <a:noFill/>
                </a:ln>
                <a:solidFill>
                  <a:srgbClr val="2A00FF"/>
                </a:solidFill>
                <a:effectLst/>
                <a:latin typeface="Monaco"/>
              </a:rPr>
              <a:t>black_color</a:t>
            </a: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rgbClr val="2A00FF"/>
                </a:solidFill>
                <a:effectLst/>
                <a:latin typeface="Monaco"/>
              </a:rPr>
              <a:t>"</a:t>
            </a:r>
            <a:endParaRPr kumimoji="0" 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aco"/>
              </a:rPr>
              <a:t>        </a:t>
            </a:r>
            <a:r>
              <a:rPr kumimoji="0" lang="fr-FR" sz="1050" b="0" i="0" u="none" strike="noStrike" cap="none" normalizeH="0" baseline="0" dirty="0" err="1" smtClean="0">
                <a:ln>
                  <a:noFill/>
                </a:ln>
                <a:solidFill>
                  <a:srgbClr val="808080"/>
                </a:solidFill>
                <a:effectLst/>
                <a:latin typeface="Monaco"/>
              </a:rPr>
              <a:t>android:textSize</a:t>
            </a: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aco"/>
              </a:rPr>
              <a:t>=</a:t>
            </a: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rgbClr val="2A00FF"/>
                </a:solidFill>
                <a:effectLst/>
                <a:latin typeface="Monaco"/>
              </a:rPr>
              <a:t>"@</a:t>
            </a:r>
            <a:r>
              <a:rPr kumimoji="0" lang="fr-FR" sz="1050" b="0" i="0" u="none" strike="noStrike" cap="none" normalizeH="0" baseline="0" dirty="0" err="1" smtClean="0">
                <a:ln>
                  <a:noFill/>
                </a:ln>
                <a:solidFill>
                  <a:srgbClr val="2A00FF"/>
                </a:solidFill>
                <a:effectLst/>
                <a:latin typeface="Monaco"/>
              </a:rPr>
              <a:t>dimen</a:t>
            </a: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rgbClr val="2A00FF"/>
                </a:solidFill>
                <a:effectLst/>
                <a:latin typeface="Monaco"/>
              </a:rPr>
              <a:t>/</a:t>
            </a:r>
            <a:r>
              <a:rPr kumimoji="0" lang="fr-FR" sz="1050" b="0" i="0" u="none" strike="noStrike" cap="none" normalizeH="0" baseline="0" dirty="0" err="1" smtClean="0">
                <a:ln>
                  <a:noFill/>
                </a:ln>
                <a:solidFill>
                  <a:srgbClr val="2A00FF"/>
                </a:solidFill>
                <a:effectLst/>
                <a:latin typeface="Monaco"/>
              </a:rPr>
              <a:t>big_text_size</a:t>
            </a: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rgbClr val="2A00FF"/>
                </a:solidFill>
                <a:effectLst/>
                <a:latin typeface="Monaco"/>
              </a:rPr>
              <a:t>"</a:t>
            </a:r>
            <a:endParaRPr kumimoji="0" 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aco"/>
              </a:rPr>
              <a:t>        </a:t>
            </a:r>
            <a:r>
              <a:rPr kumimoji="0" lang="fr-FR" sz="1050" b="0" i="0" u="none" strike="noStrike" cap="none" normalizeH="0" baseline="0" dirty="0" err="1" smtClean="0">
                <a:ln>
                  <a:noFill/>
                </a:ln>
                <a:solidFill>
                  <a:srgbClr val="808080"/>
                </a:solidFill>
                <a:effectLst/>
                <a:latin typeface="Monaco"/>
              </a:rPr>
              <a:t>android:textStyle</a:t>
            </a: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aco"/>
              </a:rPr>
              <a:t>=</a:t>
            </a: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rgbClr val="2A00FF"/>
                </a:solidFill>
                <a:effectLst/>
                <a:latin typeface="Monaco"/>
              </a:rPr>
              <a:t>"</a:t>
            </a:r>
            <a:r>
              <a:rPr kumimoji="0" lang="fr-FR" sz="1050" b="0" i="0" u="none" strike="noStrike" cap="none" normalizeH="0" baseline="0" dirty="0" err="1" smtClean="0">
                <a:ln>
                  <a:noFill/>
                </a:ln>
                <a:solidFill>
                  <a:srgbClr val="2A00FF"/>
                </a:solidFill>
                <a:effectLst/>
                <a:latin typeface="Monaco"/>
              </a:rPr>
              <a:t>bold</a:t>
            </a: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rgbClr val="2A00FF"/>
                </a:solidFill>
                <a:effectLst/>
                <a:latin typeface="Monaco"/>
              </a:rPr>
              <a:t>"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rgbClr val="858585"/>
                </a:solidFill>
                <a:effectLst/>
                <a:latin typeface="Monaco"/>
              </a:rPr>
              <a:t> </a:t>
            </a: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aco"/>
              </a:rPr>
              <a:t>/&gt;</a:t>
            </a:r>
            <a:endParaRPr kumimoji="0" 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rgbClr val="858585"/>
                </a:solidFill>
                <a:effectLst/>
                <a:latin typeface="Monaco"/>
              </a:rPr>
              <a:t> </a:t>
            </a:r>
            <a:endParaRPr kumimoji="0" 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aco"/>
              </a:rPr>
              <a:t>   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9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04/03/2023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77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214290"/>
            <a:ext cx="8429652" cy="785794"/>
          </a:xfrm>
        </p:spPr>
        <p:txBody>
          <a:bodyPr/>
          <a:lstStyle/>
          <a:p>
            <a:pPr>
              <a:defRPr/>
            </a:pPr>
            <a:r>
              <a:rPr lang="fr-FR" sz="2800" b="1" kern="1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TextView</a:t>
            </a:r>
            <a:r>
              <a:rPr lang="fr-FR" sz="2800" b="1" kern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800" b="1" kern="1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EditText</a:t>
            </a:r>
            <a:r>
              <a:rPr lang="fr-FR" sz="2800" b="1" kern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800" b="1" kern="1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ImageView</a:t>
            </a:r>
            <a:r>
              <a:rPr lang="fr-FR" sz="2800" b="1" kern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Bouton Exemple</a:t>
            </a:r>
          </a:p>
        </p:txBody>
      </p:sp>
      <p:pic>
        <p:nvPicPr>
          <p:cNvPr id="14" name="Picture 2" descr="http://www.tutos-android.com/wp-content/uploads/2011/01/device-2012-07-20-1733321-168x3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700808"/>
            <a:ext cx="3064532" cy="4542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5496" y="1178163"/>
            <a:ext cx="6137899" cy="4555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aco"/>
              </a:rPr>
              <a:t>&lt;</a:t>
            </a:r>
            <a:r>
              <a:rPr kumimoji="0" lang="fr-FR" sz="1400" b="1" i="0" u="none" strike="noStrike" cap="none" normalizeH="0" baseline="0" dirty="0" err="1" smtClean="0">
                <a:ln>
                  <a:noFill/>
                </a:ln>
                <a:solidFill>
                  <a:srgbClr val="7F0055"/>
                </a:solidFill>
                <a:effectLst/>
                <a:latin typeface="Monaco"/>
              </a:rPr>
              <a:t>LinearLayout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858585"/>
                </a:solidFill>
                <a:effectLst/>
                <a:latin typeface="Monaco"/>
              </a:rPr>
              <a:t> </a:t>
            </a:r>
            <a:r>
              <a:rPr kumimoji="0" lang="fr-FR" sz="1400" b="0" i="0" u="none" strike="noStrike" cap="none" normalizeH="0" baseline="0" dirty="0" err="1" smtClean="0">
                <a:ln>
                  <a:noFill/>
                </a:ln>
                <a:solidFill>
                  <a:srgbClr val="808080"/>
                </a:solidFill>
                <a:effectLst/>
                <a:latin typeface="Monaco"/>
              </a:rPr>
              <a:t>xmlns:android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aco"/>
              </a:rPr>
              <a:t>=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2A00FF"/>
                </a:solidFill>
                <a:effectLst/>
                <a:latin typeface="Monaco"/>
              </a:rPr>
              <a:t>"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2A00FF"/>
                </a:solidFill>
                <a:effectLst/>
                <a:latin typeface="Monaco"/>
                <a:hlinkClick r:id="rId3"/>
              </a:rPr>
              <a:t>http://schemas.android.com/</a:t>
            </a:r>
            <a:r>
              <a:rPr kumimoji="0" lang="fr-FR" sz="1400" b="0" i="0" u="none" strike="noStrike" cap="none" normalizeH="0" baseline="0" dirty="0" err="1" smtClean="0">
                <a:ln>
                  <a:noFill/>
                </a:ln>
                <a:solidFill>
                  <a:srgbClr val="2A00FF"/>
                </a:solidFill>
                <a:effectLst/>
                <a:latin typeface="Monaco"/>
                <a:hlinkClick r:id="rId3"/>
              </a:rPr>
              <a:t>apk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2A00FF"/>
                </a:solidFill>
                <a:effectLst/>
                <a:latin typeface="Monaco"/>
                <a:hlinkClick r:id="rId3"/>
              </a:rPr>
              <a:t>/</a:t>
            </a:r>
            <a:r>
              <a:rPr kumimoji="0" lang="fr-FR" sz="1400" b="0" i="0" u="none" strike="noStrike" cap="none" normalizeH="0" baseline="0" dirty="0" err="1" smtClean="0">
                <a:ln>
                  <a:noFill/>
                </a:ln>
                <a:solidFill>
                  <a:srgbClr val="2A00FF"/>
                </a:solidFill>
                <a:effectLst/>
                <a:latin typeface="Monaco"/>
                <a:hlinkClick r:id="rId3"/>
              </a:rPr>
              <a:t>res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2A00FF"/>
                </a:solidFill>
                <a:effectLst/>
                <a:latin typeface="Monaco"/>
                <a:hlinkClick r:id="rId3"/>
              </a:rPr>
              <a:t>/</a:t>
            </a:r>
            <a:r>
              <a:rPr kumimoji="0" lang="fr-FR" sz="1400" b="0" i="0" u="none" strike="noStrike" cap="none" normalizeH="0" baseline="0" dirty="0" err="1" smtClean="0">
                <a:ln>
                  <a:noFill/>
                </a:ln>
                <a:solidFill>
                  <a:srgbClr val="2A00FF"/>
                </a:solidFill>
                <a:effectLst/>
                <a:latin typeface="Monaco"/>
                <a:hlinkClick r:id="rId3"/>
              </a:rPr>
              <a:t>android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2A00FF"/>
                </a:solidFill>
                <a:effectLst/>
                <a:latin typeface="Monaco"/>
              </a:rPr>
              <a:t>"</a:t>
            </a:r>
            <a:endParaRPr kumimoji="0" lang="fr-FR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aco"/>
              </a:rPr>
              <a:t>    </a:t>
            </a:r>
            <a:r>
              <a:rPr kumimoji="0" lang="fr-FR" sz="1400" b="0" i="0" u="none" strike="noStrike" cap="none" normalizeH="0" baseline="0" dirty="0" err="1" smtClean="0">
                <a:ln>
                  <a:noFill/>
                </a:ln>
                <a:solidFill>
                  <a:srgbClr val="808080"/>
                </a:solidFill>
                <a:effectLst/>
                <a:latin typeface="Monaco"/>
              </a:rPr>
              <a:t>android:layout_width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aco"/>
              </a:rPr>
              <a:t>=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2A00FF"/>
                </a:solidFill>
                <a:effectLst/>
                <a:latin typeface="Monaco"/>
              </a:rPr>
              <a:t>"</a:t>
            </a:r>
            <a:r>
              <a:rPr kumimoji="0" lang="fr-FR" sz="1400" b="0" i="0" u="none" strike="noStrike" cap="none" normalizeH="0" baseline="0" dirty="0" err="1" smtClean="0">
                <a:ln>
                  <a:noFill/>
                </a:ln>
                <a:solidFill>
                  <a:srgbClr val="2A00FF"/>
                </a:solidFill>
                <a:effectLst/>
                <a:latin typeface="Monaco"/>
              </a:rPr>
              <a:t>fill_parent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2A00FF"/>
                </a:solidFill>
                <a:effectLst/>
                <a:latin typeface="Monaco"/>
              </a:rPr>
              <a:t>"</a:t>
            </a:r>
            <a:endParaRPr kumimoji="0" lang="fr-FR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aco"/>
              </a:rPr>
              <a:t>    </a:t>
            </a:r>
            <a:r>
              <a:rPr kumimoji="0" lang="fr-FR" sz="1400" b="0" i="0" u="none" strike="noStrike" cap="none" normalizeH="0" baseline="0" dirty="0" err="1" smtClean="0">
                <a:ln>
                  <a:noFill/>
                </a:ln>
                <a:solidFill>
                  <a:srgbClr val="808080"/>
                </a:solidFill>
                <a:effectLst/>
                <a:latin typeface="Monaco"/>
              </a:rPr>
              <a:t>android:layout_height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aco"/>
              </a:rPr>
              <a:t>=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2A00FF"/>
                </a:solidFill>
                <a:effectLst/>
                <a:latin typeface="Monaco"/>
              </a:rPr>
              <a:t>"</a:t>
            </a:r>
            <a:r>
              <a:rPr kumimoji="0" lang="fr-FR" sz="1400" b="0" i="0" u="none" strike="noStrike" cap="none" normalizeH="0" baseline="0" dirty="0" err="1" smtClean="0">
                <a:ln>
                  <a:noFill/>
                </a:ln>
                <a:solidFill>
                  <a:srgbClr val="2A00FF"/>
                </a:solidFill>
                <a:effectLst/>
                <a:latin typeface="Monaco"/>
              </a:rPr>
              <a:t>fill_parent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2A00FF"/>
                </a:solidFill>
                <a:effectLst/>
                <a:latin typeface="Monaco"/>
              </a:rPr>
              <a:t>"</a:t>
            </a:r>
            <a:endParaRPr kumimoji="0" lang="fr-FR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aco"/>
              </a:rPr>
              <a:t>    </a:t>
            </a:r>
            <a:r>
              <a:rPr kumimoji="0" lang="fr-FR" sz="1400" b="0" i="0" u="none" strike="noStrike" cap="none" normalizeH="0" baseline="0" dirty="0" err="1" smtClean="0">
                <a:ln>
                  <a:noFill/>
                </a:ln>
                <a:solidFill>
                  <a:srgbClr val="808080"/>
                </a:solidFill>
                <a:effectLst/>
                <a:latin typeface="Monaco"/>
              </a:rPr>
              <a:t>android:orientation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aco"/>
              </a:rPr>
              <a:t>=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2A00FF"/>
                </a:solidFill>
                <a:effectLst/>
                <a:latin typeface="Monaco"/>
              </a:rPr>
              <a:t>"vertical"</a:t>
            </a:r>
            <a:endParaRPr kumimoji="0" lang="fr-FR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aco"/>
              </a:rPr>
              <a:t>    </a:t>
            </a:r>
            <a:r>
              <a:rPr kumimoji="0" lang="fr-FR" sz="1400" b="0" i="0" u="none" strike="noStrike" cap="none" normalizeH="0" baseline="0" dirty="0" err="1" smtClean="0">
                <a:ln>
                  <a:noFill/>
                </a:ln>
                <a:solidFill>
                  <a:srgbClr val="808080"/>
                </a:solidFill>
                <a:effectLst/>
                <a:latin typeface="Monaco"/>
              </a:rPr>
              <a:t>android:paddingTop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aco"/>
              </a:rPr>
              <a:t>=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2A00FF"/>
                </a:solidFill>
                <a:effectLst/>
                <a:latin typeface="Monaco"/>
              </a:rPr>
              <a:t>"@</a:t>
            </a:r>
            <a:r>
              <a:rPr kumimoji="0" lang="fr-FR" sz="1400" b="0" i="0" u="none" strike="noStrike" cap="none" normalizeH="0" baseline="0" dirty="0" err="1" smtClean="0">
                <a:ln>
                  <a:noFill/>
                </a:ln>
                <a:solidFill>
                  <a:srgbClr val="2A00FF"/>
                </a:solidFill>
                <a:effectLst/>
                <a:latin typeface="Monaco"/>
              </a:rPr>
              <a:t>dimen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2A00FF"/>
                </a:solidFill>
                <a:effectLst/>
                <a:latin typeface="Monaco"/>
              </a:rPr>
              <a:t>/</a:t>
            </a:r>
            <a:r>
              <a:rPr kumimoji="0" lang="fr-FR" sz="1400" b="0" i="0" u="none" strike="noStrike" cap="none" normalizeH="0" baseline="0" dirty="0" err="1" smtClean="0">
                <a:ln>
                  <a:noFill/>
                </a:ln>
                <a:solidFill>
                  <a:srgbClr val="2A00FF"/>
                </a:solidFill>
                <a:effectLst/>
                <a:latin typeface="Monaco"/>
              </a:rPr>
              <a:t>layout_padding_top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2A00FF"/>
                </a:solidFill>
                <a:effectLst/>
                <a:latin typeface="Monaco"/>
              </a:rPr>
              <a:t>"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858585"/>
                </a:solidFill>
                <a:effectLst/>
                <a:latin typeface="Monaco"/>
              </a:rPr>
              <a:t> 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aco"/>
              </a:rPr>
              <a:t>&gt;</a:t>
            </a:r>
            <a:endParaRPr kumimoji="0" lang="fr-FR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858585"/>
                </a:solidFill>
                <a:effectLst/>
                <a:latin typeface="Monaco"/>
              </a:rPr>
              <a:t> </a:t>
            </a:r>
            <a:endParaRPr kumimoji="0" lang="fr-FR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aco"/>
              </a:rPr>
              <a:t>   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858585"/>
                </a:solidFill>
                <a:effectLst/>
                <a:latin typeface="Monaco"/>
              </a:rPr>
              <a:t> </a:t>
            </a:r>
            <a:endParaRPr kumimoji="0" lang="fr-FR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aco"/>
              </a:rPr>
              <a:t>    &lt;</a:t>
            </a:r>
            <a:r>
              <a:rPr kumimoji="0" lang="fr-FR" sz="1400" b="1" i="0" u="none" strike="noStrike" cap="none" normalizeH="0" baseline="0" dirty="0" err="1" smtClean="0">
                <a:ln>
                  <a:noFill/>
                </a:ln>
                <a:solidFill>
                  <a:srgbClr val="7F0055"/>
                </a:solidFill>
                <a:effectLst/>
                <a:latin typeface="Monaco"/>
              </a:rPr>
              <a:t>TextView</a:t>
            </a:r>
            <a:endParaRPr kumimoji="0" lang="fr-FR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aco"/>
              </a:rPr>
              <a:t>        </a:t>
            </a:r>
            <a:r>
              <a:rPr kumimoji="0" lang="fr-FR" sz="1400" b="0" i="0" u="none" strike="noStrike" cap="none" normalizeH="0" baseline="0" dirty="0" err="1" smtClean="0">
                <a:ln>
                  <a:noFill/>
                </a:ln>
                <a:solidFill>
                  <a:srgbClr val="808080"/>
                </a:solidFill>
                <a:effectLst/>
                <a:latin typeface="Monaco"/>
              </a:rPr>
              <a:t>android:id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aco"/>
              </a:rPr>
              <a:t>=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2A00FF"/>
                </a:solidFill>
                <a:effectLst/>
                <a:latin typeface="Monaco"/>
              </a:rPr>
              <a:t>"@+id/</a:t>
            </a:r>
            <a:r>
              <a:rPr kumimoji="0" lang="fr-FR" sz="1400" b="0" i="0" u="none" strike="noStrike" cap="none" normalizeH="0" baseline="0" dirty="0" err="1" smtClean="0">
                <a:ln>
                  <a:noFill/>
                </a:ln>
                <a:solidFill>
                  <a:srgbClr val="2A00FF"/>
                </a:solidFill>
                <a:effectLst/>
                <a:latin typeface="Monaco"/>
              </a:rPr>
              <a:t>password_display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2A00FF"/>
                </a:solidFill>
                <a:effectLst/>
                <a:latin typeface="Monaco"/>
              </a:rPr>
              <a:t>"</a:t>
            </a:r>
            <a:endParaRPr kumimoji="0" lang="fr-FR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aco"/>
              </a:rPr>
              <a:t>        </a:t>
            </a:r>
            <a:r>
              <a:rPr kumimoji="0" lang="fr-FR" sz="1400" b="0" i="0" u="none" strike="noStrike" cap="none" normalizeH="0" baseline="0" dirty="0" err="1" smtClean="0">
                <a:ln>
                  <a:noFill/>
                </a:ln>
                <a:solidFill>
                  <a:srgbClr val="808080"/>
                </a:solidFill>
                <a:effectLst/>
                <a:latin typeface="Monaco"/>
              </a:rPr>
              <a:t>android:layout_width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aco"/>
              </a:rPr>
              <a:t>=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2A00FF"/>
                </a:solidFill>
                <a:effectLst/>
                <a:latin typeface="Monaco"/>
              </a:rPr>
              <a:t>"</a:t>
            </a:r>
            <a:r>
              <a:rPr kumimoji="0" lang="fr-FR" sz="1400" b="0" i="0" u="none" strike="noStrike" cap="none" normalizeH="0" baseline="0" dirty="0" err="1" smtClean="0">
                <a:ln>
                  <a:noFill/>
                </a:ln>
                <a:solidFill>
                  <a:srgbClr val="2A00FF"/>
                </a:solidFill>
                <a:effectLst/>
                <a:latin typeface="Monaco"/>
              </a:rPr>
              <a:t>wrap_content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2A00FF"/>
                </a:solidFill>
                <a:effectLst/>
                <a:latin typeface="Monaco"/>
              </a:rPr>
              <a:t>"</a:t>
            </a:r>
            <a:endParaRPr kumimoji="0" lang="fr-FR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aco"/>
              </a:rPr>
              <a:t>        </a:t>
            </a:r>
            <a:r>
              <a:rPr kumimoji="0" lang="fr-FR" sz="1400" b="0" i="0" u="none" strike="noStrike" cap="none" normalizeH="0" baseline="0" dirty="0" err="1" smtClean="0">
                <a:ln>
                  <a:noFill/>
                </a:ln>
                <a:solidFill>
                  <a:srgbClr val="808080"/>
                </a:solidFill>
                <a:effectLst/>
                <a:latin typeface="Monaco"/>
              </a:rPr>
              <a:t>android:layout_height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aco"/>
              </a:rPr>
              <a:t>=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2A00FF"/>
                </a:solidFill>
                <a:effectLst/>
                <a:latin typeface="Monaco"/>
              </a:rPr>
              <a:t>"</a:t>
            </a:r>
            <a:r>
              <a:rPr kumimoji="0" lang="fr-FR" sz="1400" b="0" i="0" u="none" strike="noStrike" cap="none" normalizeH="0" baseline="0" dirty="0" err="1" smtClean="0">
                <a:ln>
                  <a:noFill/>
                </a:ln>
                <a:solidFill>
                  <a:srgbClr val="2A00FF"/>
                </a:solidFill>
                <a:effectLst/>
                <a:latin typeface="Monaco"/>
              </a:rPr>
              <a:t>wrap_content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2A00FF"/>
                </a:solidFill>
                <a:effectLst/>
                <a:latin typeface="Monaco"/>
              </a:rPr>
              <a:t>"</a:t>
            </a:r>
            <a:endParaRPr kumimoji="0" lang="fr-FR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aco"/>
              </a:rPr>
              <a:t>        </a:t>
            </a:r>
            <a:r>
              <a:rPr kumimoji="0" lang="fr-FR" sz="1400" b="0" i="0" u="none" strike="noStrike" cap="none" normalizeH="0" baseline="0" dirty="0" err="1" smtClean="0">
                <a:ln>
                  <a:noFill/>
                </a:ln>
                <a:solidFill>
                  <a:srgbClr val="808080"/>
                </a:solidFill>
                <a:effectLst/>
                <a:latin typeface="Monaco"/>
              </a:rPr>
              <a:t>android:gravity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aco"/>
              </a:rPr>
              <a:t>=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2A00FF"/>
                </a:solidFill>
                <a:effectLst/>
                <a:latin typeface="Monaco"/>
              </a:rPr>
              <a:t>"center"</a:t>
            </a:r>
            <a:endParaRPr kumimoji="0" lang="fr-FR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aco"/>
              </a:rPr>
              <a:t>        </a:t>
            </a:r>
            <a:r>
              <a:rPr kumimoji="0" lang="fr-FR" sz="1400" b="0" i="0" u="none" strike="noStrike" cap="none" normalizeH="0" baseline="0" dirty="0" err="1" smtClean="0">
                <a:ln>
                  <a:noFill/>
                </a:ln>
                <a:solidFill>
                  <a:srgbClr val="808080"/>
                </a:solidFill>
                <a:effectLst/>
                <a:latin typeface="Monaco"/>
              </a:rPr>
              <a:t>android:hint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aco"/>
              </a:rPr>
              <a:t>=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2A00FF"/>
                </a:solidFill>
                <a:effectLst/>
                <a:latin typeface="Monaco"/>
              </a:rPr>
              <a:t>"@string/</a:t>
            </a:r>
            <a:r>
              <a:rPr kumimoji="0" lang="fr-FR" sz="1400" b="0" i="0" u="none" strike="noStrike" cap="none" normalizeH="0" baseline="0" dirty="0" err="1" smtClean="0">
                <a:ln>
                  <a:noFill/>
                </a:ln>
                <a:solidFill>
                  <a:srgbClr val="2A00FF"/>
                </a:solidFill>
                <a:effectLst/>
                <a:latin typeface="Monaco"/>
              </a:rPr>
              <a:t>hint_pass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2A00FF"/>
                </a:solidFill>
                <a:effectLst/>
                <a:latin typeface="Monaco"/>
              </a:rPr>
              <a:t>"</a:t>
            </a:r>
            <a:endParaRPr kumimoji="0" lang="fr-FR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aco"/>
              </a:rPr>
              <a:t>        </a:t>
            </a:r>
            <a:r>
              <a:rPr kumimoji="0" lang="fr-FR" sz="1400" b="0" i="0" u="none" strike="noStrike" cap="none" normalizeH="0" baseline="0" dirty="0" err="1" smtClean="0">
                <a:ln>
                  <a:noFill/>
                </a:ln>
                <a:solidFill>
                  <a:srgbClr val="808080"/>
                </a:solidFill>
                <a:effectLst/>
                <a:latin typeface="Monaco"/>
              </a:rPr>
              <a:t>android:textColor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aco"/>
              </a:rPr>
              <a:t>=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2A00FF"/>
                </a:solidFill>
                <a:effectLst/>
                <a:latin typeface="Monaco"/>
              </a:rPr>
              <a:t>"@</a:t>
            </a:r>
            <a:r>
              <a:rPr kumimoji="0" lang="fr-FR" sz="1400" b="0" i="0" u="none" strike="noStrike" cap="none" normalizeH="0" baseline="0" dirty="0" err="1" smtClean="0">
                <a:ln>
                  <a:noFill/>
                </a:ln>
                <a:solidFill>
                  <a:srgbClr val="2A00FF"/>
                </a:solidFill>
                <a:effectLst/>
                <a:latin typeface="Monaco"/>
              </a:rPr>
              <a:t>color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2A00FF"/>
                </a:solidFill>
                <a:effectLst/>
                <a:latin typeface="Monaco"/>
              </a:rPr>
              <a:t>/</a:t>
            </a:r>
            <a:r>
              <a:rPr kumimoji="0" lang="fr-FR" sz="1400" b="0" i="0" u="none" strike="noStrike" cap="none" normalizeH="0" baseline="0" dirty="0" err="1" smtClean="0">
                <a:ln>
                  <a:noFill/>
                </a:ln>
                <a:solidFill>
                  <a:srgbClr val="2A00FF"/>
                </a:solidFill>
                <a:effectLst/>
                <a:latin typeface="Monaco"/>
              </a:rPr>
              <a:t>black_color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2A00FF"/>
                </a:solidFill>
                <a:effectLst/>
                <a:latin typeface="Monaco"/>
              </a:rPr>
              <a:t>"</a:t>
            </a:r>
            <a:endParaRPr kumimoji="0" lang="fr-FR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aco"/>
              </a:rPr>
              <a:t>        </a:t>
            </a:r>
            <a:r>
              <a:rPr kumimoji="0" lang="fr-FR" sz="1400" b="0" i="0" u="none" strike="noStrike" cap="none" normalizeH="0" baseline="0" dirty="0" err="1" smtClean="0">
                <a:ln>
                  <a:noFill/>
                </a:ln>
                <a:solidFill>
                  <a:srgbClr val="808080"/>
                </a:solidFill>
                <a:effectLst/>
                <a:latin typeface="Monaco"/>
              </a:rPr>
              <a:t>android:textSize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aco"/>
              </a:rPr>
              <a:t>=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2A00FF"/>
                </a:solidFill>
                <a:effectLst/>
                <a:latin typeface="Monaco"/>
              </a:rPr>
              <a:t>"@</a:t>
            </a:r>
            <a:r>
              <a:rPr kumimoji="0" lang="fr-FR" sz="1400" b="0" i="0" u="none" strike="noStrike" cap="none" normalizeH="0" baseline="0" dirty="0" err="1" smtClean="0">
                <a:ln>
                  <a:noFill/>
                </a:ln>
                <a:solidFill>
                  <a:srgbClr val="2A00FF"/>
                </a:solidFill>
                <a:effectLst/>
                <a:latin typeface="Monaco"/>
              </a:rPr>
              <a:t>dimen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2A00FF"/>
                </a:solidFill>
                <a:effectLst/>
                <a:latin typeface="Monaco"/>
              </a:rPr>
              <a:t>/</a:t>
            </a:r>
            <a:r>
              <a:rPr kumimoji="0" lang="fr-FR" sz="1400" b="0" i="0" u="none" strike="noStrike" cap="none" normalizeH="0" baseline="0" dirty="0" err="1" smtClean="0">
                <a:ln>
                  <a:noFill/>
                </a:ln>
                <a:solidFill>
                  <a:srgbClr val="2A00FF"/>
                </a:solidFill>
                <a:effectLst/>
                <a:latin typeface="Monaco"/>
              </a:rPr>
              <a:t>big_text_size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2A00FF"/>
                </a:solidFill>
                <a:effectLst/>
                <a:latin typeface="Monaco"/>
              </a:rPr>
              <a:t>"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858585"/>
                </a:solidFill>
                <a:effectLst/>
                <a:latin typeface="Monaco"/>
              </a:rPr>
              <a:t> 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aco"/>
              </a:rPr>
              <a:t>/&gt;</a:t>
            </a:r>
            <a:endParaRPr kumimoji="0" lang="fr-FR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858585"/>
                </a:solidFill>
                <a:effectLst/>
                <a:latin typeface="Monaco"/>
              </a:rPr>
              <a:t> </a:t>
            </a:r>
            <a:endParaRPr kumimoji="0" lang="fr-FR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aco"/>
              </a:rPr>
              <a:t>&lt;/</a:t>
            </a:r>
            <a:r>
              <a:rPr kumimoji="0" lang="fr-FR" sz="1400" b="1" i="0" u="none" strike="noStrike" cap="none" normalizeH="0" baseline="0" dirty="0" err="1" smtClean="0">
                <a:ln>
                  <a:noFill/>
                </a:ln>
                <a:solidFill>
                  <a:srgbClr val="7F0055"/>
                </a:solidFill>
                <a:effectLst/>
                <a:latin typeface="Monaco"/>
              </a:rPr>
              <a:t>LinearLayout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aco"/>
              </a:rPr>
              <a:t>&gt;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86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04/03/2023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78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214290"/>
            <a:ext cx="8429652" cy="785794"/>
          </a:xfrm>
        </p:spPr>
        <p:txBody>
          <a:bodyPr/>
          <a:lstStyle/>
          <a:p>
            <a:pPr>
              <a:defRPr/>
            </a:pPr>
            <a:r>
              <a:rPr lang="fr-FR" sz="2800" b="1" kern="1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TextView</a:t>
            </a:r>
            <a:r>
              <a:rPr lang="fr-FR" sz="2800" b="1" kern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800" b="1" kern="1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EditText</a:t>
            </a:r>
            <a:r>
              <a:rPr lang="fr-FR" sz="2800" b="1" kern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800" b="1" kern="1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ImageView</a:t>
            </a:r>
            <a:r>
              <a:rPr lang="fr-FR" sz="2800" b="1" kern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Bouton Exemple</a:t>
            </a: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0" y="908720"/>
            <a:ext cx="7668344" cy="6555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rgbClr val="7F0055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import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kumimoji="0" lang="fr-FR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android.app.Activity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;</a:t>
            </a: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rgbClr val="7F0055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import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kumimoji="0" lang="fr-FR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android.content.Intent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;</a:t>
            </a: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rgbClr val="7F0055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import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kumimoji="0" lang="fr-FR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android.os.Bundle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;</a:t>
            </a: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rgbClr val="7F0055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import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kumimoji="0" lang="fr-FR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android.view.Gravity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;</a:t>
            </a: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rgbClr val="7F0055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import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kumimoji="0" lang="fr-FR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android.view.View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;</a:t>
            </a: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rgbClr val="7F0055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import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kumimoji="0" lang="fr-FR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android.view.View.OnClickListener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;</a:t>
            </a: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rgbClr val="7F0055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import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kumimoji="0" lang="fr-FR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android.widget.Button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;</a:t>
            </a: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rgbClr val="7F0055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import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kumimoji="0" lang="fr-FR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android.widget.LinearLayout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;</a:t>
            </a: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7F0055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import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android.widget.TextView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;</a:t>
            </a: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7F0055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import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android.widget.Toast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;</a:t>
            </a: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7F0055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public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7F0055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class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DispAct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7F0055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extends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Activity {</a:t>
            </a: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7F0055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final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String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C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EXTRA_LOGIN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=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2A00F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"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2A00F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user_login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2A00F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"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;</a:t>
            </a: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</a:t>
            </a: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7F0055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public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7F0055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void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onCreate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(Bundle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savedInstanceState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) {</a:t>
            </a: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	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rgbClr val="7F0055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super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.onCreate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savedInstanceState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);</a:t>
            </a: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	</a:t>
            </a: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LinearLayout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layout =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7F0055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new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LinearLayout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7F0055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this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);</a:t>
            </a:r>
          </a:p>
          <a:p>
            <a:pPr lvl="0" eaLnBrk="0" hangingPunct="0"/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</a:t>
            </a:r>
            <a:r>
              <a:rPr lang="en-US" sz="11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layout.setGravity</a:t>
            </a: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</a:t>
            </a:r>
            <a:r>
              <a:rPr lang="en-US" sz="11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Gravity.</a:t>
            </a:r>
            <a:r>
              <a:rPr lang="en-US" sz="1100" i="1" dirty="0" err="1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CENTER</a:t>
            </a: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);</a:t>
            </a:r>
            <a:endParaRPr lang="fr-FR" sz="900" dirty="0"/>
          </a:p>
          <a:p>
            <a:pPr lvl="0" eaLnBrk="0" hangingPunct="0"/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</a:t>
            </a:r>
            <a:r>
              <a:rPr lang="en-US" sz="11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layout.setOrientation</a:t>
            </a: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</a:t>
            </a:r>
            <a:r>
              <a:rPr lang="en-US" sz="11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LinearLayout.</a:t>
            </a:r>
            <a:r>
              <a:rPr lang="en-US" sz="1100" i="1" dirty="0" err="1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VERTICAL</a:t>
            </a:r>
            <a:r>
              <a:rPr lang="en-US" sz="11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);</a:t>
            </a:r>
          </a:p>
          <a:p>
            <a:pPr lvl="0" eaLnBrk="0" hangingPunct="0"/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         </a:t>
            </a:r>
            <a:r>
              <a:rPr lang="en-US" sz="1400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TextView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myText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= </a:t>
            </a:r>
            <a:r>
              <a:rPr lang="en-US" sz="1400" b="1" dirty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new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TextView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</a:t>
            </a:r>
            <a:r>
              <a:rPr lang="en-US" sz="1400" b="1" dirty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this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); </a:t>
            </a:r>
            <a:endParaRPr lang="fr-FR" sz="1050" dirty="0"/>
          </a:p>
          <a:p>
            <a:pPr lvl="0" eaLnBrk="0" hangingPunct="0"/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Button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mybtn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= </a:t>
            </a:r>
            <a:r>
              <a:rPr lang="en-US" sz="1400" b="1" dirty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new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Button(</a:t>
            </a:r>
            <a:r>
              <a:rPr lang="en-US" sz="1400" b="1" dirty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this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); </a:t>
            </a:r>
            <a:endParaRPr lang="fr-FR" sz="1050" dirty="0"/>
          </a:p>
          <a:p>
            <a:pPr lvl="0" eaLnBrk="0" hangingPunct="0"/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mybtn.setText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</a:t>
            </a:r>
            <a:r>
              <a:rPr lang="en-US" sz="1400" dirty="0">
                <a:solidFill>
                  <a:srgbClr val="2A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"</a:t>
            </a:r>
            <a:r>
              <a:rPr lang="en-US" sz="1400" dirty="0" err="1">
                <a:solidFill>
                  <a:srgbClr val="2A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cliquer</a:t>
            </a:r>
            <a:r>
              <a:rPr lang="en-US" sz="1400" dirty="0">
                <a:solidFill>
                  <a:srgbClr val="2A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en-US" sz="1400" dirty="0" err="1">
                <a:solidFill>
                  <a:srgbClr val="2A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ici</a:t>
            </a:r>
            <a:r>
              <a:rPr lang="en-US" sz="1400" dirty="0">
                <a:solidFill>
                  <a:srgbClr val="2A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"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);</a:t>
            </a:r>
            <a:endParaRPr lang="fr-FR" sz="1050" dirty="0"/>
          </a:p>
          <a:p>
            <a:pPr lvl="0" eaLnBrk="0" hangingPunct="0"/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layout.addView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myText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);</a:t>
            </a:r>
            <a:endParaRPr lang="fr-FR" sz="1050" dirty="0"/>
          </a:p>
          <a:p>
            <a:pPr lvl="0" eaLnBrk="0" hangingPunct="0"/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layout.addView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mybtn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);</a:t>
            </a:r>
            <a:endParaRPr lang="fr-FR" sz="1050" dirty="0"/>
          </a:p>
          <a:p>
            <a:pPr lvl="0" eaLnBrk="0" hangingPunct="0"/>
            <a:endParaRPr lang="fr-FR" sz="9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7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04/03/2023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79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214290"/>
            <a:ext cx="8429652" cy="785794"/>
          </a:xfrm>
        </p:spPr>
        <p:txBody>
          <a:bodyPr/>
          <a:lstStyle/>
          <a:p>
            <a:pPr>
              <a:defRPr/>
            </a:pPr>
            <a:r>
              <a:rPr lang="fr-FR" sz="2800" b="1" kern="1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TextView</a:t>
            </a:r>
            <a:r>
              <a:rPr lang="fr-FR" sz="2800" b="1" kern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800" b="1" kern="1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EditText</a:t>
            </a:r>
            <a:r>
              <a:rPr lang="fr-FR" sz="2800" b="1" kern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800" b="1" kern="1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ImageView</a:t>
            </a:r>
            <a:r>
              <a:rPr lang="fr-FR" sz="2800" b="1" kern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Bouton Exemple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-36512" y="2068393"/>
            <a:ext cx="9049272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mybtn.setOnClickListener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7F0055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new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OnClickListener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() {</a:t>
            </a: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	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646464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@Override</a:t>
            </a: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	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7F0055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public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7F0055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void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onClick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(View v) {</a:t>
            </a: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Toast.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makeText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(DispAct.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7F0055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this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,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2A00F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"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2A00F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Bouton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2A00F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2A00F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cliqué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2A00F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!"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,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Toast.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rgbClr val="0000C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LENGTH_LONG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).show();</a:t>
            </a: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		finish() ;</a:t>
            </a: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	}});</a:t>
            </a: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setContentView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(layout); </a:t>
            </a: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 Intent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intent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=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getIntent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();</a:t>
            </a: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7F0055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if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(intent !=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7F0055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null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) {</a:t>
            </a: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	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myText.setText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intent.getStringExtra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C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EXTRA_LOGIN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));</a:t>
            </a: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	 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}}}</a:t>
            </a:r>
            <a:endParaRPr kumimoji="0" lang="fr-F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89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142852"/>
            <a:ext cx="8429652" cy="928670"/>
          </a:xfrm>
        </p:spPr>
        <p:txBody>
          <a:bodyPr/>
          <a:lstStyle/>
          <a:p>
            <a:pPr>
              <a:defRPr/>
            </a:pPr>
            <a:r>
              <a:rPr lang="fr-FR" sz="28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Variété d’Interfaces utilisateur:</a:t>
            </a:r>
            <a:r>
              <a:rPr lang="fr-FR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 </a:t>
            </a:r>
            <a:r>
              <a:rPr lang="fr-FR" sz="2800" b="1" kern="1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interface vocale</a:t>
            </a:r>
          </a:p>
        </p:txBody>
      </p:sp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04/03/2023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8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0" y="1268760"/>
            <a:ext cx="9144000" cy="2385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sz="2300" dirty="0" smtClean="0">
                <a:latin typeface="+mj-lt"/>
                <a:cs typeface="Times New Roman" pitchFamily="18" charset="0"/>
              </a:rPr>
              <a:t>  </a:t>
            </a:r>
            <a:r>
              <a:rPr lang="fr-FR" sz="2300" dirty="0">
                <a:latin typeface="+mj-lt"/>
                <a:cs typeface="Times New Roman" pitchFamily="18" charset="0"/>
              </a:rPr>
              <a:t>un moyen de dialogue homme-machine, où un utilisateur pourrait communiquer à </a:t>
            </a:r>
            <a:r>
              <a:rPr lang="fr-FR" sz="2300" dirty="0" smtClean="0">
                <a:latin typeface="+mj-lt"/>
                <a:cs typeface="Times New Roman" pitchFamily="18" charset="0"/>
              </a:rPr>
              <a:t>travers </a:t>
            </a:r>
            <a:r>
              <a:rPr lang="fr-FR" sz="2300" b="1" u="sng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  <a:cs typeface="Times New Roman" pitchFamily="18" charset="0"/>
              </a:rPr>
              <a:t>la voix</a:t>
            </a:r>
            <a:r>
              <a:rPr lang="fr-FR" sz="2300" dirty="0" smtClean="0">
                <a:latin typeface="+mj-lt"/>
                <a:cs typeface="Times New Roman" pitchFamily="18" charset="0"/>
              </a:rPr>
              <a:t>.</a:t>
            </a:r>
          </a:p>
          <a:p>
            <a:pPr algn="just">
              <a:buFont typeface="Arial" pitchFamily="34" charset="0"/>
              <a:buChar char="•"/>
            </a:pPr>
            <a:endParaRPr lang="fr-FR" sz="900" dirty="0" smtClean="0">
              <a:latin typeface="+mj-lt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fr-FR" sz="2300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fr-FR" sz="2300" b="1" u="sng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use case</a:t>
            </a:r>
            <a:r>
              <a:rPr lang="fr-FR" sz="2300" b="1" u="sng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cs typeface="Times New Roman" pitchFamily="18" charset="0"/>
              </a:rPr>
              <a:t>: </a:t>
            </a:r>
            <a:r>
              <a:rPr lang="fr-FR" sz="2300" dirty="0" smtClean="0">
                <a:latin typeface="+mj-lt"/>
                <a:cs typeface="Times New Roman" pitchFamily="18" charset="0"/>
              </a:rPr>
              <a:t> </a:t>
            </a:r>
            <a:r>
              <a:rPr lang="fr-FR" sz="2300" dirty="0" smtClean="0">
                <a:latin typeface="+mj-lt"/>
                <a:cs typeface="Times New Roman" pitchFamily="18" charset="0"/>
              </a:rPr>
              <a:t>adaptée aux </a:t>
            </a:r>
          </a:p>
          <a:p>
            <a:pPr algn="just">
              <a:buFont typeface="Arial" pitchFamily="34" charset="0"/>
              <a:buChar char="•"/>
            </a:pPr>
            <a:endParaRPr lang="fr-FR" sz="1100" dirty="0" smtClean="0">
              <a:latin typeface="+mj-lt"/>
              <a:cs typeface="Times New Roman" pitchFamily="18" charset="0"/>
            </a:endParaRPr>
          </a:p>
          <a:p>
            <a:pPr marL="536575" algn="just">
              <a:buFont typeface="Wingdings" pitchFamily="2" charset="2"/>
              <a:buChar char="Ø"/>
            </a:pPr>
            <a:r>
              <a:rPr lang="fr-FR" sz="2200" b="1" dirty="0" smtClean="0">
                <a:latin typeface="+mj-lt"/>
                <a:cs typeface="Times New Roman" pitchFamily="18" charset="0"/>
              </a:rPr>
              <a:t> </a:t>
            </a:r>
            <a:r>
              <a:rPr lang="fr-FR" sz="2000" b="1" dirty="0" smtClean="0">
                <a:latin typeface="+mj-lt"/>
                <a:cs typeface="Times New Roman" pitchFamily="18" charset="0"/>
              </a:rPr>
              <a:t>différents profils d’utilisateurs (</a:t>
            </a:r>
            <a:r>
              <a:rPr lang="fr-FR" sz="2000" dirty="0" smtClean="0">
                <a:latin typeface="+mj-lt"/>
                <a:cs typeface="Times New Roman" pitchFamily="18" charset="0"/>
              </a:rPr>
              <a:t> </a:t>
            </a:r>
            <a:r>
              <a:rPr lang="fr-FR" dirty="0" smtClean="0">
                <a:latin typeface="+mj-lt"/>
                <a:cs typeface="Times New Roman" pitchFamily="18" charset="0"/>
              </a:rPr>
              <a:t>personnes a mobilité réduite ou a faible compétence technique, personne aveugle…. )</a:t>
            </a:r>
          </a:p>
          <a:p>
            <a:pPr marL="536575" algn="just">
              <a:buFont typeface="Wingdings" pitchFamily="2" charset="2"/>
              <a:buChar char="Ø"/>
            </a:pPr>
            <a:r>
              <a:rPr lang="fr-FR" sz="2000" b="1" dirty="0" smtClean="0">
                <a:latin typeface="+mj-lt"/>
                <a:cs typeface="Times New Roman" pitchFamily="18" charset="0"/>
              </a:rPr>
              <a:t> situations </a:t>
            </a:r>
            <a:r>
              <a:rPr lang="fr-FR" sz="2000" b="1" dirty="0" smtClean="0">
                <a:latin typeface="+mj-lt"/>
                <a:cs typeface="Times New Roman" pitchFamily="18" charset="0"/>
              </a:rPr>
              <a:t>d’urgence ( </a:t>
            </a:r>
            <a:r>
              <a:rPr lang="fr-FR" dirty="0" smtClean="0">
                <a:latin typeface="+mj-lt"/>
                <a:cs typeface="Times New Roman" pitchFamily="18" charset="0"/>
              </a:rPr>
              <a:t>mains libre et interaction a distance)</a:t>
            </a:r>
            <a:endParaRPr lang="fr-FR" dirty="0">
              <a:latin typeface="+mj-lt"/>
              <a:cs typeface="Times New Roman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142976" y="6100724"/>
            <a:ext cx="24627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entrées de l'appareil </a:t>
            </a:r>
            <a:endParaRPr lang="fr-FR" sz="2000" b="1" dirty="0"/>
          </a:p>
        </p:txBody>
      </p:sp>
      <p:pic>
        <p:nvPicPr>
          <p:cNvPr id="47" name="Picture 30" descr="http://www.tpp-uk.com/wp-content/uploads/2014/05/Computer-User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54" y="3786190"/>
            <a:ext cx="1214446" cy="1164156"/>
          </a:xfrm>
          <a:prstGeom prst="rect">
            <a:avLst/>
          </a:prstGeom>
          <a:noFill/>
        </p:spPr>
      </p:pic>
      <p:sp>
        <p:nvSpPr>
          <p:cNvPr id="48" name="Rectangle 47"/>
          <p:cNvSpPr/>
          <p:nvPr/>
        </p:nvSpPr>
        <p:spPr>
          <a:xfrm>
            <a:off x="3973129" y="6100724"/>
            <a:ext cx="18133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Interface vocal</a:t>
            </a:r>
            <a:endParaRPr lang="fr-FR" sz="2000" b="1" dirty="0"/>
          </a:p>
        </p:txBody>
      </p:sp>
      <p:sp>
        <p:nvSpPr>
          <p:cNvPr id="49" name="Rectangle 48"/>
          <p:cNvSpPr/>
          <p:nvPr/>
        </p:nvSpPr>
        <p:spPr>
          <a:xfrm>
            <a:off x="6710129" y="6000768"/>
            <a:ext cx="24338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Sorties de l'appareil </a:t>
            </a:r>
            <a:endParaRPr lang="fr-FR" sz="2000" b="1" dirty="0"/>
          </a:p>
        </p:txBody>
      </p:sp>
      <p:sp>
        <p:nvSpPr>
          <p:cNvPr id="50" name="Rectangle 49"/>
          <p:cNvSpPr/>
          <p:nvPr/>
        </p:nvSpPr>
        <p:spPr>
          <a:xfrm>
            <a:off x="285720" y="6100724"/>
            <a:ext cx="6543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user</a:t>
            </a:r>
            <a:endParaRPr lang="fr-FR" sz="2000" b="1" dirty="0"/>
          </a:p>
        </p:txBody>
      </p:sp>
      <p:sp>
        <p:nvSpPr>
          <p:cNvPr id="51" name="Flèche à angle droit 50"/>
          <p:cNvSpPr/>
          <p:nvPr/>
        </p:nvSpPr>
        <p:spPr>
          <a:xfrm rot="5400000">
            <a:off x="1893075" y="4179099"/>
            <a:ext cx="642942" cy="3286148"/>
          </a:xfrm>
          <a:prstGeom prst="bentUp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Flèche vers le haut 51"/>
          <p:cNvSpPr/>
          <p:nvPr/>
        </p:nvSpPr>
        <p:spPr>
          <a:xfrm rot="3701901">
            <a:off x="6112839" y="4078348"/>
            <a:ext cx="357190" cy="1117030"/>
          </a:xfrm>
          <a:prstGeom prst="up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Flèche vers le haut 52"/>
          <p:cNvSpPr/>
          <p:nvPr/>
        </p:nvSpPr>
        <p:spPr>
          <a:xfrm rot="6632171">
            <a:off x="6215374" y="5004459"/>
            <a:ext cx="357190" cy="1163696"/>
          </a:xfrm>
          <a:prstGeom prst="up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4" name="Connecteur droit 53"/>
          <p:cNvCxnSpPr/>
          <p:nvPr/>
        </p:nvCxnSpPr>
        <p:spPr>
          <a:xfrm rot="5400000">
            <a:off x="215076" y="5357032"/>
            <a:ext cx="2000264" cy="1588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54"/>
          <p:cNvCxnSpPr/>
          <p:nvPr/>
        </p:nvCxnSpPr>
        <p:spPr>
          <a:xfrm rot="16200000" flipH="1">
            <a:off x="2357422" y="5143512"/>
            <a:ext cx="2357454" cy="71438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55"/>
          <p:cNvCxnSpPr/>
          <p:nvPr/>
        </p:nvCxnSpPr>
        <p:spPr>
          <a:xfrm rot="5400000">
            <a:off x="5321305" y="5178437"/>
            <a:ext cx="2214578" cy="1589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e 31"/>
          <p:cNvGrpSpPr/>
          <p:nvPr/>
        </p:nvGrpSpPr>
        <p:grpSpPr>
          <a:xfrm>
            <a:off x="2428860" y="3571876"/>
            <a:ext cx="4000528" cy="2643206"/>
            <a:chOff x="2143108" y="2643182"/>
            <a:chExt cx="4500562" cy="3214710"/>
          </a:xfrm>
        </p:grpSpPr>
        <p:pic>
          <p:nvPicPr>
            <p:cNvPr id="58" name="Picture 6" descr="http://freeiconbox.com/icon/256/39470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143108" y="2643182"/>
              <a:ext cx="4500562" cy="3214710"/>
            </a:xfrm>
            <a:prstGeom prst="rect">
              <a:avLst/>
            </a:prstGeom>
            <a:noFill/>
          </p:spPr>
        </p:pic>
        <p:pic>
          <p:nvPicPr>
            <p:cNvPr id="59" name="Picture 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929058" y="3071810"/>
              <a:ext cx="1857388" cy="24288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267213"/>
            <a:ext cx="1142975" cy="1162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01024" y="5072074"/>
            <a:ext cx="928694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2" name="Picture 5" descr="https://image.freepik.com/icones-gratuites/microphone_318-5071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14480" y="4572008"/>
            <a:ext cx="1143008" cy="1143008"/>
          </a:xfrm>
          <a:prstGeom prst="rect">
            <a:avLst/>
          </a:prstGeom>
          <a:noFill/>
        </p:spPr>
      </p:pic>
      <p:pic>
        <p:nvPicPr>
          <p:cNvPr id="63" name="Picture 13" descr="https://upload.wikimedia.org/wikipedia/commons/thumb/2/21/Speaker_Icon.svg/2000px-Speaker_Icon.svg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29454" y="5286388"/>
            <a:ext cx="1017122" cy="857256"/>
          </a:xfrm>
          <a:prstGeom prst="rect">
            <a:avLst/>
          </a:prstGeom>
          <a:noFill/>
        </p:spPr>
      </p:pic>
      <p:sp>
        <p:nvSpPr>
          <p:cNvPr id="64" name="Rectangle 63"/>
          <p:cNvSpPr/>
          <p:nvPr/>
        </p:nvSpPr>
        <p:spPr>
          <a:xfrm>
            <a:off x="8143900" y="4000504"/>
            <a:ext cx="7970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écran</a:t>
            </a:r>
            <a:endParaRPr lang="fr-FR" sz="2000" b="1" dirty="0"/>
          </a:p>
        </p:txBody>
      </p:sp>
      <p:sp>
        <p:nvSpPr>
          <p:cNvPr id="2" name="Rectangle 1"/>
          <p:cNvSpPr/>
          <p:nvPr/>
        </p:nvSpPr>
        <p:spPr>
          <a:xfrm>
            <a:off x="107504" y="929864"/>
            <a:ext cx="3811236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fr-FR" sz="2300" b="1" dirty="0" smtClean="0">
                <a:solidFill>
                  <a:schemeClr val="accent5">
                    <a:lumMod val="25000"/>
                  </a:schemeClr>
                </a:solidFill>
                <a:cs typeface="Times New Roman" pitchFamily="18" charset="0"/>
              </a:rPr>
              <a:t>VUI</a:t>
            </a:r>
            <a:r>
              <a:rPr lang="fr-FR" sz="2300" dirty="0">
                <a:solidFill>
                  <a:schemeClr val="accent5">
                    <a:lumMod val="25000"/>
                  </a:schemeClr>
                </a:solidFill>
                <a:cs typeface="Times New Roman" pitchFamily="18" charset="0"/>
              </a:rPr>
              <a:t> </a:t>
            </a:r>
            <a:r>
              <a:rPr lang="fr-FR" sz="2300" dirty="0" smtClean="0">
                <a:solidFill>
                  <a:schemeClr val="accent5">
                    <a:lumMod val="25000"/>
                  </a:schemeClr>
                </a:solidFill>
                <a:cs typeface="Times New Roman" pitchFamily="18" charset="0"/>
              </a:rPr>
              <a:t>(</a:t>
            </a:r>
            <a:r>
              <a:rPr lang="fr-FR" sz="2300" b="1" dirty="0">
                <a:solidFill>
                  <a:schemeClr val="accent5">
                    <a:lumMod val="25000"/>
                  </a:schemeClr>
                </a:solidFill>
                <a:cs typeface="Times New Roman" pitchFamily="18" charset="0"/>
              </a:rPr>
              <a:t>Voice user interface</a:t>
            </a:r>
            <a:r>
              <a:rPr lang="fr-FR" sz="2300" dirty="0">
                <a:solidFill>
                  <a:schemeClr val="accent5">
                    <a:lumMod val="25000"/>
                  </a:schemeClr>
                </a:solidFill>
                <a:cs typeface="Times New Roman" pitchFamily="18" charset="0"/>
              </a:rPr>
              <a:t>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214290"/>
            <a:ext cx="8429652" cy="785794"/>
          </a:xfrm>
        </p:spPr>
        <p:txBody>
          <a:bodyPr/>
          <a:lstStyle/>
          <a:p>
            <a:pPr>
              <a:defRPr/>
            </a:pPr>
            <a:r>
              <a:rPr lang="fr-FR" sz="2800" b="1" kern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design user </a:t>
            </a:r>
            <a:r>
              <a:rPr lang="fr-FR" sz="2800" b="1" kern="1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centric</a:t>
            </a:r>
            <a:r>
              <a:rPr lang="fr-FR" sz="28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User </a:t>
            </a:r>
            <a:r>
              <a:rPr lang="fr-FR" sz="2800" b="1" kern="1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Experience</a:t>
            </a:r>
            <a:r>
              <a:rPr lang="fr-FR" sz="28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(UX ) mobile</a:t>
            </a:r>
          </a:p>
        </p:txBody>
      </p:sp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04/03/2023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9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14282" y="2060098"/>
            <a:ext cx="8929718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sz="2200" dirty="0" smtClean="0">
                <a:latin typeface="+mj-lt"/>
                <a:cs typeface="Times New Roman" pitchFamily="18" charset="0"/>
              </a:rPr>
              <a:t> </a:t>
            </a:r>
            <a:r>
              <a:rPr lang="fr-FR" sz="2200" b="1" dirty="0" smtClean="0">
                <a:latin typeface="+mj-lt"/>
                <a:cs typeface="Times New Roman" pitchFamily="18" charset="0"/>
              </a:rPr>
              <a:t>l’élégance et l’esthétique de l’application</a:t>
            </a:r>
            <a:endParaRPr lang="fr-FR" sz="2200" dirty="0" smtClean="0">
              <a:latin typeface="+mj-lt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endParaRPr lang="fr-FR" sz="2200" dirty="0" smtClean="0">
              <a:latin typeface="+mj-lt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fr-FR" sz="2200" dirty="0" smtClean="0">
                <a:latin typeface="+mj-lt"/>
                <a:cs typeface="Times New Roman" pitchFamily="18" charset="0"/>
              </a:rPr>
              <a:t> </a:t>
            </a:r>
            <a:r>
              <a:rPr lang="fr-FR" sz="2200" b="1" dirty="0" smtClean="0">
                <a:latin typeface="+mj-lt"/>
                <a:cs typeface="Times New Roman" pitchFamily="18" charset="0"/>
              </a:rPr>
              <a:t>Simplicité</a:t>
            </a:r>
            <a:r>
              <a:rPr lang="fr-FR" sz="2200" dirty="0" smtClean="0">
                <a:latin typeface="+mj-lt"/>
                <a:cs typeface="Times New Roman" pitchFamily="18" charset="0"/>
              </a:rPr>
              <a:t> et </a:t>
            </a:r>
            <a:r>
              <a:rPr lang="fr-FR" sz="2200" b="1" dirty="0" smtClean="0">
                <a:latin typeface="+mj-lt"/>
                <a:cs typeface="Times New Roman" pitchFamily="18" charset="0"/>
              </a:rPr>
              <a:t>facilité d’usage</a:t>
            </a:r>
            <a:r>
              <a:rPr lang="fr-FR" sz="2200" dirty="0" smtClean="0">
                <a:latin typeface="+mj-lt"/>
                <a:cs typeface="Times New Roman" pitchFamily="18" charset="0"/>
              </a:rPr>
              <a:t>.</a:t>
            </a:r>
          </a:p>
          <a:p>
            <a:pPr algn="just">
              <a:buFont typeface="Arial" pitchFamily="34" charset="0"/>
              <a:buChar char="•"/>
            </a:pPr>
            <a:endParaRPr lang="fr-FR" sz="2200" dirty="0" smtClean="0">
              <a:latin typeface="+mj-lt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fr-FR" sz="2200" dirty="0" smtClean="0">
                <a:latin typeface="+mj-lt"/>
                <a:cs typeface="Times New Roman" pitchFamily="18" charset="0"/>
              </a:rPr>
              <a:t> Ne pas faire de longs messages.</a:t>
            </a:r>
          </a:p>
          <a:p>
            <a:pPr algn="just">
              <a:buFont typeface="Arial" pitchFamily="34" charset="0"/>
              <a:buChar char="•"/>
            </a:pPr>
            <a:endParaRPr lang="fr-FR" sz="2200" dirty="0" smtClean="0">
              <a:latin typeface="+mj-lt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fr-FR" sz="2200" dirty="0" smtClean="0">
                <a:latin typeface="+mj-lt"/>
                <a:cs typeface="Times New Roman" pitchFamily="18" charset="0"/>
              </a:rPr>
              <a:t> La navigation entre les différentes écrans (activités) doit être le plus rapide possible.</a:t>
            </a:r>
          </a:p>
          <a:p>
            <a:pPr algn="just">
              <a:buFont typeface="Arial" pitchFamily="34" charset="0"/>
              <a:buChar char="•"/>
            </a:pPr>
            <a:endParaRPr lang="fr-FR" sz="2200" dirty="0" smtClean="0">
              <a:latin typeface="+mj-lt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fr-FR" sz="2200" dirty="0" smtClean="0">
                <a:latin typeface="+mj-lt"/>
                <a:cs typeface="Times New Roman" pitchFamily="18" charset="0"/>
              </a:rPr>
              <a:t> L’</a:t>
            </a:r>
            <a:r>
              <a:rPr lang="fr-FR" sz="2200" b="1" dirty="0" smtClean="0">
                <a:latin typeface="+mj-lt"/>
                <a:cs typeface="Times New Roman" pitchFamily="18" charset="0"/>
              </a:rPr>
              <a:t>utilisateur</a:t>
            </a:r>
            <a:r>
              <a:rPr lang="fr-FR" sz="2200" dirty="0" smtClean="0">
                <a:latin typeface="+mj-lt"/>
                <a:cs typeface="Times New Roman" pitchFamily="18" charset="0"/>
              </a:rPr>
              <a:t> doit toujours être </a:t>
            </a:r>
            <a:r>
              <a:rPr lang="fr-FR" sz="2200" b="1" dirty="0" smtClean="0">
                <a:latin typeface="+mj-lt"/>
                <a:cs typeface="Times New Roman" pitchFamily="18" charset="0"/>
              </a:rPr>
              <a:t>informé</a:t>
            </a:r>
            <a:r>
              <a:rPr lang="fr-FR" sz="2200" dirty="0" smtClean="0">
                <a:latin typeface="+mj-lt"/>
                <a:cs typeface="Times New Roman" pitchFamily="18" charset="0"/>
              </a:rPr>
              <a:t> de </a:t>
            </a:r>
            <a:r>
              <a:rPr lang="fr-FR" sz="2200" b="1" dirty="0" smtClean="0">
                <a:latin typeface="+mj-lt"/>
                <a:cs typeface="Times New Roman" pitchFamily="18" charset="0"/>
              </a:rPr>
              <a:t>l’état courant de l’application.</a:t>
            </a:r>
            <a:endParaRPr lang="fr-FR" sz="2200" b="1" dirty="0">
              <a:latin typeface="+mj-lt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1000108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sz="2400" dirty="0" smtClean="0">
                <a:latin typeface="+mj-lt"/>
                <a:cs typeface="Times New Roman" pitchFamily="18" charset="0"/>
              </a:rPr>
              <a:t> 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l’expérience utilisateur mobile </a:t>
            </a:r>
            <a:r>
              <a:rPr lang="fr-FR" sz="2400" dirty="0" smtClean="0">
                <a:latin typeface="+mj-lt"/>
                <a:cs typeface="Times New Roman" pitchFamily="18" charset="0"/>
              </a:rPr>
              <a:t>favorise que l'interaction avec un appareil mobile (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l’interface utilisateur « UI »</a:t>
            </a:r>
            <a:r>
              <a:rPr lang="fr-FR" sz="2400" dirty="0" smtClean="0">
                <a:latin typeface="+mj-lt"/>
                <a:cs typeface="Times New Roman" pitchFamily="18" charset="0"/>
              </a:rPr>
              <a:t>) 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doit assurer</a:t>
            </a:r>
            <a:r>
              <a:rPr lang="fr-FR" sz="2400" dirty="0" smtClean="0">
                <a:latin typeface="+mj-lt"/>
                <a:cs typeface="Times New Roman" pitchFamily="18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18443</TotalTime>
  <Words>4702</Words>
  <Application>Microsoft Office PowerPoint</Application>
  <PresentationFormat>Affichage à l'écran (4:3)</PresentationFormat>
  <Paragraphs>1031</Paragraphs>
  <Slides>79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79</vt:i4>
      </vt:variant>
    </vt:vector>
  </HeadingPairs>
  <TitlesOfParts>
    <vt:vector size="96" baseType="lpstr">
      <vt:lpstr>ACaslon-Regular</vt:lpstr>
      <vt:lpstr>Agency FB</vt:lpstr>
      <vt:lpstr>Arial</vt:lpstr>
      <vt:lpstr>Arial Black</vt:lpstr>
      <vt:lpstr>Arial Rounded MT Bold</vt:lpstr>
      <vt:lpstr>Consolas</vt:lpstr>
      <vt:lpstr>Courier New</vt:lpstr>
      <vt:lpstr>LMMono12-Regular</vt:lpstr>
      <vt:lpstr>LMRoman12-Regular</vt:lpstr>
      <vt:lpstr>Monaco</vt:lpstr>
      <vt:lpstr>Montserrat</vt:lpstr>
      <vt:lpstr>Segoe UI</vt:lpstr>
      <vt:lpstr>Segoe UI Semibold</vt:lpstr>
      <vt:lpstr>Symbol</vt:lpstr>
      <vt:lpstr>Times New Roman</vt:lpstr>
      <vt:lpstr>Wingdings</vt:lpstr>
      <vt:lpstr>Pixel</vt:lpstr>
      <vt:lpstr> Interface utilisateur pour application mobile (Android)  </vt:lpstr>
      <vt:lpstr>Introduction</vt:lpstr>
      <vt:lpstr>Interface Utilisateur (IHM)</vt:lpstr>
      <vt:lpstr>Interface Utilisateur (IHM)</vt:lpstr>
      <vt:lpstr>Smartphone != ordinateur</vt:lpstr>
      <vt:lpstr>Variété d’Interfaces utilisateur client mobile</vt:lpstr>
      <vt:lpstr>Variété d’Interfaces utilisateur: interface graphique</vt:lpstr>
      <vt:lpstr>Variété d’Interfaces utilisateur: interface vocale</vt:lpstr>
      <vt:lpstr>design user centric: User Experience (UX ) mobile</vt:lpstr>
      <vt:lpstr>design user centric: Prototypage(maquette d’IHM )</vt:lpstr>
      <vt:lpstr>design user centric: Prototypage(maquette d’IHM )</vt:lpstr>
      <vt:lpstr>Présentation PowerPoint</vt:lpstr>
      <vt:lpstr>interface utilisateur graphique Android(principes) </vt:lpstr>
      <vt:lpstr>interface utilisateur graphique Android(principes) </vt:lpstr>
      <vt:lpstr>interface utilisateur graphique Android(principes) </vt:lpstr>
      <vt:lpstr>interface utilisateur graphique Android(principes) </vt:lpstr>
      <vt:lpstr>interface utilisateur graphique Android(principes) </vt:lpstr>
      <vt:lpstr>interface utilisateur graphique Android(principes) </vt:lpstr>
      <vt:lpstr>interface utilisateur graphique Android(principes) </vt:lpstr>
      <vt:lpstr>interface utilisateur graphique Android(Construction) </vt:lpstr>
      <vt:lpstr>interface utilisateur graphique Android(Construction) </vt:lpstr>
      <vt:lpstr>interface utilisateur graphique Android(Construction) </vt:lpstr>
      <vt:lpstr>interface utilisateur graphique Android(Construction) </vt:lpstr>
      <vt:lpstr>interface utilisateur graphique Android(Construction) </vt:lpstr>
      <vt:lpstr>Comment une  activité fournir un écran ?</vt:lpstr>
      <vt:lpstr>Groupe de vues: layout</vt:lpstr>
      <vt:lpstr>Groupe de vues: layout</vt:lpstr>
      <vt:lpstr>Groupe de vues: layout</vt:lpstr>
      <vt:lpstr>Groupe de vues: layout</vt:lpstr>
      <vt:lpstr>Groupe de vues: layout</vt:lpstr>
      <vt:lpstr>Groupe de vues: layout</vt:lpstr>
      <vt:lpstr>Groupe de vues: layout</vt:lpstr>
      <vt:lpstr>Groupe de vues: layout</vt:lpstr>
      <vt:lpstr>Groupe de vues: layout</vt:lpstr>
      <vt:lpstr>Groupe de vues: layout</vt:lpstr>
      <vt:lpstr>Groupe de vues: layout</vt:lpstr>
      <vt:lpstr>Groupe de vues: layout</vt:lpstr>
      <vt:lpstr>Groupe de vues: layout</vt:lpstr>
      <vt:lpstr>Groupe de vues: layout</vt:lpstr>
      <vt:lpstr>Groupe de vues: layout</vt:lpstr>
      <vt:lpstr>adaptation à les tailles d'appareils existants </vt:lpstr>
      <vt:lpstr>adaptation à les tailles d'appareils existants </vt:lpstr>
      <vt:lpstr>adaptation à les tailles d'appareils existants </vt:lpstr>
      <vt:lpstr>adaptation à les tailles d'appareils existants </vt:lpstr>
      <vt:lpstr>adaptation à les tailles d'appareils existants </vt:lpstr>
      <vt:lpstr>adaptation à les tailles d'appareils existants </vt:lpstr>
      <vt:lpstr>Boîte à outils de Widgets (vues) Android</vt:lpstr>
      <vt:lpstr>Boîte à outils de Widgets (vues) Android</vt:lpstr>
      <vt:lpstr>Identifiants et vues</vt:lpstr>
      <vt:lpstr>Définir et utiliser Widgets (views) Android</vt:lpstr>
      <vt:lpstr>Définir et utiliser Widgets Android</vt:lpstr>
      <vt:lpstr>Définir et utiliser Widgets Android</vt:lpstr>
      <vt:lpstr>Définir et utiliser Widgets Android</vt:lpstr>
      <vt:lpstr>Définir et utiliser Widgets Android</vt:lpstr>
      <vt:lpstr>Définir et utiliser Widgets Android</vt:lpstr>
      <vt:lpstr>Définir et utiliser Widgets Android</vt:lpstr>
      <vt:lpstr>Définir et utiliser Widgets Android</vt:lpstr>
      <vt:lpstr>Définir et utiliser Widgets Android</vt:lpstr>
      <vt:lpstr>Définir et utiliser Widgets Android</vt:lpstr>
      <vt:lpstr>Définir et utiliser Widgets Android</vt:lpstr>
      <vt:lpstr>Définir et utiliser Widgets Android</vt:lpstr>
      <vt:lpstr>Définir et utiliser Widgets Android</vt:lpstr>
      <vt:lpstr>Définir et utiliser Widgets Android</vt:lpstr>
      <vt:lpstr>Définir et utiliser Widgets Android</vt:lpstr>
      <vt:lpstr>Définir et utiliser Widgets Android</vt:lpstr>
      <vt:lpstr>Définir et utiliser Widgets Android</vt:lpstr>
      <vt:lpstr>Définir et utiliser Widgets Android</vt:lpstr>
      <vt:lpstr>Gestion des événements</vt:lpstr>
      <vt:lpstr>Gestion des événements</vt:lpstr>
      <vt:lpstr>Gestion des événements(Méthodes lancées par les auditeurs d'événements)</vt:lpstr>
      <vt:lpstr>Gestion des événements</vt:lpstr>
      <vt:lpstr>Gestion des événements (GUI programmé statiquement)</vt:lpstr>
      <vt:lpstr>Gestion des événements (GUI programmé statiquement)</vt:lpstr>
      <vt:lpstr>Gestion des événements (GUI programmé dynamiquement)</vt:lpstr>
      <vt:lpstr>TextView, EditText, ImageView, Bouton Exemple</vt:lpstr>
      <vt:lpstr>TextView, EditText, ImageView, Bouton Exemple</vt:lpstr>
      <vt:lpstr>TextView, EditText, ImageView, Bouton Exemple</vt:lpstr>
      <vt:lpstr>TextView, EditText, ImageView, Bouton Exemple</vt:lpstr>
      <vt:lpstr>TextView, EditText, ImageView, Bouton Exemple</vt:lpstr>
    </vt:vector>
  </TitlesOfParts>
  <Company>viky 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SPANNING-TREE</dc:title>
  <dc:creator>viky</dc:creator>
  <cp:lastModifiedBy>sam</cp:lastModifiedBy>
  <cp:revision>1405</cp:revision>
  <dcterms:created xsi:type="dcterms:W3CDTF">2007-11-14T18:28:34Z</dcterms:created>
  <dcterms:modified xsi:type="dcterms:W3CDTF">2023-03-05T23:03:22Z</dcterms:modified>
</cp:coreProperties>
</file>