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79" r:id="rId1"/>
    <p:sldMasterId id="2147484308" r:id="rId2"/>
  </p:sldMasterIdLst>
  <p:notesMasterIdLst>
    <p:notesMasterId r:id="rId48"/>
  </p:notesMasterIdLst>
  <p:handoutMasterIdLst>
    <p:handoutMasterId r:id="rId49"/>
  </p:handoutMasterIdLst>
  <p:sldIdLst>
    <p:sldId id="329" r:id="rId3"/>
    <p:sldId id="330" r:id="rId4"/>
    <p:sldId id="331" r:id="rId5"/>
    <p:sldId id="367" r:id="rId6"/>
    <p:sldId id="349" r:id="rId7"/>
    <p:sldId id="369" r:id="rId8"/>
    <p:sldId id="368" r:id="rId9"/>
    <p:sldId id="332" r:id="rId10"/>
    <p:sldId id="370" r:id="rId11"/>
    <p:sldId id="333" r:id="rId12"/>
    <p:sldId id="334" r:id="rId13"/>
    <p:sldId id="375" r:id="rId14"/>
    <p:sldId id="335" r:id="rId15"/>
    <p:sldId id="336" r:id="rId16"/>
    <p:sldId id="337" r:id="rId17"/>
    <p:sldId id="338" r:id="rId18"/>
    <p:sldId id="339" r:id="rId19"/>
    <p:sldId id="376" r:id="rId20"/>
    <p:sldId id="340" r:id="rId21"/>
    <p:sldId id="341" r:id="rId22"/>
    <p:sldId id="342" r:id="rId23"/>
    <p:sldId id="343" r:id="rId24"/>
    <p:sldId id="345" r:id="rId25"/>
    <p:sldId id="346" r:id="rId26"/>
    <p:sldId id="347" r:id="rId27"/>
    <p:sldId id="348" r:id="rId28"/>
    <p:sldId id="350" r:id="rId29"/>
    <p:sldId id="351" r:id="rId30"/>
    <p:sldId id="352" r:id="rId31"/>
    <p:sldId id="353" r:id="rId32"/>
    <p:sldId id="354" r:id="rId33"/>
    <p:sldId id="355" r:id="rId34"/>
    <p:sldId id="356" r:id="rId35"/>
    <p:sldId id="357" r:id="rId36"/>
    <p:sldId id="371" r:id="rId37"/>
    <p:sldId id="358" r:id="rId38"/>
    <p:sldId id="359" r:id="rId39"/>
    <p:sldId id="360" r:id="rId40"/>
    <p:sldId id="361" r:id="rId41"/>
    <p:sldId id="362" r:id="rId42"/>
    <p:sldId id="373" r:id="rId43"/>
    <p:sldId id="363" r:id="rId44"/>
    <p:sldId id="364" r:id="rId45"/>
    <p:sldId id="374" r:id="rId46"/>
    <p:sldId id="3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ess" initials="I" lastIdx="1" clrIdx="0">
    <p:extLst>
      <p:ext uri="{19B8F6BF-5375-455C-9EA6-DF929625EA0E}">
        <p15:presenceInfo xmlns:p15="http://schemas.microsoft.com/office/powerpoint/2012/main" userId="Ine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FC308C"/>
    <a:srgbClr val="EC046D"/>
    <a:srgbClr val="33CCCC"/>
    <a:srgbClr val="009999"/>
    <a:srgbClr val="3399FF"/>
    <a:srgbClr val="E3771D"/>
    <a:srgbClr val="9E227B"/>
    <a:srgbClr val="A22EA2"/>
    <a:srgbClr val="BC0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33" autoAdjust="0"/>
  </p:normalViewPr>
  <p:slideViewPr>
    <p:cSldViewPr snapToGrid="0">
      <p:cViewPr varScale="1">
        <p:scale>
          <a:sx n="76" d="100"/>
          <a:sy n="76" d="100"/>
        </p:scale>
        <p:origin x="498"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FAE8E-B9CC-46D5-A793-171D1A17F3F3}"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fr-FR"/>
        </a:p>
      </dgm:t>
    </dgm:pt>
    <dgm:pt modelId="{C21C5A1B-F64D-4DB2-A328-FE63E5046A4A}">
      <dgm:prSet phldrT="[Texte]" custT="1"/>
      <dgm:spPr>
        <a:solidFill>
          <a:srgbClr val="EC046D">
            <a:alpha val="90000"/>
          </a:srgbClr>
        </a:solidFill>
      </dgm:spPr>
      <dgm:t>
        <a:bodyPr/>
        <a:lstStyle/>
        <a:p>
          <a:r>
            <a:rPr lang="fr-FR" sz="2000" b="0" dirty="0" smtClean="0">
              <a:latin typeface="Times New Roman" panose="02020603050405020304" pitchFamily="18" charset="0"/>
              <a:cs typeface="Times New Roman" panose="02020603050405020304" pitchFamily="18" charset="0"/>
            </a:rPr>
            <a:t>Introduction </a:t>
          </a:r>
          <a:endParaRPr lang="fr-FR" sz="2000" b="0" dirty="0">
            <a:latin typeface="Times New Roman" panose="02020603050405020304" pitchFamily="18" charset="0"/>
            <a:cs typeface="Times New Roman" panose="02020603050405020304" pitchFamily="18" charset="0"/>
          </a:endParaRPr>
        </a:p>
      </dgm:t>
    </dgm:pt>
    <dgm:pt modelId="{CDCAD180-C86A-47D3-A865-CB6D1DB00D11}" type="parTrans" cxnId="{627AE3BD-6AD5-4055-A165-DE22416B81C8}">
      <dgm:prSet/>
      <dgm:spPr/>
      <dgm:t>
        <a:bodyPr/>
        <a:lstStyle/>
        <a:p>
          <a:endParaRPr lang="fr-FR" sz="2000" b="0">
            <a:latin typeface="Times New Roman" panose="02020603050405020304" pitchFamily="18" charset="0"/>
            <a:cs typeface="Times New Roman" panose="02020603050405020304" pitchFamily="18" charset="0"/>
          </a:endParaRPr>
        </a:p>
      </dgm:t>
    </dgm:pt>
    <dgm:pt modelId="{54975C13-C7CB-4B84-A5BC-307CEC71D30A}" type="sibTrans" cxnId="{627AE3BD-6AD5-4055-A165-DE22416B81C8}">
      <dgm:prSet/>
      <dgm:spPr/>
      <dgm:t>
        <a:bodyPr/>
        <a:lstStyle/>
        <a:p>
          <a:endParaRPr lang="fr-FR" sz="2000" b="0">
            <a:latin typeface="Times New Roman" panose="02020603050405020304" pitchFamily="18" charset="0"/>
            <a:cs typeface="Times New Roman" panose="02020603050405020304" pitchFamily="18" charset="0"/>
          </a:endParaRPr>
        </a:p>
      </dgm:t>
    </dgm:pt>
    <dgm:pt modelId="{C0D06AF9-7530-4361-B640-165993EA6B4F}">
      <dgm:prSet phldrT="[Texte]" custT="1"/>
      <dgm:spPr/>
      <dgm:t>
        <a:bodyPr/>
        <a:lstStyle/>
        <a:p>
          <a:r>
            <a:rPr lang="fr-FR" sz="2000" b="0" dirty="0" smtClean="0">
              <a:latin typeface="Times New Roman" panose="02020603050405020304" pitchFamily="18" charset="0"/>
              <a:cs typeface="Times New Roman" panose="02020603050405020304" pitchFamily="18" charset="0"/>
            </a:rPr>
            <a:t>Définitions </a:t>
          </a:r>
          <a:endParaRPr lang="fr-FR" sz="2000" b="0" dirty="0">
            <a:latin typeface="Times New Roman" panose="02020603050405020304" pitchFamily="18" charset="0"/>
            <a:cs typeface="Times New Roman" panose="02020603050405020304" pitchFamily="18" charset="0"/>
          </a:endParaRPr>
        </a:p>
      </dgm:t>
    </dgm:pt>
    <dgm:pt modelId="{6278EEF1-13FD-4325-B4CF-646BB51CF7F5}" type="parTrans" cxnId="{CE858721-77CE-4427-B7DB-249451A092E5}">
      <dgm:prSet/>
      <dgm:spPr/>
      <dgm:t>
        <a:bodyPr/>
        <a:lstStyle/>
        <a:p>
          <a:endParaRPr lang="fr-FR" sz="2000" b="0">
            <a:latin typeface="Times New Roman" panose="02020603050405020304" pitchFamily="18" charset="0"/>
            <a:cs typeface="Times New Roman" panose="02020603050405020304" pitchFamily="18" charset="0"/>
          </a:endParaRPr>
        </a:p>
      </dgm:t>
    </dgm:pt>
    <dgm:pt modelId="{8844C6B8-05B7-42E9-820E-5DB32D358F40}" type="sibTrans" cxnId="{CE858721-77CE-4427-B7DB-249451A092E5}">
      <dgm:prSet/>
      <dgm:spPr/>
      <dgm:t>
        <a:bodyPr/>
        <a:lstStyle/>
        <a:p>
          <a:endParaRPr lang="fr-FR" sz="2000" b="0">
            <a:latin typeface="Times New Roman" panose="02020603050405020304" pitchFamily="18" charset="0"/>
            <a:cs typeface="Times New Roman" panose="02020603050405020304" pitchFamily="18" charset="0"/>
          </a:endParaRPr>
        </a:p>
      </dgm:t>
    </dgm:pt>
    <dgm:pt modelId="{7D5892CC-87FB-40D8-90D9-3B824EF08766}">
      <dgm:prSet phldrT="[Texte]" custT="1"/>
      <dgm:spPr>
        <a:gradFill flip="none" rotWithShape="0">
          <a:gsLst>
            <a:gs pos="0">
              <a:srgbClr val="EC046D">
                <a:tint val="66000"/>
                <a:satMod val="160000"/>
              </a:srgbClr>
            </a:gs>
            <a:gs pos="50000">
              <a:srgbClr val="EC046D">
                <a:tint val="44500"/>
                <a:satMod val="160000"/>
              </a:srgbClr>
            </a:gs>
            <a:gs pos="100000">
              <a:srgbClr val="EC046D">
                <a:tint val="23500"/>
                <a:satMod val="160000"/>
              </a:srgbClr>
            </a:gs>
          </a:gsLst>
          <a:lin ang="2700000" scaled="1"/>
          <a:tileRect/>
        </a:gradFill>
      </dgm:spPr>
      <dgm:t>
        <a:bodyPr/>
        <a:lstStyle/>
        <a:p>
          <a:r>
            <a:rPr lang="fr-FR" sz="2000" b="0" dirty="0" smtClean="0">
              <a:latin typeface="Times New Roman" panose="02020603050405020304" pitchFamily="18" charset="0"/>
              <a:cs typeface="Times New Roman" panose="02020603050405020304" pitchFamily="18" charset="0"/>
            </a:rPr>
            <a:t>Origines des maladies métaboliques</a:t>
          </a:r>
          <a:endParaRPr lang="fr-FR" sz="2000" b="0" dirty="0">
            <a:latin typeface="Times New Roman" panose="02020603050405020304" pitchFamily="18" charset="0"/>
            <a:cs typeface="Times New Roman" panose="02020603050405020304" pitchFamily="18" charset="0"/>
          </a:endParaRPr>
        </a:p>
      </dgm:t>
    </dgm:pt>
    <dgm:pt modelId="{A30A1881-A8EA-49E0-BF76-D86BC090BF47}" type="parTrans" cxnId="{1AF60AE4-3ED9-40D0-8000-1B629CAA932E}">
      <dgm:prSet/>
      <dgm:spPr/>
      <dgm:t>
        <a:bodyPr/>
        <a:lstStyle/>
        <a:p>
          <a:endParaRPr lang="fr-FR" sz="2000" b="0">
            <a:latin typeface="Times New Roman" panose="02020603050405020304" pitchFamily="18" charset="0"/>
            <a:cs typeface="Times New Roman" panose="02020603050405020304" pitchFamily="18" charset="0"/>
          </a:endParaRPr>
        </a:p>
      </dgm:t>
    </dgm:pt>
    <dgm:pt modelId="{75BCCC39-9C81-4199-81A3-A6367EE3D0E9}" type="sibTrans" cxnId="{1AF60AE4-3ED9-40D0-8000-1B629CAA932E}">
      <dgm:prSet/>
      <dgm:spPr/>
      <dgm:t>
        <a:bodyPr/>
        <a:lstStyle/>
        <a:p>
          <a:endParaRPr lang="fr-FR" sz="2000" b="0">
            <a:latin typeface="Times New Roman" panose="02020603050405020304" pitchFamily="18" charset="0"/>
            <a:cs typeface="Times New Roman" panose="02020603050405020304" pitchFamily="18" charset="0"/>
          </a:endParaRPr>
        </a:p>
      </dgm:t>
    </dgm:pt>
    <dgm:pt modelId="{9A949763-6487-4C9F-9EAC-361753717586}">
      <dgm:prSet phldrT="[Texte]" custT="1"/>
      <dgm:spPr/>
      <dgm:t>
        <a:bodyPr/>
        <a:lstStyle/>
        <a:p>
          <a:r>
            <a:rPr lang="fr-FR" sz="2000" b="0" dirty="0" smtClean="0">
              <a:latin typeface="Times New Roman" panose="02020603050405020304" pitchFamily="18" charset="0"/>
              <a:cs typeface="Times New Roman" panose="02020603050405020304" pitchFamily="18" charset="0"/>
            </a:rPr>
            <a:t>Pathologie métabolique des glucides</a:t>
          </a:r>
          <a:endParaRPr lang="fr-FR" sz="2000" b="0" dirty="0">
            <a:latin typeface="Times New Roman" panose="02020603050405020304" pitchFamily="18" charset="0"/>
            <a:cs typeface="Times New Roman" panose="02020603050405020304" pitchFamily="18" charset="0"/>
          </a:endParaRPr>
        </a:p>
      </dgm:t>
    </dgm:pt>
    <dgm:pt modelId="{3A80FB74-A040-439B-B786-6B357EC9BEF3}" type="parTrans" cxnId="{339E6C73-97B7-4CBB-A70A-4BB5851AE7A2}">
      <dgm:prSet/>
      <dgm:spPr/>
      <dgm:t>
        <a:bodyPr/>
        <a:lstStyle/>
        <a:p>
          <a:endParaRPr lang="fr-FR" sz="2000" b="0">
            <a:latin typeface="Times New Roman" panose="02020603050405020304" pitchFamily="18" charset="0"/>
            <a:cs typeface="Times New Roman" panose="02020603050405020304" pitchFamily="18" charset="0"/>
          </a:endParaRPr>
        </a:p>
      </dgm:t>
    </dgm:pt>
    <dgm:pt modelId="{05D10499-CD00-4CE5-B11F-144747217F4D}" type="sibTrans" cxnId="{339E6C73-97B7-4CBB-A70A-4BB5851AE7A2}">
      <dgm:prSet/>
      <dgm:spPr/>
      <dgm:t>
        <a:bodyPr/>
        <a:lstStyle/>
        <a:p>
          <a:endParaRPr lang="fr-FR" sz="2000" b="0">
            <a:latin typeface="Times New Roman" panose="02020603050405020304" pitchFamily="18" charset="0"/>
            <a:cs typeface="Times New Roman" panose="02020603050405020304" pitchFamily="18" charset="0"/>
          </a:endParaRPr>
        </a:p>
      </dgm:t>
    </dgm:pt>
    <dgm:pt modelId="{884830C5-33AA-4240-8383-7C0BEE573581}">
      <dgm:prSet phldrT="[Texte]" custT="1"/>
      <dgm:spPr>
        <a:solidFill>
          <a:srgbClr val="EC046D">
            <a:alpha val="70000"/>
          </a:srgbClr>
        </a:solidFill>
      </dgm:spPr>
      <dgm:t>
        <a:bodyPr/>
        <a:lstStyle/>
        <a:p>
          <a:r>
            <a:rPr lang="fr-FR" sz="2000" b="0" dirty="0" smtClean="0">
              <a:latin typeface="Times New Roman" panose="02020603050405020304" pitchFamily="18" charset="0"/>
              <a:cs typeface="Times New Roman" panose="02020603050405020304" pitchFamily="18" charset="0"/>
            </a:rPr>
            <a:t>Pathologie métabolique des lipides</a:t>
          </a:r>
          <a:endParaRPr lang="fr-FR" sz="2000" b="0" dirty="0">
            <a:latin typeface="Times New Roman" panose="02020603050405020304" pitchFamily="18" charset="0"/>
            <a:cs typeface="Times New Roman" panose="02020603050405020304" pitchFamily="18" charset="0"/>
          </a:endParaRPr>
        </a:p>
      </dgm:t>
    </dgm:pt>
    <dgm:pt modelId="{A7703121-8372-41CC-92DB-D306023C4B4F}" type="parTrans" cxnId="{C07C61CC-D5AA-4DA3-9038-3DC55A481B19}">
      <dgm:prSet/>
      <dgm:spPr/>
      <dgm:t>
        <a:bodyPr/>
        <a:lstStyle/>
        <a:p>
          <a:endParaRPr lang="fr-FR" sz="2000" b="0">
            <a:latin typeface="Times New Roman" panose="02020603050405020304" pitchFamily="18" charset="0"/>
            <a:cs typeface="Times New Roman" panose="02020603050405020304" pitchFamily="18" charset="0"/>
          </a:endParaRPr>
        </a:p>
      </dgm:t>
    </dgm:pt>
    <dgm:pt modelId="{F1BFF45D-E328-4303-87E4-26AC0DB461CB}" type="sibTrans" cxnId="{C07C61CC-D5AA-4DA3-9038-3DC55A481B19}">
      <dgm:prSet/>
      <dgm:spPr/>
      <dgm:t>
        <a:bodyPr/>
        <a:lstStyle/>
        <a:p>
          <a:endParaRPr lang="fr-FR" sz="2000" b="0">
            <a:latin typeface="Times New Roman" panose="02020603050405020304" pitchFamily="18" charset="0"/>
            <a:cs typeface="Times New Roman" panose="02020603050405020304" pitchFamily="18" charset="0"/>
          </a:endParaRPr>
        </a:p>
      </dgm:t>
    </dgm:pt>
    <dgm:pt modelId="{8563DF9E-F28E-4F1F-9709-E6352F8AB0C9}">
      <dgm:prSet phldrT="[Texte]" custT="1"/>
      <dgm:spPr/>
      <dgm:t>
        <a:bodyPr/>
        <a:lstStyle/>
        <a:p>
          <a:r>
            <a:rPr lang="fr-FR" sz="2000" b="0" dirty="0" smtClean="0">
              <a:latin typeface="Times New Roman" panose="02020603050405020304" pitchFamily="18" charset="0"/>
              <a:cs typeface="Times New Roman" panose="02020603050405020304" pitchFamily="18" charset="0"/>
            </a:rPr>
            <a:t>Pathologie métabolique des protéines</a:t>
          </a:r>
        </a:p>
      </dgm:t>
    </dgm:pt>
    <dgm:pt modelId="{5A0C3B06-2483-413A-BA2D-E0CFF4E00CA9}" type="parTrans" cxnId="{F7A5BF1D-DB37-465B-933C-C8E310D9B5E5}">
      <dgm:prSet/>
      <dgm:spPr/>
      <dgm:t>
        <a:bodyPr/>
        <a:lstStyle/>
        <a:p>
          <a:endParaRPr lang="fr-FR" sz="2000" b="0">
            <a:latin typeface="Times New Roman" panose="02020603050405020304" pitchFamily="18" charset="0"/>
            <a:cs typeface="Times New Roman" panose="02020603050405020304" pitchFamily="18" charset="0"/>
          </a:endParaRPr>
        </a:p>
      </dgm:t>
    </dgm:pt>
    <dgm:pt modelId="{550E0D6F-325C-40D3-832B-B84D9AFD600A}" type="sibTrans" cxnId="{F7A5BF1D-DB37-465B-933C-C8E310D9B5E5}">
      <dgm:prSet/>
      <dgm:spPr/>
      <dgm:t>
        <a:bodyPr/>
        <a:lstStyle/>
        <a:p>
          <a:endParaRPr lang="fr-FR" sz="2000" b="0">
            <a:latin typeface="Times New Roman" panose="02020603050405020304" pitchFamily="18" charset="0"/>
            <a:cs typeface="Times New Roman" panose="02020603050405020304" pitchFamily="18" charset="0"/>
          </a:endParaRPr>
        </a:p>
      </dgm:t>
    </dgm:pt>
    <dgm:pt modelId="{FADC96FE-400E-4B7A-B72D-773602131517}">
      <dgm:prSet phldrT="[Texte]" custT="1"/>
      <dgm:spPr>
        <a:gradFill flip="none" rotWithShape="0">
          <a:gsLst>
            <a:gs pos="0">
              <a:srgbClr val="EC046D">
                <a:shade val="30000"/>
                <a:satMod val="115000"/>
              </a:srgbClr>
            </a:gs>
            <a:gs pos="50000">
              <a:srgbClr val="EC046D">
                <a:shade val="67500"/>
                <a:satMod val="115000"/>
              </a:srgbClr>
            </a:gs>
            <a:gs pos="100000">
              <a:srgbClr val="EC046D">
                <a:shade val="100000"/>
                <a:satMod val="115000"/>
              </a:srgbClr>
            </a:gs>
          </a:gsLst>
          <a:lin ang="540000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000" b="0" dirty="0" smtClean="0">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fr-FR" sz="2000" b="0" dirty="0" smtClean="0">
              <a:latin typeface="Times New Roman" panose="02020603050405020304" pitchFamily="18" charset="0"/>
              <a:cs typeface="Times New Roman" panose="02020603050405020304" pitchFamily="18" charset="0"/>
            </a:rPr>
            <a:t>Pathologie métabolique des pigments</a:t>
          </a:r>
        </a:p>
        <a:p>
          <a:pPr defTabSz="711200">
            <a:lnSpc>
              <a:spcPct val="90000"/>
            </a:lnSpc>
            <a:spcBef>
              <a:spcPct val="0"/>
            </a:spcBef>
            <a:spcAft>
              <a:spcPct val="35000"/>
            </a:spcAft>
          </a:pPr>
          <a:endParaRPr lang="fr-FR" sz="2000" b="0" dirty="0" smtClean="0">
            <a:latin typeface="Times New Roman" panose="02020603050405020304" pitchFamily="18" charset="0"/>
            <a:cs typeface="Times New Roman" panose="02020603050405020304" pitchFamily="18" charset="0"/>
          </a:endParaRPr>
        </a:p>
      </dgm:t>
    </dgm:pt>
    <dgm:pt modelId="{98455EA0-765E-44DA-BF3A-BCB716F30D08}" type="parTrans" cxnId="{A3629810-4F59-47A7-BF73-2E1A6FA4CE3F}">
      <dgm:prSet/>
      <dgm:spPr/>
      <dgm:t>
        <a:bodyPr/>
        <a:lstStyle/>
        <a:p>
          <a:endParaRPr lang="fr-FR" sz="2000" b="0">
            <a:latin typeface="Times New Roman" panose="02020603050405020304" pitchFamily="18" charset="0"/>
            <a:cs typeface="Times New Roman" panose="02020603050405020304" pitchFamily="18" charset="0"/>
          </a:endParaRPr>
        </a:p>
      </dgm:t>
    </dgm:pt>
    <dgm:pt modelId="{02B14040-38FE-4A7F-9867-A10E76DF092B}" type="sibTrans" cxnId="{A3629810-4F59-47A7-BF73-2E1A6FA4CE3F}">
      <dgm:prSet/>
      <dgm:spPr/>
      <dgm:t>
        <a:bodyPr/>
        <a:lstStyle/>
        <a:p>
          <a:endParaRPr lang="fr-FR" sz="2000" b="0">
            <a:latin typeface="Times New Roman" panose="02020603050405020304" pitchFamily="18" charset="0"/>
            <a:cs typeface="Times New Roman" panose="02020603050405020304" pitchFamily="18" charset="0"/>
          </a:endParaRPr>
        </a:p>
      </dgm:t>
    </dgm:pt>
    <dgm:pt modelId="{9A0FB16D-B051-44C8-9591-A0572DE02261}">
      <dgm:prSet custT="1"/>
      <dgm:spPr>
        <a:solidFill>
          <a:srgbClr val="EC046D">
            <a:alpha val="50000"/>
          </a:srgbClr>
        </a:solidFill>
      </dgm:spPr>
      <dgm:t>
        <a:bodyPr/>
        <a:lstStyle/>
        <a:p>
          <a:r>
            <a:rPr lang="fr-FR" sz="2000" b="0" dirty="0" smtClean="0">
              <a:latin typeface="Times New Roman" panose="02020603050405020304" pitchFamily="18" charset="0"/>
              <a:cs typeface="Times New Roman" panose="02020603050405020304" pitchFamily="18" charset="0"/>
            </a:rPr>
            <a:t>Pathologie métabolique du calcium</a:t>
          </a:r>
        </a:p>
      </dgm:t>
    </dgm:pt>
    <dgm:pt modelId="{E985CA19-4410-4BFA-8C79-102FAC246221}" type="parTrans" cxnId="{BAEC2BDA-4892-4B19-BAA2-01CF2DD4AAE5}">
      <dgm:prSet/>
      <dgm:spPr/>
      <dgm:t>
        <a:bodyPr/>
        <a:lstStyle/>
        <a:p>
          <a:endParaRPr lang="fr-FR" sz="2000" b="0">
            <a:latin typeface="Times New Roman" panose="02020603050405020304" pitchFamily="18" charset="0"/>
            <a:cs typeface="Times New Roman" panose="02020603050405020304" pitchFamily="18" charset="0"/>
          </a:endParaRPr>
        </a:p>
      </dgm:t>
    </dgm:pt>
    <dgm:pt modelId="{BB9719FE-A90D-4760-8336-2EA703EE37FB}" type="sibTrans" cxnId="{BAEC2BDA-4892-4B19-BAA2-01CF2DD4AAE5}">
      <dgm:prSet/>
      <dgm:spPr/>
      <dgm:t>
        <a:bodyPr/>
        <a:lstStyle/>
        <a:p>
          <a:endParaRPr lang="fr-FR" sz="2000" b="0">
            <a:latin typeface="Times New Roman" panose="02020603050405020304" pitchFamily="18" charset="0"/>
            <a:cs typeface="Times New Roman" panose="02020603050405020304" pitchFamily="18" charset="0"/>
          </a:endParaRPr>
        </a:p>
      </dgm:t>
    </dgm:pt>
    <dgm:pt modelId="{897DC47C-9499-46A0-9FDB-D30F338CE5B2}">
      <dgm:prSet custT="1"/>
      <dgm:spPr/>
      <dgm:t>
        <a:bodyPr/>
        <a:lstStyle/>
        <a:p>
          <a:r>
            <a:rPr lang="fr-FR" sz="2000" b="0" dirty="0" smtClean="0">
              <a:latin typeface="Times New Roman" panose="02020603050405020304" pitchFamily="18" charset="0"/>
              <a:cs typeface="Times New Roman" panose="02020603050405020304" pitchFamily="18" charset="0"/>
            </a:rPr>
            <a:t>Conclusion </a:t>
          </a:r>
          <a:endParaRPr lang="fr-FR" sz="2000" b="0" dirty="0">
            <a:latin typeface="Times New Roman" panose="02020603050405020304" pitchFamily="18" charset="0"/>
            <a:cs typeface="Times New Roman" panose="02020603050405020304" pitchFamily="18" charset="0"/>
          </a:endParaRPr>
        </a:p>
      </dgm:t>
    </dgm:pt>
    <dgm:pt modelId="{F442ABAE-7B54-4F8E-8769-238CC4F755EB}" type="parTrans" cxnId="{91AA3D13-15C1-47F4-BAFA-D9BE90E57AA9}">
      <dgm:prSet/>
      <dgm:spPr/>
      <dgm:t>
        <a:bodyPr/>
        <a:lstStyle/>
        <a:p>
          <a:endParaRPr lang="fr-FR" sz="2000" b="0">
            <a:latin typeface="Times New Roman" panose="02020603050405020304" pitchFamily="18" charset="0"/>
            <a:cs typeface="Times New Roman" panose="02020603050405020304" pitchFamily="18" charset="0"/>
          </a:endParaRPr>
        </a:p>
      </dgm:t>
    </dgm:pt>
    <dgm:pt modelId="{9D19EBF4-DDE2-4778-9F34-D6D7E2FAFD25}" type="sibTrans" cxnId="{91AA3D13-15C1-47F4-BAFA-D9BE90E57AA9}">
      <dgm:prSet/>
      <dgm:spPr/>
      <dgm:t>
        <a:bodyPr/>
        <a:lstStyle/>
        <a:p>
          <a:endParaRPr lang="fr-FR" sz="2000" b="0">
            <a:latin typeface="Times New Roman" panose="02020603050405020304" pitchFamily="18" charset="0"/>
            <a:cs typeface="Times New Roman" panose="02020603050405020304" pitchFamily="18" charset="0"/>
          </a:endParaRPr>
        </a:p>
      </dgm:t>
    </dgm:pt>
    <dgm:pt modelId="{8A31E441-7C0B-495D-9C39-B65829F20698}" type="pres">
      <dgm:prSet presAssocID="{0F3FAE8E-B9CC-46D5-A793-171D1A17F3F3}" presName="linear" presStyleCnt="0">
        <dgm:presLayoutVars>
          <dgm:dir/>
          <dgm:animLvl val="lvl"/>
          <dgm:resizeHandles val="exact"/>
        </dgm:presLayoutVars>
      </dgm:prSet>
      <dgm:spPr/>
      <dgm:t>
        <a:bodyPr/>
        <a:lstStyle/>
        <a:p>
          <a:endParaRPr lang="fr-FR"/>
        </a:p>
      </dgm:t>
    </dgm:pt>
    <dgm:pt modelId="{5D9A9960-47A3-4934-AC3E-9C3E1FA3EFBC}" type="pres">
      <dgm:prSet presAssocID="{C21C5A1B-F64D-4DB2-A328-FE63E5046A4A}" presName="parentLin" presStyleCnt="0"/>
      <dgm:spPr/>
    </dgm:pt>
    <dgm:pt modelId="{C156F8B6-4355-4416-A497-39A494755359}" type="pres">
      <dgm:prSet presAssocID="{C21C5A1B-F64D-4DB2-A328-FE63E5046A4A}" presName="parentLeftMargin" presStyleLbl="node1" presStyleIdx="0" presStyleCnt="5"/>
      <dgm:spPr/>
      <dgm:t>
        <a:bodyPr/>
        <a:lstStyle/>
        <a:p>
          <a:endParaRPr lang="fr-FR"/>
        </a:p>
      </dgm:t>
    </dgm:pt>
    <dgm:pt modelId="{92E4D0ED-C270-4D02-B106-3E049BA1193E}" type="pres">
      <dgm:prSet presAssocID="{C21C5A1B-F64D-4DB2-A328-FE63E5046A4A}" presName="parentText" presStyleLbl="node1" presStyleIdx="0" presStyleCnt="5">
        <dgm:presLayoutVars>
          <dgm:chMax val="0"/>
          <dgm:bulletEnabled val="1"/>
        </dgm:presLayoutVars>
      </dgm:prSet>
      <dgm:spPr/>
      <dgm:t>
        <a:bodyPr/>
        <a:lstStyle/>
        <a:p>
          <a:endParaRPr lang="fr-FR"/>
        </a:p>
      </dgm:t>
    </dgm:pt>
    <dgm:pt modelId="{5013317A-DDB8-4759-94E2-670F3B1A4062}" type="pres">
      <dgm:prSet presAssocID="{C21C5A1B-F64D-4DB2-A328-FE63E5046A4A}" presName="negativeSpace" presStyleCnt="0"/>
      <dgm:spPr/>
    </dgm:pt>
    <dgm:pt modelId="{634B0767-9937-47A6-A948-F9C59396FBB5}" type="pres">
      <dgm:prSet presAssocID="{C21C5A1B-F64D-4DB2-A328-FE63E5046A4A}" presName="childText" presStyleLbl="conFgAcc1" presStyleIdx="0" presStyleCnt="5">
        <dgm:presLayoutVars>
          <dgm:bulletEnabled val="1"/>
        </dgm:presLayoutVars>
      </dgm:prSet>
      <dgm:spPr/>
      <dgm:t>
        <a:bodyPr/>
        <a:lstStyle/>
        <a:p>
          <a:endParaRPr lang="fr-FR"/>
        </a:p>
      </dgm:t>
    </dgm:pt>
    <dgm:pt modelId="{AEC40DF2-7926-489C-A382-B750729636C2}" type="pres">
      <dgm:prSet presAssocID="{54975C13-C7CB-4B84-A5BC-307CEC71D30A}" presName="spaceBetweenRectangles" presStyleCnt="0"/>
      <dgm:spPr/>
    </dgm:pt>
    <dgm:pt modelId="{678473C4-8EE8-47CF-9A78-8357917619F9}" type="pres">
      <dgm:prSet presAssocID="{7D5892CC-87FB-40D8-90D9-3B824EF08766}" presName="parentLin" presStyleCnt="0"/>
      <dgm:spPr/>
    </dgm:pt>
    <dgm:pt modelId="{8B0AF06C-B504-4D9E-8587-BE9086C2D34F}" type="pres">
      <dgm:prSet presAssocID="{7D5892CC-87FB-40D8-90D9-3B824EF08766}" presName="parentLeftMargin" presStyleLbl="node1" presStyleIdx="0" presStyleCnt="5"/>
      <dgm:spPr/>
      <dgm:t>
        <a:bodyPr/>
        <a:lstStyle/>
        <a:p>
          <a:endParaRPr lang="fr-FR"/>
        </a:p>
      </dgm:t>
    </dgm:pt>
    <dgm:pt modelId="{4BE223F8-AFEC-466D-8A5C-5A5576BF9D04}" type="pres">
      <dgm:prSet presAssocID="{7D5892CC-87FB-40D8-90D9-3B824EF08766}" presName="parentText" presStyleLbl="node1" presStyleIdx="1" presStyleCnt="5">
        <dgm:presLayoutVars>
          <dgm:chMax val="0"/>
          <dgm:bulletEnabled val="1"/>
        </dgm:presLayoutVars>
      </dgm:prSet>
      <dgm:spPr/>
      <dgm:t>
        <a:bodyPr/>
        <a:lstStyle/>
        <a:p>
          <a:endParaRPr lang="fr-FR"/>
        </a:p>
      </dgm:t>
    </dgm:pt>
    <dgm:pt modelId="{894EFF30-FF0A-40CF-8B43-BD1A958C9187}" type="pres">
      <dgm:prSet presAssocID="{7D5892CC-87FB-40D8-90D9-3B824EF08766}" presName="negativeSpace" presStyleCnt="0"/>
      <dgm:spPr/>
    </dgm:pt>
    <dgm:pt modelId="{4244C931-AA8C-4008-8806-1A3B22E848F0}" type="pres">
      <dgm:prSet presAssocID="{7D5892CC-87FB-40D8-90D9-3B824EF08766}" presName="childText" presStyleLbl="conFgAcc1" presStyleIdx="1" presStyleCnt="5">
        <dgm:presLayoutVars>
          <dgm:bulletEnabled val="1"/>
        </dgm:presLayoutVars>
      </dgm:prSet>
      <dgm:spPr/>
      <dgm:t>
        <a:bodyPr/>
        <a:lstStyle/>
        <a:p>
          <a:endParaRPr lang="fr-FR"/>
        </a:p>
      </dgm:t>
    </dgm:pt>
    <dgm:pt modelId="{EA67FFB5-FEF4-4B68-8A60-7EE3ED30B7EC}" type="pres">
      <dgm:prSet presAssocID="{75BCCC39-9C81-4199-81A3-A6367EE3D0E9}" presName="spaceBetweenRectangles" presStyleCnt="0"/>
      <dgm:spPr/>
    </dgm:pt>
    <dgm:pt modelId="{9F67FDB1-50DD-4233-9C01-E4A7C6B60AFC}" type="pres">
      <dgm:prSet presAssocID="{884830C5-33AA-4240-8383-7C0BEE573581}" presName="parentLin" presStyleCnt="0"/>
      <dgm:spPr/>
    </dgm:pt>
    <dgm:pt modelId="{EB622B67-DF80-4C61-A9C7-5FA7EBDDF21C}" type="pres">
      <dgm:prSet presAssocID="{884830C5-33AA-4240-8383-7C0BEE573581}" presName="parentLeftMargin" presStyleLbl="node1" presStyleIdx="1" presStyleCnt="5"/>
      <dgm:spPr/>
      <dgm:t>
        <a:bodyPr/>
        <a:lstStyle/>
        <a:p>
          <a:endParaRPr lang="fr-FR"/>
        </a:p>
      </dgm:t>
    </dgm:pt>
    <dgm:pt modelId="{1900D8CC-BDAE-4632-8542-813A4460654D}" type="pres">
      <dgm:prSet presAssocID="{884830C5-33AA-4240-8383-7C0BEE573581}" presName="parentText" presStyleLbl="node1" presStyleIdx="2" presStyleCnt="5">
        <dgm:presLayoutVars>
          <dgm:chMax val="0"/>
          <dgm:bulletEnabled val="1"/>
        </dgm:presLayoutVars>
      </dgm:prSet>
      <dgm:spPr/>
      <dgm:t>
        <a:bodyPr/>
        <a:lstStyle/>
        <a:p>
          <a:endParaRPr lang="fr-FR"/>
        </a:p>
      </dgm:t>
    </dgm:pt>
    <dgm:pt modelId="{34CED710-CEDF-4350-A825-7F6AB9EB0232}" type="pres">
      <dgm:prSet presAssocID="{884830C5-33AA-4240-8383-7C0BEE573581}" presName="negativeSpace" presStyleCnt="0"/>
      <dgm:spPr/>
    </dgm:pt>
    <dgm:pt modelId="{9251FD7D-F465-4C0F-9F2B-478E4928BB05}" type="pres">
      <dgm:prSet presAssocID="{884830C5-33AA-4240-8383-7C0BEE573581}" presName="childText" presStyleLbl="conFgAcc1" presStyleIdx="2" presStyleCnt="5">
        <dgm:presLayoutVars>
          <dgm:bulletEnabled val="1"/>
        </dgm:presLayoutVars>
      </dgm:prSet>
      <dgm:spPr/>
      <dgm:t>
        <a:bodyPr/>
        <a:lstStyle/>
        <a:p>
          <a:endParaRPr lang="fr-FR"/>
        </a:p>
      </dgm:t>
    </dgm:pt>
    <dgm:pt modelId="{3A6F64D7-4211-4D13-AC26-C8D5CCCB746F}" type="pres">
      <dgm:prSet presAssocID="{F1BFF45D-E328-4303-87E4-26AC0DB461CB}" presName="spaceBetweenRectangles" presStyleCnt="0"/>
      <dgm:spPr/>
    </dgm:pt>
    <dgm:pt modelId="{7E3E2940-A295-44CA-9979-6BEDB95100A1}" type="pres">
      <dgm:prSet presAssocID="{FADC96FE-400E-4B7A-B72D-773602131517}" presName="parentLin" presStyleCnt="0"/>
      <dgm:spPr/>
    </dgm:pt>
    <dgm:pt modelId="{71411DC3-3FA9-43F6-8F30-DBD840CD1DB4}" type="pres">
      <dgm:prSet presAssocID="{FADC96FE-400E-4B7A-B72D-773602131517}" presName="parentLeftMargin" presStyleLbl="node1" presStyleIdx="2" presStyleCnt="5"/>
      <dgm:spPr/>
      <dgm:t>
        <a:bodyPr/>
        <a:lstStyle/>
        <a:p>
          <a:endParaRPr lang="fr-FR"/>
        </a:p>
      </dgm:t>
    </dgm:pt>
    <dgm:pt modelId="{4AC85378-6BD8-4257-99AF-11CC06C05C2A}" type="pres">
      <dgm:prSet presAssocID="{FADC96FE-400E-4B7A-B72D-773602131517}" presName="parentText" presStyleLbl="node1" presStyleIdx="3" presStyleCnt="5" custLinFactNeighborY="2805">
        <dgm:presLayoutVars>
          <dgm:chMax val="0"/>
          <dgm:bulletEnabled val="1"/>
        </dgm:presLayoutVars>
      </dgm:prSet>
      <dgm:spPr/>
      <dgm:t>
        <a:bodyPr/>
        <a:lstStyle/>
        <a:p>
          <a:endParaRPr lang="fr-FR"/>
        </a:p>
      </dgm:t>
    </dgm:pt>
    <dgm:pt modelId="{E1FC0651-BC04-49D5-9A21-77C60F38B49B}" type="pres">
      <dgm:prSet presAssocID="{FADC96FE-400E-4B7A-B72D-773602131517}" presName="negativeSpace" presStyleCnt="0"/>
      <dgm:spPr/>
    </dgm:pt>
    <dgm:pt modelId="{5120E497-2FD7-4892-8115-58060EF4896A}" type="pres">
      <dgm:prSet presAssocID="{FADC96FE-400E-4B7A-B72D-773602131517}" presName="childText" presStyleLbl="conFgAcc1" presStyleIdx="3" presStyleCnt="5">
        <dgm:presLayoutVars>
          <dgm:bulletEnabled val="1"/>
        </dgm:presLayoutVars>
      </dgm:prSet>
      <dgm:spPr/>
    </dgm:pt>
    <dgm:pt modelId="{4C4105AD-5872-4810-96C7-64E3C68F4E97}" type="pres">
      <dgm:prSet presAssocID="{02B14040-38FE-4A7F-9867-A10E76DF092B}" presName="spaceBetweenRectangles" presStyleCnt="0"/>
      <dgm:spPr/>
    </dgm:pt>
    <dgm:pt modelId="{16BC876E-D483-4D6E-9AEC-4B02A11FC0BB}" type="pres">
      <dgm:prSet presAssocID="{9A0FB16D-B051-44C8-9591-A0572DE02261}" presName="parentLin" presStyleCnt="0"/>
      <dgm:spPr/>
    </dgm:pt>
    <dgm:pt modelId="{09859EC9-31D5-4E4E-9798-CA90CD23810A}" type="pres">
      <dgm:prSet presAssocID="{9A0FB16D-B051-44C8-9591-A0572DE02261}" presName="parentLeftMargin" presStyleLbl="node1" presStyleIdx="3" presStyleCnt="5"/>
      <dgm:spPr/>
      <dgm:t>
        <a:bodyPr/>
        <a:lstStyle/>
        <a:p>
          <a:endParaRPr lang="fr-FR"/>
        </a:p>
      </dgm:t>
    </dgm:pt>
    <dgm:pt modelId="{F42C5B0C-9F00-422D-9335-114EB1C2309D}" type="pres">
      <dgm:prSet presAssocID="{9A0FB16D-B051-44C8-9591-A0572DE02261}" presName="parentText" presStyleLbl="node1" presStyleIdx="4" presStyleCnt="5">
        <dgm:presLayoutVars>
          <dgm:chMax val="0"/>
          <dgm:bulletEnabled val="1"/>
        </dgm:presLayoutVars>
      </dgm:prSet>
      <dgm:spPr/>
      <dgm:t>
        <a:bodyPr/>
        <a:lstStyle/>
        <a:p>
          <a:endParaRPr lang="fr-FR"/>
        </a:p>
      </dgm:t>
    </dgm:pt>
    <dgm:pt modelId="{864D0AB3-1CB9-4474-97D7-91BFBA32173E}" type="pres">
      <dgm:prSet presAssocID="{9A0FB16D-B051-44C8-9591-A0572DE02261}" presName="negativeSpace" presStyleCnt="0"/>
      <dgm:spPr/>
    </dgm:pt>
    <dgm:pt modelId="{EE607917-20C8-4E79-9EE0-D2233040A31E}" type="pres">
      <dgm:prSet presAssocID="{9A0FB16D-B051-44C8-9591-A0572DE02261}" presName="childText" presStyleLbl="conFgAcc1" presStyleIdx="4" presStyleCnt="5">
        <dgm:presLayoutVars>
          <dgm:bulletEnabled val="1"/>
        </dgm:presLayoutVars>
      </dgm:prSet>
      <dgm:spPr/>
      <dgm:t>
        <a:bodyPr/>
        <a:lstStyle/>
        <a:p>
          <a:endParaRPr lang="fr-FR"/>
        </a:p>
      </dgm:t>
    </dgm:pt>
  </dgm:ptLst>
  <dgm:cxnLst>
    <dgm:cxn modelId="{DBD7F49F-316B-4F27-873C-D6ACA7C8B75B}" type="presOf" srcId="{FADC96FE-400E-4B7A-B72D-773602131517}" destId="{4AC85378-6BD8-4257-99AF-11CC06C05C2A}" srcOrd="1" destOrd="0" presId="urn:microsoft.com/office/officeart/2005/8/layout/list1"/>
    <dgm:cxn modelId="{CE4B93B5-9869-4DB7-B690-DDDEBEA2C4B9}" type="presOf" srcId="{C21C5A1B-F64D-4DB2-A328-FE63E5046A4A}" destId="{92E4D0ED-C270-4D02-B106-3E049BA1193E}" srcOrd="1" destOrd="0" presId="urn:microsoft.com/office/officeart/2005/8/layout/list1"/>
    <dgm:cxn modelId="{BAEC2BDA-4892-4B19-BAA2-01CF2DD4AAE5}" srcId="{0F3FAE8E-B9CC-46D5-A793-171D1A17F3F3}" destId="{9A0FB16D-B051-44C8-9591-A0572DE02261}" srcOrd="4" destOrd="0" parTransId="{E985CA19-4410-4BFA-8C79-102FAC246221}" sibTransId="{BB9719FE-A90D-4760-8336-2EA703EE37FB}"/>
    <dgm:cxn modelId="{C4194C3C-739C-4D28-8A77-BCDE5698A045}" type="presOf" srcId="{C0D06AF9-7530-4361-B640-165993EA6B4F}" destId="{634B0767-9937-47A6-A948-F9C59396FBB5}" srcOrd="0" destOrd="0" presId="urn:microsoft.com/office/officeart/2005/8/layout/list1"/>
    <dgm:cxn modelId="{68EF7A97-A318-4E23-81C1-6F29AA045F55}" type="presOf" srcId="{7D5892CC-87FB-40D8-90D9-3B824EF08766}" destId="{8B0AF06C-B504-4D9E-8587-BE9086C2D34F}" srcOrd="0" destOrd="0" presId="urn:microsoft.com/office/officeart/2005/8/layout/list1"/>
    <dgm:cxn modelId="{439E9CE3-9388-4095-A8FC-E6F07EC8E727}" type="presOf" srcId="{8563DF9E-F28E-4F1F-9709-E6352F8AB0C9}" destId="{9251FD7D-F465-4C0F-9F2B-478E4928BB05}" srcOrd="0" destOrd="0" presId="urn:microsoft.com/office/officeart/2005/8/layout/list1"/>
    <dgm:cxn modelId="{CE858721-77CE-4427-B7DB-249451A092E5}" srcId="{C21C5A1B-F64D-4DB2-A328-FE63E5046A4A}" destId="{C0D06AF9-7530-4361-B640-165993EA6B4F}" srcOrd="0" destOrd="0" parTransId="{6278EEF1-13FD-4325-B4CF-646BB51CF7F5}" sibTransId="{8844C6B8-05B7-42E9-820E-5DB32D358F40}"/>
    <dgm:cxn modelId="{C87DD877-AA0E-4A6B-ABE7-C0912858881E}" type="presOf" srcId="{9A0FB16D-B051-44C8-9591-A0572DE02261}" destId="{09859EC9-31D5-4E4E-9798-CA90CD23810A}" srcOrd="0" destOrd="0" presId="urn:microsoft.com/office/officeart/2005/8/layout/list1"/>
    <dgm:cxn modelId="{4E369280-7AA5-413B-BA6C-99A47A4FA927}" type="presOf" srcId="{C21C5A1B-F64D-4DB2-A328-FE63E5046A4A}" destId="{C156F8B6-4355-4416-A497-39A494755359}" srcOrd="0" destOrd="0" presId="urn:microsoft.com/office/officeart/2005/8/layout/list1"/>
    <dgm:cxn modelId="{9B3DDC88-4E7E-42EE-A2DB-F011BF94606D}" type="presOf" srcId="{0F3FAE8E-B9CC-46D5-A793-171D1A17F3F3}" destId="{8A31E441-7C0B-495D-9C39-B65829F20698}" srcOrd="0" destOrd="0" presId="urn:microsoft.com/office/officeart/2005/8/layout/list1"/>
    <dgm:cxn modelId="{627AE3BD-6AD5-4055-A165-DE22416B81C8}" srcId="{0F3FAE8E-B9CC-46D5-A793-171D1A17F3F3}" destId="{C21C5A1B-F64D-4DB2-A328-FE63E5046A4A}" srcOrd="0" destOrd="0" parTransId="{CDCAD180-C86A-47D3-A865-CB6D1DB00D11}" sibTransId="{54975C13-C7CB-4B84-A5BC-307CEC71D30A}"/>
    <dgm:cxn modelId="{339E6C73-97B7-4CBB-A70A-4BB5851AE7A2}" srcId="{7D5892CC-87FB-40D8-90D9-3B824EF08766}" destId="{9A949763-6487-4C9F-9EAC-361753717586}" srcOrd="0" destOrd="0" parTransId="{3A80FB74-A040-439B-B786-6B357EC9BEF3}" sibTransId="{05D10499-CD00-4CE5-B11F-144747217F4D}"/>
    <dgm:cxn modelId="{D506D700-CB53-4FAA-BA5C-E4B36A7D8163}" type="presOf" srcId="{884830C5-33AA-4240-8383-7C0BEE573581}" destId="{EB622B67-DF80-4C61-A9C7-5FA7EBDDF21C}" srcOrd="0" destOrd="0" presId="urn:microsoft.com/office/officeart/2005/8/layout/list1"/>
    <dgm:cxn modelId="{0FC766DA-41FC-4010-A4E3-5AACBA4122F3}" type="presOf" srcId="{9A0FB16D-B051-44C8-9591-A0572DE02261}" destId="{F42C5B0C-9F00-422D-9335-114EB1C2309D}" srcOrd="1" destOrd="0" presId="urn:microsoft.com/office/officeart/2005/8/layout/list1"/>
    <dgm:cxn modelId="{A3629810-4F59-47A7-BF73-2E1A6FA4CE3F}" srcId="{0F3FAE8E-B9CC-46D5-A793-171D1A17F3F3}" destId="{FADC96FE-400E-4B7A-B72D-773602131517}" srcOrd="3" destOrd="0" parTransId="{98455EA0-765E-44DA-BF3A-BCB716F30D08}" sibTransId="{02B14040-38FE-4A7F-9867-A10E76DF092B}"/>
    <dgm:cxn modelId="{2BE733C7-4E6B-4A4E-8923-AC54A6C074D9}" type="presOf" srcId="{884830C5-33AA-4240-8383-7C0BEE573581}" destId="{1900D8CC-BDAE-4632-8542-813A4460654D}" srcOrd="1" destOrd="0" presId="urn:microsoft.com/office/officeart/2005/8/layout/list1"/>
    <dgm:cxn modelId="{CDAD6ABF-7636-41FD-BADD-438C106C7BE1}" type="presOf" srcId="{FADC96FE-400E-4B7A-B72D-773602131517}" destId="{71411DC3-3FA9-43F6-8F30-DBD840CD1DB4}" srcOrd="0" destOrd="0" presId="urn:microsoft.com/office/officeart/2005/8/layout/list1"/>
    <dgm:cxn modelId="{14B2060D-3373-4C92-A874-FDCE5D0B6761}" type="presOf" srcId="{897DC47C-9499-46A0-9FDB-D30F338CE5B2}" destId="{EE607917-20C8-4E79-9EE0-D2233040A31E}" srcOrd="0" destOrd="0" presId="urn:microsoft.com/office/officeart/2005/8/layout/list1"/>
    <dgm:cxn modelId="{C07C61CC-D5AA-4DA3-9038-3DC55A481B19}" srcId="{0F3FAE8E-B9CC-46D5-A793-171D1A17F3F3}" destId="{884830C5-33AA-4240-8383-7C0BEE573581}" srcOrd="2" destOrd="0" parTransId="{A7703121-8372-41CC-92DB-D306023C4B4F}" sibTransId="{F1BFF45D-E328-4303-87E4-26AC0DB461CB}"/>
    <dgm:cxn modelId="{3DAD6B82-BC19-4BB2-B789-049A6A3F072B}" type="presOf" srcId="{9A949763-6487-4C9F-9EAC-361753717586}" destId="{4244C931-AA8C-4008-8806-1A3B22E848F0}" srcOrd="0" destOrd="0" presId="urn:microsoft.com/office/officeart/2005/8/layout/list1"/>
    <dgm:cxn modelId="{F7A5BF1D-DB37-465B-933C-C8E310D9B5E5}" srcId="{884830C5-33AA-4240-8383-7C0BEE573581}" destId="{8563DF9E-F28E-4F1F-9709-E6352F8AB0C9}" srcOrd="0" destOrd="0" parTransId="{5A0C3B06-2483-413A-BA2D-E0CFF4E00CA9}" sibTransId="{550E0D6F-325C-40D3-832B-B84D9AFD600A}"/>
    <dgm:cxn modelId="{91AA3D13-15C1-47F4-BAFA-D9BE90E57AA9}" srcId="{9A0FB16D-B051-44C8-9591-A0572DE02261}" destId="{897DC47C-9499-46A0-9FDB-D30F338CE5B2}" srcOrd="0" destOrd="0" parTransId="{F442ABAE-7B54-4F8E-8769-238CC4F755EB}" sibTransId="{9D19EBF4-DDE2-4778-9F34-D6D7E2FAFD25}"/>
    <dgm:cxn modelId="{29D5EE5A-9EEE-47EF-A250-96A4726FC70D}" type="presOf" srcId="{7D5892CC-87FB-40D8-90D9-3B824EF08766}" destId="{4BE223F8-AFEC-466D-8A5C-5A5576BF9D04}" srcOrd="1" destOrd="0" presId="urn:microsoft.com/office/officeart/2005/8/layout/list1"/>
    <dgm:cxn modelId="{1AF60AE4-3ED9-40D0-8000-1B629CAA932E}" srcId="{0F3FAE8E-B9CC-46D5-A793-171D1A17F3F3}" destId="{7D5892CC-87FB-40D8-90D9-3B824EF08766}" srcOrd="1" destOrd="0" parTransId="{A30A1881-A8EA-49E0-BF76-D86BC090BF47}" sibTransId="{75BCCC39-9C81-4199-81A3-A6367EE3D0E9}"/>
    <dgm:cxn modelId="{28CE0176-CB68-4853-B0B6-41B480672A33}" type="presParOf" srcId="{8A31E441-7C0B-495D-9C39-B65829F20698}" destId="{5D9A9960-47A3-4934-AC3E-9C3E1FA3EFBC}" srcOrd="0" destOrd="0" presId="urn:microsoft.com/office/officeart/2005/8/layout/list1"/>
    <dgm:cxn modelId="{DD4946E8-2065-4D86-A42A-2190D011A0D6}" type="presParOf" srcId="{5D9A9960-47A3-4934-AC3E-9C3E1FA3EFBC}" destId="{C156F8B6-4355-4416-A497-39A494755359}" srcOrd="0" destOrd="0" presId="urn:microsoft.com/office/officeart/2005/8/layout/list1"/>
    <dgm:cxn modelId="{C746BF9C-E31B-45C6-B503-5469E1A93EF4}" type="presParOf" srcId="{5D9A9960-47A3-4934-AC3E-9C3E1FA3EFBC}" destId="{92E4D0ED-C270-4D02-B106-3E049BA1193E}" srcOrd="1" destOrd="0" presId="urn:microsoft.com/office/officeart/2005/8/layout/list1"/>
    <dgm:cxn modelId="{F333CC80-C4C4-4673-991B-DEEA904DA221}" type="presParOf" srcId="{8A31E441-7C0B-495D-9C39-B65829F20698}" destId="{5013317A-DDB8-4759-94E2-670F3B1A4062}" srcOrd="1" destOrd="0" presId="urn:microsoft.com/office/officeart/2005/8/layout/list1"/>
    <dgm:cxn modelId="{B453864F-3DF2-4894-A898-AA8FEC995FBC}" type="presParOf" srcId="{8A31E441-7C0B-495D-9C39-B65829F20698}" destId="{634B0767-9937-47A6-A948-F9C59396FBB5}" srcOrd="2" destOrd="0" presId="urn:microsoft.com/office/officeart/2005/8/layout/list1"/>
    <dgm:cxn modelId="{6E808375-09E6-4921-8AC0-396EBF387248}" type="presParOf" srcId="{8A31E441-7C0B-495D-9C39-B65829F20698}" destId="{AEC40DF2-7926-489C-A382-B750729636C2}" srcOrd="3" destOrd="0" presId="urn:microsoft.com/office/officeart/2005/8/layout/list1"/>
    <dgm:cxn modelId="{E998E5C3-C6F3-47DB-833E-7D86345BD507}" type="presParOf" srcId="{8A31E441-7C0B-495D-9C39-B65829F20698}" destId="{678473C4-8EE8-47CF-9A78-8357917619F9}" srcOrd="4" destOrd="0" presId="urn:microsoft.com/office/officeart/2005/8/layout/list1"/>
    <dgm:cxn modelId="{25E0B5FC-6DA0-4815-8BC7-2E4C47E5AE82}" type="presParOf" srcId="{678473C4-8EE8-47CF-9A78-8357917619F9}" destId="{8B0AF06C-B504-4D9E-8587-BE9086C2D34F}" srcOrd="0" destOrd="0" presId="urn:microsoft.com/office/officeart/2005/8/layout/list1"/>
    <dgm:cxn modelId="{4AEFB39D-C47C-4D00-BC65-75639F062BD5}" type="presParOf" srcId="{678473C4-8EE8-47CF-9A78-8357917619F9}" destId="{4BE223F8-AFEC-466D-8A5C-5A5576BF9D04}" srcOrd="1" destOrd="0" presId="urn:microsoft.com/office/officeart/2005/8/layout/list1"/>
    <dgm:cxn modelId="{FBE4A20F-2BD4-400C-85C9-8949F2592FFC}" type="presParOf" srcId="{8A31E441-7C0B-495D-9C39-B65829F20698}" destId="{894EFF30-FF0A-40CF-8B43-BD1A958C9187}" srcOrd="5" destOrd="0" presId="urn:microsoft.com/office/officeart/2005/8/layout/list1"/>
    <dgm:cxn modelId="{2FA2456F-FC32-4804-A7E7-5381A3D6AA60}" type="presParOf" srcId="{8A31E441-7C0B-495D-9C39-B65829F20698}" destId="{4244C931-AA8C-4008-8806-1A3B22E848F0}" srcOrd="6" destOrd="0" presId="urn:microsoft.com/office/officeart/2005/8/layout/list1"/>
    <dgm:cxn modelId="{D095B8DC-CC98-410F-83FC-5E5B5E20C756}" type="presParOf" srcId="{8A31E441-7C0B-495D-9C39-B65829F20698}" destId="{EA67FFB5-FEF4-4B68-8A60-7EE3ED30B7EC}" srcOrd="7" destOrd="0" presId="urn:microsoft.com/office/officeart/2005/8/layout/list1"/>
    <dgm:cxn modelId="{A424D51B-F401-4FE3-97F4-21D3E595FE87}" type="presParOf" srcId="{8A31E441-7C0B-495D-9C39-B65829F20698}" destId="{9F67FDB1-50DD-4233-9C01-E4A7C6B60AFC}" srcOrd="8" destOrd="0" presId="urn:microsoft.com/office/officeart/2005/8/layout/list1"/>
    <dgm:cxn modelId="{B4747E9B-D9C6-481B-B7E3-3E6C7EB806BE}" type="presParOf" srcId="{9F67FDB1-50DD-4233-9C01-E4A7C6B60AFC}" destId="{EB622B67-DF80-4C61-A9C7-5FA7EBDDF21C}" srcOrd="0" destOrd="0" presId="urn:microsoft.com/office/officeart/2005/8/layout/list1"/>
    <dgm:cxn modelId="{1F57C87F-AFB4-4FB0-A472-163767834C65}" type="presParOf" srcId="{9F67FDB1-50DD-4233-9C01-E4A7C6B60AFC}" destId="{1900D8CC-BDAE-4632-8542-813A4460654D}" srcOrd="1" destOrd="0" presId="urn:microsoft.com/office/officeart/2005/8/layout/list1"/>
    <dgm:cxn modelId="{F1C6CFC6-5CF0-4426-B187-EBB554AC3422}" type="presParOf" srcId="{8A31E441-7C0B-495D-9C39-B65829F20698}" destId="{34CED710-CEDF-4350-A825-7F6AB9EB0232}" srcOrd="9" destOrd="0" presId="urn:microsoft.com/office/officeart/2005/8/layout/list1"/>
    <dgm:cxn modelId="{1B02C78C-4468-4593-8D5B-5BFDE77A9D62}" type="presParOf" srcId="{8A31E441-7C0B-495D-9C39-B65829F20698}" destId="{9251FD7D-F465-4C0F-9F2B-478E4928BB05}" srcOrd="10" destOrd="0" presId="urn:microsoft.com/office/officeart/2005/8/layout/list1"/>
    <dgm:cxn modelId="{85A4A539-E59C-4A0A-BF9B-6D02C8B6AE38}" type="presParOf" srcId="{8A31E441-7C0B-495D-9C39-B65829F20698}" destId="{3A6F64D7-4211-4D13-AC26-C8D5CCCB746F}" srcOrd="11" destOrd="0" presId="urn:microsoft.com/office/officeart/2005/8/layout/list1"/>
    <dgm:cxn modelId="{B76B8996-3AEB-48DA-8684-A618D103B16B}" type="presParOf" srcId="{8A31E441-7C0B-495D-9C39-B65829F20698}" destId="{7E3E2940-A295-44CA-9979-6BEDB95100A1}" srcOrd="12" destOrd="0" presId="urn:microsoft.com/office/officeart/2005/8/layout/list1"/>
    <dgm:cxn modelId="{AFDE2338-336D-43E3-B454-DAEF8485EB88}" type="presParOf" srcId="{7E3E2940-A295-44CA-9979-6BEDB95100A1}" destId="{71411DC3-3FA9-43F6-8F30-DBD840CD1DB4}" srcOrd="0" destOrd="0" presId="urn:microsoft.com/office/officeart/2005/8/layout/list1"/>
    <dgm:cxn modelId="{F01C29A5-3105-47AE-AFF9-329BFDDB34EE}" type="presParOf" srcId="{7E3E2940-A295-44CA-9979-6BEDB95100A1}" destId="{4AC85378-6BD8-4257-99AF-11CC06C05C2A}" srcOrd="1" destOrd="0" presId="urn:microsoft.com/office/officeart/2005/8/layout/list1"/>
    <dgm:cxn modelId="{6950C7F9-6EF6-4D45-A717-D78B6B8CBD8C}" type="presParOf" srcId="{8A31E441-7C0B-495D-9C39-B65829F20698}" destId="{E1FC0651-BC04-49D5-9A21-77C60F38B49B}" srcOrd="13" destOrd="0" presId="urn:microsoft.com/office/officeart/2005/8/layout/list1"/>
    <dgm:cxn modelId="{17E07B05-D227-4A26-AF3D-21C1A86ADF2C}" type="presParOf" srcId="{8A31E441-7C0B-495D-9C39-B65829F20698}" destId="{5120E497-2FD7-4892-8115-58060EF4896A}" srcOrd="14" destOrd="0" presId="urn:microsoft.com/office/officeart/2005/8/layout/list1"/>
    <dgm:cxn modelId="{CF21B353-CDCC-417A-BD20-1A9D2549D202}" type="presParOf" srcId="{8A31E441-7C0B-495D-9C39-B65829F20698}" destId="{4C4105AD-5872-4810-96C7-64E3C68F4E97}" srcOrd="15" destOrd="0" presId="urn:microsoft.com/office/officeart/2005/8/layout/list1"/>
    <dgm:cxn modelId="{9D12A0B8-2568-4AEE-BE82-500779F14930}" type="presParOf" srcId="{8A31E441-7C0B-495D-9C39-B65829F20698}" destId="{16BC876E-D483-4D6E-9AEC-4B02A11FC0BB}" srcOrd="16" destOrd="0" presId="urn:microsoft.com/office/officeart/2005/8/layout/list1"/>
    <dgm:cxn modelId="{79E06B20-10F6-4989-8D2C-64E3B2C96A7F}" type="presParOf" srcId="{16BC876E-D483-4D6E-9AEC-4B02A11FC0BB}" destId="{09859EC9-31D5-4E4E-9798-CA90CD23810A}" srcOrd="0" destOrd="0" presId="urn:microsoft.com/office/officeart/2005/8/layout/list1"/>
    <dgm:cxn modelId="{C925511B-15CF-4A89-94A9-CE9872E727DD}" type="presParOf" srcId="{16BC876E-D483-4D6E-9AEC-4B02A11FC0BB}" destId="{F42C5B0C-9F00-422D-9335-114EB1C2309D}" srcOrd="1" destOrd="0" presId="urn:microsoft.com/office/officeart/2005/8/layout/list1"/>
    <dgm:cxn modelId="{A025B5BD-CDA0-43AE-BFA2-E7412B6EA34C}" type="presParOf" srcId="{8A31E441-7C0B-495D-9C39-B65829F20698}" destId="{864D0AB3-1CB9-4474-97D7-91BFBA32173E}" srcOrd="17" destOrd="0" presId="urn:microsoft.com/office/officeart/2005/8/layout/list1"/>
    <dgm:cxn modelId="{AEA5BE0F-CED5-4A5B-AE1C-14EC46A74362}" type="presParOf" srcId="{8A31E441-7C0B-495D-9C39-B65829F20698}" destId="{EE607917-20C8-4E79-9EE0-D2233040A31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0767-9937-47A6-A948-F9C59396FBB5}">
      <dsp:nvSpPr>
        <dsp:cNvPr id="0" name=""/>
        <dsp:cNvSpPr/>
      </dsp:nvSpPr>
      <dsp:spPr>
        <a:xfrm>
          <a:off x="0" y="302013"/>
          <a:ext cx="6263860" cy="793800"/>
        </a:xfrm>
        <a:prstGeom prst="rect">
          <a:avLst/>
        </a:prstGeom>
        <a:solidFill>
          <a:schemeClr val="lt1">
            <a:alpha val="90000"/>
            <a:hueOff val="0"/>
            <a:satOff val="0"/>
            <a:lumOff val="0"/>
            <a:alphaOff val="0"/>
          </a:schemeClr>
        </a:solidFill>
        <a:ln w="1587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45" tIns="374904" rIns="486145" bIns="142240" numCol="1" spcCol="1270" anchor="t" anchorCtr="0">
          <a:noAutofit/>
        </a:bodyPr>
        <a:lstStyle/>
        <a:p>
          <a:pPr marL="228600" lvl="1" indent="-228600" algn="l" defTabSz="889000">
            <a:lnSpc>
              <a:spcPct val="90000"/>
            </a:lnSpc>
            <a:spcBef>
              <a:spcPct val="0"/>
            </a:spcBef>
            <a:spcAft>
              <a:spcPct val="15000"/>
            </a:spcAft>
            <a:buChar char="••"/>
          </a:pPr>
          <a:r>
            <a:rPr lang="fr-FR" sz="2000" b="0" kern="1200" dirty="0" smtClean="0">
              <a:latin typeface="Times New Roman" panose="02020603050405020304" pitchFamily="18" charset="0"/>
              <a:cs typeface="Times New Roman" panose="02020603050405020304" pitchFamily="18" charset="0"/>
            </a:rPr>
            <a:t>Définitions </a:t>
          </a:r>
          <a:endParaRPr lang="fr-FR" sz="2000" b="0" kern="1200" dirty="0">
            <a:latin typeface="Times New Roman" panose="02020603050405020304" pitchFamily="18" charset="0"/>
            <a:cs typeface="Times New Roman" panose="02020603050405020304" pitchFamily="18" charset="0"/>
          </a:endParaRPr>
        </a:p>
      </dsp:txBody>
      <dsp:txXfrm>
        <a:off x="0" y="302013"/>
        <a:ext cx="6263860" cy="793800"/>
      </dsp:txXfrm>
    </dsp:sp>
    <dsp:sp modelId="{92E4D0ED-C270-4D02-B106-3E049BA1193E}">
      <dsp:nvSpPr>
        <dsp:cNvPr id="0" name=""/>
        <dsp:cNvSpPr/>
      </dsp:nvSpPr>
      <dsp:spPr>
        <a:xfrm>
          <a:off x="313193" y="36333"/>
          <a:ext cx="4384702" cy="531360"/>
        </a:xfrm>
        <a:prstGeom prst="roundRect">
          <a:avLst/>
        </a:prstGeom>
        <a:solidFill>
          <a:srgbClr val="EC046D">
            <a:alpha val="9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31" tIns="0" rIns="165731" bIns="0" numCol="1" spcCol="1270" anchor="ctr" anchorCtr="0">
          <a:noAutofit/>
        </a:bodyPr>
        <a:lstStyle/>
        <a:p>
          <a:pPr lvl="0" algn="l" defTabSz="889000">
            <a:lnSpc>
              <a:spcPct val="90000"/>
            </a:lnSpc>
            <a:spcBef>
              <a:spcPct val="0"/>
            </a:spcBef>
            <a:spcAft>
              <a:spcPct val="35000"/>
            </a:spcAft>
          </a:pPr>
          <a:r>
            <a:rPr lang="fr-FR" sz="2000" b="0" kern="1200" dirty="0" smtClean="0">
              <a:latin typeface="Times New Roman" panose="02020603050405020304" pitchFamily="18" charset="0"/>
              <a:cs typeface="Times New Roman" panose="02020603050405020304" pitchFamily="18" charset="0"/>
            </a:rPr>
            <a:t>Introduction </a:t>
          </a:r>
          <a:endParaRPr lang="fr-FR" sz="2000" b="0" kern="1200" dirty="0">
            <a:latin typeface="Times New Roman" panose="02020603050405020304" pitchFamily="18" charset="0"/>
            <a:cs typeface="Times New Roman" panose="02020603050405020304" pitchFamily="18" charset="0"/>
          </a:endParaRPr>
        </a:p>
      </dsp:txBody>
      <dsp:txXfrm>
        <a:off x="339132" y="62272"/>
        <a:ext cx="4332824" cy="479482"/>
      </dsp:txXfrm>
    </dsp:sp>
    <dsp:sp modelId="{4244C931-AA8C-4008-8806-1A3B22E848F0}">
      <dsp:nvSpPr>
        <dsp:cNvPr id="0" name=""/>
        <dsp:cNvSpPr/>
      </dsp:nvSpPr>
      <dsp:spPr>
        <a:xfrm>
          <a:off x="0" y="1458693"/>
          <a:ext cx="6263860" cy="793800"/>
        </a:xfrm>
        <a:prstGeom prst="rect">
          <a:avLst/>
        </a:prstGeom>
        <a:solidFill>
          <a:schemeClr val="lt1">
            <a:alpha val="90000"/>
            <a:hueOff val="0"/>
            <a:satOff val="0"/>
            <a:lumOff val="0"/>
            <a:alphaOff val="0"/>
          </a:schemeClr>
        </a:solidFill>
        <a:ln w="15875" cap="rnd" cmpd="sng"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45" tIns="374904" rIns="486145" bIns="142240" numCol="1" spcCol="1270" anchor="t" anchorCtr="0">
          <a:noAutofit/>
        </a:bodyPr>
        <a:lstStyle/>
        <a:p>
          <a:pPr marL="228600" lvl="1" indent="-228600" algn="l" defTabSz="889000">
            <a:lnSpc>
              <a:spcPct val="90000"/>
            </a:lnSpc>
            <a:spcBef>
              <a:spcPct val="0"/>
            </a:spcBef>
            <a:spcAft>
              <a:spcPct val="15000"/>
            </a:spcAft>
            <a:buChar char="••"/>
          </a:pPr>
          <a:r>
            <a:rPr lang="fr-FR" sz="2000" b="0" kern="1200" dirty="0" smtClean="0">
              <a:latin typeface="Times New Roman" panose="02020603050405020304" pitchFamily="18" charset="0"/>
              <a:cs typeface="Times New Roman" panose="02020603050405020304" pitchFamily="18" charset="0"/>
            </a:rPr>
            <a:t>Pathologie métabolique des glucides</a:t>
          </a:r>
          <a:endParaRPr lang="fr-FR" sz="2000" b="0" kern="1200" dirty="0">
            <a:latin typeface="Times New Roman" panose="02020603050405020304" pitchFamily="18" charset="0"/>
            <a:cs typeface="Times New Roman" panose="02020603050405020304" pitchFamily="18" charset="0"/>
          </a:endParaRPr>
        </a:p>
      </dsp:txBody>
      <dsp:txXfrm>
        <a:off x="0" y="1458693"/>
        <a:ext cx="6263860" cy="793800"/>
      </dsp:txXfrm>
    </dsp:sp>
    <dsp:sp modelId="{4BE223F8-AFEC-466D-8A5C-5A5576BF9D04}">
      <dsp:nvSpPr>
        <dsp:cNvPr id="0" name=""/>
        <dsp:cNvSpPr/>
      </dsp:nvSpPr>
      <dsp:spPr>
        <a:xfrm>
          <a:off x="313193" y="1193013"/>
          <a:ext cx="4384702" cy="531360"/>
        </a:xfrm>
        <a:prstGeom prst="roundRect">
          <a:avLst/>
        </a:prstGeom>
        <a:gradFill flip="none" rotWithShape="0">
          <a:gsLst>
            <a:gs pos="0">
              <a:srgbClr val="EC046D">
                <a:tint val="66000"/>
                <a:satMod val="160000"/>
              </a:srgbClr>
            </a:gs>
            <a:gs pos="50000">
              <a:srgbClr val="EC046D">
                <a:tint val="44500"/>
                <a:satMod val="160000"/>
              </a:srgbClr>
            </a:gs>
            <a:gs pos="100000">
              <a:srgbClr val="EC046D">
                <a:tint val="23500"/>
                <a:satMod val="160000"/>
              </a:srgbClr>
            </a:gs>
          </a:gsLst>
          <a:lin ang="2700000" scaled="1"/>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31" tIns="0" rIns="165731" bIns="0" numCol="1" spcCol="1270" anchor="ctr" anchorCtr="0">
          <a:noAutofit/>
        </a:bodyPr>
        <a:lstStyle/>
        <a:p>
          <a:pPr lvl="0" algn="l" defTabSz="889000">
            <a:lnSpc>
              <a:spcPct val="90000"/>
            </a:lnSpc>
            <a:spcBef>
              <a:spcPct val="0"/>
            </a:spcBef>
            <a:spcAft>
              <a:spcPct val="35000"/>
            </a:spcAft>
          </a:pPr>
          <a:r>
            <a:rPr lang="fr-FR" sz="2000" b="0" kern="1200" dirty="0" smtClean="0">
              <a:latin typeface="Times New Roman" panose="02020603050405020304" pitchFamily="18" charset="0"/>
              <a:cs typeface="Times New Roman" panose="02020603050405020304" pitchFamily="18" charset="0"/>
            </a:rPr>
            <a:t>Origines des maladies métaboliques</a:t>
          </a:r>
          <a:endParaRPr lang="fr-FR" sz="2000" b="0" kern="1200" dirty="0">
            <a:latin typeface="Times New Roman" panose="02020603050405020304" pitchFamily="18" charset="0"/>
            <a:cs typeface="Times New Roman" panose="02020603050405020304" pitchFamily="18" charset="0"/>
          </a:endParaRPr>
        </a:p>
      </dsp:txBody>
      <dsp:txXfrm>
        <a:off x="339132" y="1218952"/>
        <a:ext cx="4332824" cy="479482"/>
      </dsp:txXfrm>
    </dsp:sp>
    <dsp:sp modelId="{9251FD7D-F465-4C0F-9F2B-478E4928BB05}">
      <dsp:nvSpPr>
        <dsp:cNvPr id="0" name=""/>
        <dsp:cNvSpPr/>
      </dsp:nvSpPr>
      <dsp:spPr>
        <a:xfrm>
          <a:off x="0" y="2615373"/>
          <a:ext cx="6263860" cy="793800"/>
        </a:xfrm>
        <a:prstGeom prst="rect">
          <a:avLst/>
        </a:prstGeom>
        <a:solidFill>
          <a:schemeClr val="lt1">
            <a:alpha val="90000"/>
            <a:hueOff val="0"/>
            <a:satOff val="0"/>
            <a:lumOff val="0"/>
            <a:alphaOff val="0"/>
          </a:schemeClr>
        </a:solidFill>
        <a:ln w="15875" cap="rnd"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45" tIns="374904" rIns="486145" bIns="142240" numCol="1" spcCol="1270" anchor="t" anchorCtr="0">
          <a:noAutofit/>
        </a:bodyPr>
        <a:lstStyle/>
        <a:p>
          <a:pPr marL="228600" lvl="1" indent="-228600" algn="l" defTabSz="889000">
            <a:lnSpc>
              <a:spcPct val="90000"/>
            </a:lnSpc>
            <a:spcBef>
              <a:spcPct val="0"/>
            </a:spcBef>
            <a:spcAft>
              <a:spcPct val="15000"/>
            </a:spcAft>
            <a:buChar char="••"/>
          </a:pPr>
          <a:r>
            <a:rPr lang="fr-FR" sz="2000" b="0" kern="1200" dirty="0" smtClean="0">
              <a:latin typeface="Times New Roman" panose="02020603050405020304" pitchFamily="18" charset="0"/>
              <a:cs typeface="Times New Roman" panose="02020603050405020304" pitchFamily="18" charset="0"/>
            </a:rPr>
            <a:t>Pathologie métabolique des protéines</a:t>
          </a:r>
        </a:p>
      </dsp:txBody>
      <dsp:txXfrm>
        <a:off x="0" y="2615373"/>
        <a:ext cx="6263860" cy="793800"/>
      </dsp:txXfrm>
    </dsp:sp>
    <dsp:sp modelId="{1900D8CC-BDAE-4632-8542-813A4460654D}">
      <dsp:nvSpPr>
        <dsp:cNvPr id="0" name=""/>
        <dsp:cNvSpPr/>
      </dsp:nvSpPr>
      <dsp:spPr>
        <a:xfrm>
          <a:off x="313193" y="2349693"/>
          <a:ext cx="4384702" cy="531360"/>
        </a:xfrm>
        <a:prstGeom prst="roundRect">
          <a:avLst/>
        </a:prstGeom>
        <a:solidFill>
          <a:srgbClr val="EC046D">
            <a:alpha val="7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31" tIns="0" rIns="165731" bIns="0" numCol="1" spcCol="1270" anchor="ctr" anchorCtr="0">
          <a:noAutofit/>
        </a:bodyPr>
        <a:lstStyle/>
        <a:p>
          <a:pPr lvl="0" algn="l" defTabSz="889000">
            <a:lnSpc>
              <a:spcPct val="90000"/>
            </a:lnSpc>
            <a:spcBef>
              <a:spcPct val="0"/>
            </a:spcBef>
            <a:spcAft>
              <a:spcPct val="35000"/>
            </a:spcAft>
          </a:pPr>
          <a:r>
            <a:rPr lang="fr-FR" sz="2000" b="0" kern="1200" dirty="0" smtClean="0">
              <a:latin typeface="Times New Roman" panose="02020603050405020304" pitchFamily="18" charset="0"/>
              <a:cs typeface="Times New Roman" panose="02020603050405020304" pitchFamily="18" charset="0"/>
            </a:rPr>
            <a:t>Pathologie métabolique des lipides</a:t>
          </a:r>
          <a:endParaRPr lang="fr-FR" sz="2000" b="0" kern="1200" dirty="0">
            <a:latin typeface="Times New Roman" panose="02020603050405020304" pitchFamily="18" charset="0"/>
            <a:cs typeface="Times New Roman" panose="02020603050405020304" pitchFamily="18" charset="0"/>
          </a:endParaRPr>
        </a:p>
      </dsp:txBody>
      <dsp:txXfrm>
        <a:off x="339132" y="2375632"/>
        <a:ext cx="4332824" cy="479482"/>
      </dsp:txXfrm>
    </dsp:sp>
    <dsp:sp modelId="{5120E497-2FD7-4892-8115-58060EF4896A}">
      <dsp:nvSpPr>
        <dsp:cNvPr id="0" name=""/>
        <dsp:cNvSpPr/>
      </dsp:nvSpPr>
      <dsp:spPr>
        <a:xfrm>
          <a:off x="0" y="3772053"/>
          <a:ext cx="6263860" cy="453600"/>
        </a:xfrm>
        <a:prstGeom prst="rect">
          <a:avLst/>
        </a:prstGeom>
        <a:solidFill>
          <a:schemeClr val="lt1">
            <a:alpha val="90000"/>
            <a:hueOff val="0"/>
            <a:satOff val="0"/>
            <a:lumOff val="0"/>
            <a:alphaOff val="0"/>
          </a:schemeClr>
        </a:solidFill>
        <a:ln w="15875" cap="rnd" cmpd="sng"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4AC85378-6BD8-4257-99AF-11CC06C05C2A}">
      <dsp:nvSpPr>
        <dsp:cNvPr id="0" name=""/>
        <dsp:cNvSpPr/>
      </dsp:nvSpPr>
      <dsp:spPr>
        <a:xfrm>
          <a:off x="313193" y="3521278"/>
          <a:ext cx="4384702" cy="531360"/>
        </a:xfrm>
        <a:prstGeom prst="roundRect">
          <a:avLst/>
        </a:prstGeom>
        <a:gradFill flip="none" rotWithShape="0">
          <a:gsLst>
            <a:gs pos="0">
              <a:srgbClr val="EC046D">
                <a:shade val="30000"/>
                <a:satMod val="115000"/>
              </a:srgbClr>
            </a:gs>
            <a:gs pos="50000">
              <a:srgbClr val="EC046D">
                <a:shade val="67500"/>
                <a:satMod val="115000"/>
              </a:srgbClr>
            </a:gs>
            <a:gs pos="100000">
              <a:srgbClr val="EC046D">
                <a:shade val="100000"/>
                <a:satMod val="115000"/>
              </a:srgbClr>
            </a:gs>
          </a:gsLst>
          <a:lin ang="5400000" scaled="1"/>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31" tIns="0" rIns="16573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fr-FR" sz="2000" b="0" kern="1200" dirty="0" smtClean="0">
            <a:latin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fr-FR" sz="2000" b="0" kern="1200" dirty="0" smtClean="0">
              <a:latin typeface="Times New Roman" panose="02020603050405020304" pitchFamily="18" charset="0"/>
              <a:cs typeface="Times New Roman" panose="02020603050405020304" pitchFamily="18" charset="0"/>
            </a:rPr>
            <a:t>Pathologie métabolique des pigments</a:t>
          </a:r>
        </a:p>
        <a:p>
          <a:pPr lvl="0" algn="l" defTabSz="711200">
            <a:lnSpc>
              <a:spcPct val="90000"/>
            </a:lnSpc>
            <a:spcBef>
              <a:spcPct val="0"/>
            </a:spcBef>
            <a:spcAft>
              <a:spcPct val="35000"/>
            </a:spcAft>
          </a:pPr>
          <a:endParaRPr lang="fr-FR" sz="2000" b="0" kern="1200" dirty="0" smtClean="0">
            <a:latin typeface="Times New Roman" panose="02020603050405020304" pitchFamily="18" charset="0"/>
            <a:cs typeface="Times New Roman" panose="02020603050405020304" pitchFamily="18" charset="0"/>
          </a:endParaRPr>
        </a:p>
      </dsp:txBody>
      <dsp:txXfrm>
        <a:off x="339132" y="3547217"/>
        <a:ext cx="4332824" cy="479482"/>
      </dsp:txXfrm>
    </dsp:sp>
    <dsp:sp modelId="{EE607917-20C8-4E79-9EE0-D2233040A31E}">
      <dsp:nvSpPr>
        <dsp:cNvPr id="0" name=""/>
        <dsp:cNvSpPr/>
      </dsp:nvSpPr>
      <dsp:spPr>
        <a:xfrm>
          <a:off x="0" y="4588533"/>
          <a:ext cx="6263860" cy="793800"/>
        </a:xfrm>
        <a:prstGeom prst="rect">
          <a:avLst/>
        </a:prstGeom>
        <a:solidFill>
          <a:schemeClr val="lt1">
            <a:alpha val="90000"/>
            <a:hueOff val="0"/>
            <a:satOff val="0"/>
            <a:lumOff val="0"/>
            <a:alphaOff val="0"/>
          </a:schemeClr>
        </a:solidFill>
        <a:ln w="15875" cap="rnd"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45" tIns="374904" rIns="486145" bIns="142240" numCol="1" spcCol="1270" anchor="t" anchorCtr="0">
          <a:noAutofit/>
        </a:bodyPr>
        <a:lstStyle/>
        <a:p>
          <a:pPr marL="228600" lvl="1" indent="-228600" algn="l" defTabSz="889000">
            <a:lnSpc>
              <a:spcPct val="90000"/>
            </a:lnSpc>
            <a:spcBef>
              <a:spcPct val="0"/>
            </a:spcBef>
            <a:spcAft>
              <a:spcPct val="15000"/>
            </a:spcAft>
            <a:buChar char="••"/>
          </a:pPr>
          <a:r>
            <a:rPr lang="fr-FR" sz="2000" b="0" kern="1200" dirty="0" smtClean="0">
              <a:latin typeface="Times New Roman" panose="02020603050405020304" pitchFamily="18" charset="0"/>
              <a:cs typeface="Times New Roman" panose="02020603050405020304" pitchFamily="18" charset="0"/>
            </a:rPr>
            <a:t>Conclusion </a:t>
          </a:r>
          <a:endParaRPr lang="fr-FR" sz="2000" b="0" kern="1200" dirty="0">
            <a:latin typeface="Times New Roman" panose="02020603050405020304" pitchFamily="18" charset="0"/>
            <a:cs typeface="Times New Roman" panose="02020603050405020304" pitchFamily="18" charset="0"/>
          </a:endParaRPr>
        </a:p>
      </dsp:txBody>
      <dsp:txXfrm>
        <a:off x="0" y="4588533"/>
        <a:ext cx="6263860" cy="793800"/>
      </dsp:txXfrm>
    </dsp:sp>
    <dsp:sp modelId="{F42C5B0C-9F00-422D-9335-114EB1C2309D}">
      <dsp:nvSpPr>
        <dsp:cNvPr id="0" name=""/>
        <dsp:cNvSpPr/>
      </dsp:nvSpPr>
      <dsp:spPr>
        <a:xfrm>
          <a:off x="313193" y="4322853"/>
          <a:ext cx="4384702" cy="531360"/>
        </a:xfrm>
        <a:prstGeom prst="roundRect">
          <a:avLst/>
        </a:prstGeom>
        <a:solidFill>
          <a:srgbClr val="EC046D">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31" tIns="0" rIns="165731" bIns="0" numCol="1" spcCol="1270" anchor="ctr" anchorCtr="0">
          <a:noAutofit/>
        </a:bodyPr>
        <a:lstStyle/>
        <a:p>
          <a:pPr lvl="0" algn="l" defTabSz="889000">
            <a:lnSpc>
              <a:spcPct val="90000"/>
            </a:lnSpc>
            <a:spcBef>
              <a:spcPct val="0"/>
            </a:spcBef>
            <a:spcAft>
              <a:spcPct val="35000"/>
            </a:spcAft>
          </a:pPr>
          <a:r>
            <a:rPr lang="fr-FR" sz="2000" b="0" kern="1200" dirty="0" smtClean="0">
              <a:latin typeface="Times New Roman" panose="02020603050405020304" pitchFamily="18" charset="0"/>
              <a:cs typeface="Times New Roman" panose="02020603050405020304" pitchFamily="18" charset="0"/>
            </a:rPr>
            <a:t>Pathologie métabolique du calcium</a:t>
          </a:r>
        </a:p>
      </dsp:txBody>
      <dsp:txXfrm>
        <a:off x="339132" y="4348792"/>
        <a:ext cx="433282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BA0006-72CD-409B-BC6A-2017B3B89822}" type="datetimeFigureOut">
              <a:rPr lang="en-US" smtClean="0"/>
              <a:t>6/27/2022</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D11D90-A5DB-4710-87EE-647B9860C799}" type="slidenum">
              <a:rPr lang="en-US" smtClean="0"/>
              <a:t>‹N°›</a:t>
            </a:fld>
            <a:endParaRPr lang="en-US"/>
          </a:p>
        </p:txBody>
      </p:sp>
    </p:spTree>
    <p:extLst>
      <p:ext uri="{BB962C8B-B14F-4D97-AF65-F5344CB8AC3E}">
        <p14:creationId xmlns:p14="http://schemas.microsoft.com/office/powerpoint/2010/main" val="35912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370E3-E5D8-42DF-AEBF-2B2D6E9440C3}" type="datetimeFigureOut">
              <a:rPr lang="fr-FR" smtClean="0"/>
              <a:t>27/06/2022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F8665-3EFE-45FD-9918-13ADB762941D}" type="slidenum">
              <a:rPr lang="fr-FR" smtClean="0"/>
              <a:t>‹N°›</a:t>
            </a:fld>
            <a:endParaRPr lang="fr-FR"/>
          </a:p>
        </p:txBody>
      </p:sp>
    </p:spTree>
    <p:extLst>
      <p:ext uri="{BB962C8B-B14F-4D97-AF65-F5344CB8AC3E}">
        <p14:creationId xmlns:p14="http://schemas.microsoft.com/office/powerpoint/2010/main" val="20470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0746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8554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5353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8963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0407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8950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181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5390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06082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25571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4073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99050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6844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21196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0892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676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82372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8854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0609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5456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8462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0528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48846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81254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787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0349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9331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32525956"/>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11640081"/>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99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a:xfrm>
            <a:off x="0" y="0"/>
            <a:ext cx="12191998" cy="1815882"/>
          </a:xfrm>
          <a:prstGeom prst="rect">
            <a:avLst/>
          </a:prstGeom>
          <a:gradFill flip="none" rotWithShape="1">
            <a:gsLst>
              <a:gs pos="0">
                <a:srgbClr val="33CCCC">
                  <a:shade val="30000"/>
                  <a:satMod val="115000"/>
                </a:srgbClr>
              </a:gs>
              <a:gs pos="0">
                <a:srgbClr val="33CCCC">
                  <a:shade val="67500"/>
                  <a:satMod val="115000"/>
                </a:srgbClr>
              </a:gs>
              <a:gs pos="0">
                <a:srgbClr val="33CCCC">
                  <a:shade val="100000"/>
                  <a:satMod val="115000"/>
                </a:srgbClr>
              </a:gs>
            </a:gsLst>
            <a:lin ang="5400000" scaled="1"/>
            <a:tileRect/>
          </a:gradFill>
        </p:spPr>
        <p:txBody>
          <a:bodyPr wrap="square">
            <a:spAutoFit/>
          </a:bodyPr>
          <a:lstStyle/>
          <a:p>
            <a:endParaRPr lang="fr-FR" dirty="0">
              <a:solidFill>
                <a:srgbClr val="000000"/>
              </a:solidFill>
              <a:latin typeface="Times New Roman" panose="02020603050405020304" pitchFamily="18" charset="0"/>
            </a:endParaRPr>
          </a:p>
          <a:p>
            <a:pPr algn="ctr"/>
            <a:r>
              <a:rPr lang="en-US" dirty="0">
                <a:solidFill>
                  <a:srgbClr val="000000"/>
                </a:solidFill>
                <a:latin typeface="Times New Roman" panose="02020603050405020304" pitchFamily="18" charset="0"/>
              </a:rPr>
              <a:t> </a:t>
            </a:r>
            <a:r>
              <a:rPr lang="fr-FR" b="1" i="1" dirty="0">
                <a:solidFill>
                  <a:srgbClr val="000000"/>
                </a:solidFill>
                <a:latin typeface="Times New Roman" panose="02020603050405020304" pitchFamily="18" charset="0"/>
              </a:rPr>
              <a:t>République algérienne démocratique et populaire</a:t>
            </a:r>
          </a:p>
          <a:p>
            <a:pPr algn="ctr"/>
            <a:r>
              <a:rPr lang="fr-FR" b="1" i="1" dirty="0">
                <a:solidFill>
                  <a:srgbClr val="000000"/>
                </a:solidFill>
                <a:latin typeface="Times New Roman" panose="02020603050405020304" pitchFamily="18" charset="0"/>
              </a:rPr>
              <a:t>Ministère de l'enseignement supérieur et </a:t>
            </a:r>
            <a:r>
              <a:rPr lang="fr-FR" b="1" i="1" dirty="0" smtClean="0">
                <a:solidFill>
                  <a:srgbClr val="000000"/>
                </a:solidFill>
                <a:latin typeface="Times New Roman" panose="02020603050405020304" pitchFamily="18" charset="0"/>
              </a:rPr>
              <a:t>de la chercheur </a:t>
            </a:r>
            <a:r>
              <a:rPr lang="fr-FR" b="1" i="1" dirty="0">
                <a:solidFill>
                  <a:srgbClr val="000000"/>
                </a:solidFill>
                <a:latin typeface="Times New Roman" panose="02020603050405020304" pitchFamily="18" charset="0"/>
              </a:rPr>
              <a:t>scientifique</a:t>
            </a:r>
          </a:p>
          <a:p>
            <a:pPr algn="ctr"/>
            <a:r>
              <a:rPr lang="fr-FR" b="1" i="1" dirty="0">
                <a:solidFill>
                  <a:srgbClr val="000000"/>
                </a:solidFill>
                <a:latin typeface="Times New Roman" panose="02020603050405020304" pitchFamily="18" charset="0"/>
              </a:rPr>
              <a:t>Université </a:t>
            </a:r>
            <a:r>
              <a:rPr lang="fr-FR" b="1" i="1" dirty="0" err="1">
                <a:solidFill>
                  <a:srgbClr val="000000"/>
                </a:solidFill>
                <a:latin typeface="Times New Roman" panose="02020603050405020304" pitchFamily="18" charset="0"/>
              </a:rPr>
              <a:t>Echahid</a:t>
            </a:r>
            <a:r>
              <a:rPr lang="fr-FR" b="1" i="1" dirty="0">
                <a:solidFill>
                  <a:srgbClr val="000000"/>
                </a:solidFill>
                <a:latin typeface="Times New Roman" panose="02020603050405020304" pitchFamily="18" charset="0"/>
              </a:rPr>
              <a:t> </a:t>
            </a:r>
            <a:r>
              <a:rPr lang="fr-FR" b="1" i="1" dirty="0" err="1">
                <a:solidFill>
                  <a:srgbClr val="000000"/>
                </a:solidFill>
                <a:latin typeface="Times New Roman" panose="02020603050405020304" pitchFamily="18" charset="0"/>
              </a:rPr>
              <a:t>Hamma</a:t>
            </a:r>
            <a:r>
              <a:rPr lang="fr-FR" b="1" i="1" dirty="0">
                <a:solidFill>
                  <a:srgbClr val="000000"/>
                </a:solidFill>
                <a:latin typeface="Times New Roman" panose="02020603050405020304" pitchFamily="18" charset="0"/>
              </a:rPr>
              <a:t> Lakhdar El Oued</a:t>
            </a:r>
          </a:p>
          <a:p>
            <a:pPr algn="ctr"/>
            <a:r>
              <a:rPr lang="fr-FR" b="1" i="1" dirty="0">
                <a:solidFill>
                  <a:srgbClr val="000000"/>
                </a:solidFill>
                <a:latin typeface="Times New Roman" panose="02020603050405020304" pitchFamily="18" charset="0"/>
              </a:rPr>
              <a:t>Faculté des sciences </a:t>
            </a:r>
            <a:r>
              <a:rPr lang="fr-FR" b="1" i="1" dirty="0" smtClean="0">
                <a:solidFill>
                  <a:srgbClr val="000000"/>
                </a:solidFill>
                <a:latin typeface="Times New Roman" panose="02020603050405020304" pitchFamily="18" charset="0"/>
              </a:rPr>
              <a:t>de la naturel </a:t>
            </a:r>
            <a:r>
              <a:rPr lang="fr-FR" b="1" i="1" dirty="0">
                <a:solidFill>
                  <a:srgbClr val="000000"/>
                </a:solidFill>
                <a:latin typeface="Times New Roman" panose="02020603050405020304" pitchFamily="18" charset="0"/>
              </a:rPr>
              <a:t>et de la vie</a:t>
            </a:r>
          </a:p>
          <a:p>
            <a:pPr algn="ctr"/>
            <a:r>
              <a:rPr lang="fr-FR" b="1" i="1" dirty="0">
                <a:solidFill>
                  <a:srgbClr val="000000"/>
                </a:solidFill>
                <a:latin typeface="Times New Roman" panose="02020603050405020304" pitchFamily="18" charset="0"/>
              </a:rPr>
              <a:t>Département de biologie cellulaire et moléculaire</a:t>
            </a:r>
            <a:endParaRPr lang="fr-FR" dirty="0"/>
          </a:p>
        </p:txBody>
      </p:sp>
      <p:sp>
        <p:nvSpPr>
          <p:cNvPr id="13" name="Rectangle 12"/>
          <p:cNvSpPr/>
          <p:nvPr/>
        </p:nvSpPr>
        <p:spPr>
          <a:xfrm>
            <a:off x="0" y="1903172"/>
            <a:ext cx="12191998" cy="523220"/>
          </a:xfrm>
          <a:prstGeom prst="rect">
            <a:avLst/>
          </a:prstGeom>
          <a:solidFill>
            <a:srgbClr val="FC308C"/>
          </a:solidFill>
        </p:spPr>
        <p:txBody>
          <a:bodyPr wrap="square">
            <a:spAutoFit/>
          </a:bodyPr>
          <a:lstStyle/>
          <a:p>
            <a:pPr algn="ctr"/>
            <a:endParaRPr lang="fr-FR" sz="28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0" y="6347817"/>
            <a:ext cx="12191998" cy="400110"/>
          </a:xfrm>
          <a:prstGeom prst="rect">
            <a:avLst/>
          </a:prstGeom>
          <a:solidFill>
            <a:srgbClr val="FC308C"/>
          </a:solidFill>
        </p:spPr>
        <p:txBody>
          <a:bodyPr wrap="square">
            <a:spAutoFit/>
          </a:bodyPr>
          <a:lstStyle/>
          <a:p>
            <a:pPr algn="ctr"/>
            <a:r>
              <a:rPr lang="fr-FR" sz="2000" dirty="0" smtClean="0">
                <a:latin typeface="Times New Roman" panose="02020603050405020304" pitchFamily="18" charset="0"/>
                <a:cs typeface="Times New Roman" panose="02020603050405020304" pitchFamily="18" charset="0"/>
              </a:rPr>
              <a:t>                                                                                              </a:t>
            </a:r>
          </a:p>
        </p:txBody>
      </p:sp>
      <p:pic>
        <p:nvPicPr>
          <p:cNvPr id="2" name="Image 1"/>
          <p:cNvPicPr>
            <a:picLocks noChangeAspect="1"/>
          </p:cNvPicPr>
          <p:nvPr/>
        </p:nvPicPr>
        <p:blipFill>
          <a:blip r:embed="rId2"/>
          <a:stretch>
            <a:fillRect/>
          </a:stretch>
        </p:blipFill>
        <p:spPr>
          <a:xfrm>
            <a:off x="9637436" y="0"/>
            <a:ext cx="2352675" cy="1943100"/>
          </a:xfrm>
          <a:prstGeom prst="ellipse">
            <a:avLst/>
          </a:prstGeom>
        </p:spPr>
      </p:pic>
      <p:pic>
        <p:nvPicPr>
          <p:cNvPr id="4" name="Image 3"/>
          <p:cNvPicPr>
            <a:picLocks noChangeAspect="1"/>
          </p:cNvPicPr>
          <p:nvPr/>
        </p:nvPicPr>
        <p:blipFill>
          <a:blip r:embed="rId3"/>
          <a:stretch>
            <a:fillRect/>
          </a:stretch>
        </p:blipFill>
        <p:spPr>
          <a:xfrm rot="2523560">
            <a:off x="56498" y="3882527"/>
            <a:ext cx="3666504" cy="2199902"/>
          </a:xfrm>
          <a:prstGeom prst="cloud">
            <a:avLst/>
          </a:prstGeom>
        </p:spPr>
      </p:pic>
      <p:sp>
        <p:nvSpPr>
          <p:cNvPr id="5" name="Rectangle 4"/>
          <p:cNvSpPr/>
          <p:nvPr/>
        </p:nvSpPr>
        <p:spPr>
          <a:xfrm>
            <a:off x="2256977" y="3396595"/>
            <a:ext cx="4495141" cy="954107"/>
          </a:xfrm>
          <a:prstGeom prst="rect">
            <a:avLst/>
          </a:prstGeom>
        </p:spPr>
        <p:txBody>
          <a:bodyPr wrap="none">
            <a:spAutoFit/>
          </a:bodyPr>
          <a:lstStyle/>
          <a:p>
            <a:pPr algn="ctr"/>
            <a:r>
              <a:rPr lang="fr-FR" sz="2800" b="1" dirty="0">
                <a:latin typeface="Times New Roman" panose="02020603050405020304" pitchFamily="18" charset="0"/>
                <a:cs typeface="Times New Roman" panose="02020603050405020304" pitchFamily="18" charset="0"/>
              </a:rPr>
              <a:t>Cours de </a:t>
            </a:r>
            <a:r>
              <a:rPr lang="fr-FR" sz="2800" b="1" dirty="0" smtClean="0">
                <a:latin typeface="Times New Roman" panose="02020603050405020304" pitchFamily="18" charset="0"/>
                <a:cs typeface="Times New Roman" panose="02020603050405020304" pitchFamily="18" charset="0"/>
              </a:rPr>
              <a:t>métabolisme</a:t>
            </a:r>
          </a:p>
          <a:p>
            <a:pPr algn="ctr"/>
            <a:r>
              <a:rPr lang="fr-FR" sz="2800" b="1" dirty="0" smtClean="0">
                <a:latin typeface="Times New Roman" panose="02020603050405020304" pitchFamily="18" charset="0"/>
                <a:cs typeface="Times New Roman" panose="02020603050405020304" pitchFamily="18" charset="0"/>
              </a:rPr>
              <a:t>Et pathologies </a:t>
            </a:r>
            <a:r>
              <a:rPr lang="fr-FR" sz="2800" b="1" dirty="0">
                <a:latin typeface="Times New Roman" panose="02020603050405020304" pitchFamily="18" charset="0"/>
                <a:cs typeface="Times New Roman" panose="02020603050405020304" pitchFamily="18" charset="0"/>
              </a:rPr>
              <a:t>métaboliques</a:t>
            </a:r>
          </a:p>
        </p:txBody>
      </p:sp>
      <p:pic>
        <p:nvPicPr>
          <p:cNvPr id="6" name="Image 5"/>
          <p:cNvPicPr>
            <a:picLocks noChangeAspect="1"/>
          </p:cNvPicPr>
          <p:nvPr/>
        </p:nvPicPr>
        <p:blipFill>
          <a:blip r:embed="rId4"/>
          <a:stretch>
            <a:fillRect/>
          </a:stretch>
        </p:blipFill>
        <p:spPr>
          <a:xfrm>
            <a:off x="7265876" y="2426392"/>
            <a:ext cx="4926122" cy="3921425"/>
          </a:xfrm>
          <a:prstGeom prst="rect">
            <a:avLst/>
          </a:prstGeom>
        </p:spPr>
      </p:pic>
      <p:sp>
        <p:nvSpPr>
          <p:cNvPr id="7" name="Rectangle 6"/>
          <p:cNvSpPr/>
          <p:nvPr/>
        </p:nvSpPr>
        <p:spPr>
          <a:xfrm>
            <a:off x="5356412" y="5859840"/>
            <a:ext cx="1822294" cy="369332"/>
          </a:xfrm>
          <a:prstGeom prst="rect">
            <a:avLst/>
          </a:prstGeom>
        </p:spPr>
        <p:txBody>
          <a:bodyPr wrap="none">
            <a:spAutoFit/>
          </a:bodyPr>
          <a:lstStyle/>
          <a:p>
            <a:pPr algn="ctr"/>
            <a:r>
              <a:rPr lang="fr-FR" b="1" dirty="0" smtClean="0">
                <a:latin typeface="Times New Roman" panose="02020603050405020304" pitchFamily="18" charset="0"/>
                <a:cs typeface="Times New Roman" panose="02020603050405020304" pitchFamily="18" charset="0"/>
              </a:rPr>
              <a:t>Dr </a:t>
            </a:r>
            <a:r>
              <a:rPr lang="fr-FR" b="1" dirty="0" err="1">
                <a:latin typeface="Times New Roman" panose="02020603050405020304" pitchFamily="18" charset="0"/>
                <a:cs typeface="Times New Roman" panose="02020603050405020304" pitchFamily="18" charset="0"/>
              </a:rPr>
              <a:t>Toumi</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Ikram</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25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Définitions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432397" y="1061295"/>
            <a:ext cx="3231206" cy="468077"/>
          </a:xfrm>
          <a:prstGeom prst="rect">
            <a:avLst/>
          </a:prstGeom>
        </p:spPr>
        <p:txBody>
          <a:bodyPr wrap="none">
            <a:spAutoFit/>
          </a:bodyPr>
          <a:lstStyle/>
          <a:p>
            <a:pPr algn="just">
              <a:lnSpc>
                <a:spcPct val="107000"/>
              </a:lnSpc>
              <a:spcAft>
                <a:spcPts val="800"/>
              </a:spcAft>
            </a:pPr>
            <a:r>
              <a:rPr lang="fr-FR" sz="24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Syndrome métabolique</a:t>
            </a:r>
            <a:endParaRPr lang="fr-FR" sz="2000" dirty="0">
              <a:solidFill>
                <a:srgbClr val="EC046D"/>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406936" y="1858853"/>
            <a:ext cx="6096000" cy="4357218"/>
          </a:xfrm>
          <a:prstGeom prst="rect">
            <a:avLst/>
          </a:prstGeom>
        </p:spPr>
        <p:txBody>
          <a:bodyPr>
            <a:spAutoFit/>
          </a:bodyPr>
          <a:lstStyle/>
          <a:p>
            <a:pPr algn="just">
              <a:lnSpc>
                <a:spcPct val="107000"/>
              </a:lnSpc>
              <a:spcAft>
                <a:spcPts val="800"/>
              </a:spcAft>
            </a:pPr>
            <a:r>
              <a:rPr lang="fr-FR" sz="2000" dirty="0">
                <a:latin typeface="Times New Roman" panose="02020603050405020304" pitchFamily="18" charset="0"/>
                <a:ea typeface="Calibri" panose="020F0502020204030204" pitchFamily="34" charset="0"/>
                <a:cs typeface="Arial" panose="020B0604020202020204" pitchFamily="34" charset="0"/>
              </a:rPr>
              <a:t>Le syndrome métabolique signifie  dans sa définition la présence de plusieurs anomalies métaboliques associées (obésité abdominale, </a:t>
            </a:r>
            <a:r>
              <a:rPr lang="fr-FR" sz="2000" dirty="0" err="1">
                <a:latin typeface="Times New Roman" panose="02020603050405020304" pitchFamily="18" charset="0"/>
                <a:ea typeface="Calibri" panose="020F0502020204030204" pitchFamily="34" charset="0"/>
                <a:cs typeface="Arial" panose="020B0604020202020204" pitchFamily="34" charset="0"/>
              </a:rPr>
              <a:t>hyper-triglycéridémie</a:t>
            </a:r>
            <a:r>
              <a:rPr lang="fr-FR" sz="2000" dirty="0">
                <a:latin typeface="Times New Roman" panose="02020603050405020304" pitchFamily="18" charset="0"/>
                <a:ea typeface="Calibri" panose="020F0502020204030204" pitchFamily="34" charset="0"/>
                <a:cs typeface="Arial" panose="020B0604020202020204" pitchFamily="34" charset="0"/>
              </a:rPr>
              <a:t>, HDL-cholestérol bas, intolérance au glucose ou diabète de type 2 où il prédispose à la fois à la survenue d’un diabète de type 2 et de complications cardiovasculaires, hypertension) ou encore</a:t>
            </a:r>
            <a:r>
              <a:rPr lang="fr-FR" sz="2000" dirty="0">
                <a:latin typeface="Times New Roman" panose="02020603050405020304" pitchFamily="18" charset="0"/>
                <a:ea typeface="Times New Roman" panose="02020603050405020304" pitchFamily="18" charset="0"/>
                <a:cs typeface="Arial" panose="020B0604020202020204" pitchFamily="34" charset="0"/>
              </a:rPr>
              <a:t> proprement dit il n’est pas une maladie. Il correspond à l’association de plusieurs troubles physiologiques et métaboliques. </a:t>
            </a:r>
            <a:r>
              <a:rPr lang="fr-FR" sz="2000" dirty="0">
                <a:latin typeface="Times New Roman" panose="02020603050405020304" pitchFamily="18" charset="0"/>
                <a:ea typeface="Calibri" panose="020F0502020204030204" pitchFamily="34" charset="0"/>
                <a:cs typeface="Arial" panose="020B0604020202020204" pitchFamily="34" charset="0"/>
              </a:rPr>
              <a:t>Il est relativement fréquent avec une prévalence qui augmente avec l’âge des individus. Cependant, sa prévention repose sur une prise en charge précoce de la sédentarité et du surpoids.</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8408842" y="3983276"/>
            <a:ext cx="3783157" cy="2527653"/>
          </a:xfrm>
          <a:prstGeom prst="rect">
            <a:avLst/>
          </a:prstGeom>
        </p:spPr>
      </p:pic>
      <p:pic>
        <p:nvPicPr>
          <p:cNvPr id="5122" name="Picture 2" descr="Syndrome métabolique – Risque cardiométabolique | Obésité - Nutrition  Bichat - Chirurgie bariatrique - santé connect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914" y="1362964"/>
            <a:ext cx="3809085" cy="245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23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O</a:t>
            </a:r>
            <a:r>
              <a:rPr lang="fr-FR" sz="3600" b="1" dirty="0" smtClean="0">
                <a:latin typeface="Andalus" panose="02020603050405020304" pitchFamily="18" charset="-78"/>
                <a:cs typeface="Andalus" panose="02020603050405020304" pitchFamily="18" charset="-78"/>
              </a:rPr>
              <a:t>rigines </a:t>
            </a:r>
            <a:r>
              <a:rPr lang="fr-FR" sz="3600" b="1" dirty="0">
                <a:latin typeface="Andalus" panose="02020603050405020304" pitchFamily="18" charset="-78"/>
                <a:cs typeface="Andalus" panose="02020603050405020304" pitchFamily="18" charset="-78"/>
              </a:rPr>
              <a:t>des maladies métaboliques</a:t>
            </a:r>
            <a:r>
              <a:rPr lang="fr-FR" sz="3600" dirty="0" smtClean="0">
                <a:latin typeface="Andalus" panose="02020603050405020304" pitchFamily="18" charset="-78"/>
                <a:cs typeface="Andalus" panose="02020603050405020304" pitchFamily="18" charset="-78"/>
              </a:rPr>
              <a:t>  </a:t>
            </a:r>
            <a:endParaRPr lang="fr-FR" sz="3600" dirty="0">
              <a:latin typeface="Andalus" panose="02020603050405020304" pitchFamily="18" charset="-78"/>
              <a:cs typeface="Andalus" panose="02020603050405020304" pitchFamily="18" charset="-78"/>
            </a:endParaRPr>
          </a:p>
        </p:txBody>
      </p:sp>
      <p:sp>
        <p:nvSpPr>
          <p:cNvPr id="3" name="Rectangle 2"/>
          <p:cNvSpPr/>
          <p:nvPr/>
        </p:nvSpPr>
        <p:spPr>
          <a:xfrm>
            <a:off x="1423869" y="1087800"/>
            <a:ext cx="2695546" cy="468077"/>
          </a:xfrm>
          <a:prstGeom prst="rect">
            <a:avLst/>
          </a:prstGeom>
        </p:spPr>
        <p:txBody>
          <a:bodyPr wrap="none">
            <a:spAutoFit/>
          </a:bodyPr>
          <a:lstStyle/>
          <a:p>
            <a:pPr algn="just">
              <a:lnSpc>
                <a:spcPct val="107000"/>
              </a:lnSpc>
              <a:spcAft>
                <a:spcPts val="800"/>
              </a:spcAft>
            </a:pPr>
            <a:r>
              <a:rPr lang="fr-FR" sz="24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Voies métaboliques</a:t>
            </a:r>
            <a:endParaRPr lang="fr-FR" sz="2000" dirty="0">
              <a:solidFill>
                <a:srgbClr val="EC046D"/>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192697" y="1727493"/>
            <a:ext cx="5395994" cy="4216411"/>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fr-FR" sz="2000" dirty="0">
                <a:latin typeface="Times New Roman" panose="02020603050405020304" pitchFamily="18" charset="0"/>
                <a:ea typeface="Calibri" panose="020F0502020204030204" pitchFamily="34" charset="0"/>
                <a:cs typeface="Arial" panose="020B0604020202020204" pitchFamily="34" charset="0"/>
              </a:rPr>
              <a:t>Les aliments sont décomposés en une série d'étapes par des enzymes cellulaires (protéines qui catalysent la conversion de composés appelés substrats) en produits de structure biochimique différente. </a:t>
            </a:r>
            <a:endParaRPr lang="fr-FR" sz="2000"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r>
              <a:rPr lang="fr-FR" sz="2000" dirty="0" smtClean="0">
                <a:latin typeface="Times New Roman" panose="02020603050405020304" pitchFamily="18" charset="0"/>
                <a:ea typeface="Calibri" panose="020F0502020204030204" pitchFamily="34" charset="0"/>
                <a:cs typeface="Arial" panose="020B0604020202020204" pitchFamily="34" charset="0"/>
              </a:rPr>
              <a:t>Ces </a:t>
            </a:r>
            <a:r>
              <a:rPr lang="fr-FR" sz="2000" dirty="0">
                <a:latin typeface="Times New Roman" panose="02020603050405020304" pitchFamily="18" charset="0"/>
                <a:ea typeface="Calibri" panose="020F0502020204030204" pitchFamily="34" charset="0"/>
                <a:cs typeface="Arial" panose="020B0604020202020204" pitchFamily="34" charset="0"/>
              </a:rPr>
              <a:t>produits deviennent alors le substrat de la prochaine enzyme dans une voie métabolique. Si une enzyme manque ou a une activité réduite, la voie devient bloquée et la formation du produit final est déficiente, ce qui entraîne une maladie. </a:t>
            </a:r>
            <a:endParaRPr lang="fr-FR" sz="2000"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7098474" y="1825454"/>
            <a:ext cx="4588310" cy="4215755"/>
          </a:xfrm>
          <a:prstGeom prst="rect">
            <a:avLst/>
          </a:prstGeom>
        </p:spPr>
      </p:pic>
    </p:spTree>
    <p:extLst>
      <p:ext uri="{BB962C8B-B14F-4D97-AF65-F5344CB8AC3E}">
        <p14:creationId xmlns:p14="http://schemas.microsoft.com/office/powerpoint/2010/main" val="12727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5424" y="1998689"/>
            <a:ext cx="6096000" cy="3557512"/>
          </a:xfrm>
          <a:prstGeom prst="rect">
            <a:avLst/>
          </a:prstGeom>
        </p:spPr>
        <p:txBody>
          <a:bodyPr>
            <a:spAutoFit/>
          </a:bodyPr>
          <a:lstStyle/>
          <a:p>
            <a:pPr marL="285750" indent="-285750" algn="just">
              <a:lnSpc>
                <a:spcPct val="107000"/>
              </a:lnSpc>
              <a:spcAft>
                <a:spcPts val="800"/>
              </a:spcAft>
              <a:buFont typeface="Wingdings" panose="05000000000000000000" pitchFamily="2" charset="2"/>
              <a:buChar char="§"/>
            </a:pPr>
            <a:r>
              <a:rPr lang="fr-FR" dirty="0">
                <a:latin typeface="Times New Roman" panose="02020603050405020304" pitchFamily="18" charset="0"/>
                <a:ea typeface="Calibri" panose="020F0502020204030204" pitchFamily="34" charset="0"/>
                <a:cs typeface="Arial" panose="020B0604020202020204" pitchFamily="34" charset="0"/>
              </a:rPr>
              <a:t>Une faible activité d'une enzyme peut entraîner une accumulation ultérieure du substrat de l'enzyme, qui peut être toxique à des niveaux élevés. </a:t>
            </a:r>
          </a:p>
          <a:p>
            <a:pPr marL="285750" indent="-285750" algn="just">
              <a:lnSpc>
                <a:spcPct val="107000"/>
              </a:lnSpc>
              <a:spcAft>
                <a:spcPts val="800"/>
              </a:spcAft>
              <a:buFont typeface="Wingdings" panose="05000000000000000000" pitchFamily="2" charset="2"/>
              <a:buChar char="§"/>
            </a:pPr>
            <a:r>
              <a:rPr lang="fr-FR" dirty="0">
                <a:latin typeface="Times New Roman" panose="02020603050405020304" pitchFamily="18" charset="0"/>
                <a:ea typeface="Calibri" panose="020F0502020204030204" pitchFamily="34" charset="0"/>
                <a:cs typeface="Arial" panose="020B0604020202020204" pitchFamily="34" charset="0"/>
              </a:rPr>
              <a:t>De plus, des voies métaboliques mineures qui sont habituellement dormantes peuvent être activées lorsqu'un substrat s'accumule, formant éventuellement des produits atypiques, potentiellement toxiques. </a:t>
            </a:r>
          </a:p>
          <a:p>
            <a:pPr marL="285750" indent="-285750" algn="just">
              <a:lnSpc>
                <a:spcPct val="107000"/>
              </a:lnSpc>
              <a:spcAft>
                <a:spcPts val="800"/>
              </a:spcAft>
              <a:buFont typeface="Wingdings" panose="05000000000000000000" pitchFamily="2" charset="2"/>
              <a:buChar char="§"/>
            </a:pPr>
            <a:r>
              <a:rPr lang="fr-FR" dirty="0">
                <a:latin typeface="Times New Roman" panose="02020603050405020304" pitchFamily="18" charset="0"/>
                <a:ea typeface="Calibri" panose="020F0502020204030204" pitchFamily="34" charset="0"/>
                <a:cs typeface="Arial" panose="020B0604020202020204" pitchFamily="34" charset="0"/>
              </a:rPr>
              <a:t>Chaque cellule du corps contient des milliers de voies métaboliques, qui sont toutes liées dans une certaine mesure, de sorte qu'un seul blocage peut affecter de nombreux processus biochimiques.</a:t>
            </a:r>
            <a:endParaRPr lang="en-US" dirty="0"/>
          </a:p>
        </p:txBody>
      </p:sp>
      <p:sp>
        <p:nvSpPr>
          <p:cNvPr id="5" name="Rectangle 4"/>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O</a:t>
            </a:r>
            <a:r>
              <a:rPr lang="fr-FR" sz="3600" b="1" dirty="0" smtClean="0">
                <a:latin typeface="Andalus" panose="02020603050405020304" pitchFamily="18" charset="-78"/>
                <a:cs typeface="Andalus" panose="02020603050405020304" pitchFamily="18" charset="-78"/>
              </a:rPr>
              <a:t>rigines </a:t>
            </a:r>
            <a:r>
              <a:rPr lang="fr-FR" sz="3600" b="1" dirty="0">
                <a:latin typeface="Andalus" panose="02020603050405020304" pitchFamily="18" charset="-78"/>
                <a:cs typeface="Andalus" panose="02020603050405020304" pitchFamily="18" charset="-78"/>
              </a:rPr>
              <a:t>des maladies métaboliques</a:t>
            </a:r>
            <a:r>
              <a:rPr lang="fr-FR" sz="3600" dirty="0" smtClean="0">
                <a:latin typeface="Andalus" panose="02020603050405020304" pitchFamily="18" charset="-78"/>
                <a:cs typeface="Andalus" panose="02020603050405020304" pitchFamily="18" charset="-78"/>
              </a:rPr>
              <a:t>  </a:t>
            </a:r>
            <a:endParaRPr lang="fr-FR" sz="3600" dirty="0">
              <a:latin typeface="Andalus" panose="02020603050405020304" pitchFamily="18" charset="-78"/>
              <a:cs typeface="Andalus" panose="02020603050405020304" pitchFamily="18" charset="-78"/>
            </a:endParaRPr>
          </a:p>
        </p:txBody>
      </p:sp>
      <p:pic>
        <p:nvPicPr>
          <p:cNvPr id="8" name="Image 7"/>
          <p:cNvPicPr>
            <a:picLocks noChangeAspect="1"/>
          </p:cNvPicPr>
          <p:nvPr/>
        </p:nvPicPr>
        <p:blipFill>
          <a:blip r:embed="rId2"/>
          <a:stretch>
            <a:fillRect/>
          </a:stretch>
        </p:blipFill>
        <p:spPr>
          <a:xfrm>
            <a:off x="7271750" y="1998689"/>
            <a:ext cx="4440085" cy="3171489"/>
          </a:xfrm>
          <a:prstGeom prst="rect">
            <a:avLst/>
          </a:prstGeom>
        </p:spPr>
      </p:pic>
    </p:spTree>
    <p:extLst>
      <p:ext uri="{BB962C8B-B14F-4D97-AF65-F5344CB8AC3E}">
        <p14:creationId xmlns:p14="http://schemas.microsoft.com/office/powerpoint/2010/main" val="45118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Origines des maladies métaboliques</a:t>
            </a:r>
            <a:r>
              <a:rPr lang="fr-FR" sz="3600" dirty="0">
                <a:latin typeface="Andalus" panose="02020603050405020304" pitchFamily="18" charset="-78"/>
                <a:cs typeface="Andalus" panose="02020603050405020304" pitchFamily="18" charset="-78"/>
              </a:rPr>
              <a:t>  </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086679" y="1749431"/>
            <a:ext cx="4744278" cy="2246769"/>
          </a:xfrm>
          <a:prstGeom prst="rect">
            <a:avLst/>
          </a:prstGeom>
        </p:spPr>
        <p:txBody>
          <a:bodyPr wrap="square">
            <a:spAutoFit/>
          </a:bodyPr>
          <a:lstStyle/>
          <a:p>
            <a:pPr algn="just"/>
            <a:r>
              <a:rPr lang="fr-FR" sz="2000" dirty="0">
                <a:latin typeface="Times New Roman" panose="02020603050405020304" pitchFamily="18" charset="0"/>
                <a:ea typeface="Calibri" panose="020F0502020204030204" pitchFamily="34" charset="0"/>
              </a:rPr>
              <a:t>Les conséquences d'un déséquilibre métabolique peuvent être graves; une déficience intellectuelle, des convulsions, une diminution du tonus musculaire, une défaillance organique, la cécité et la surdité peuvent survenir, selon l'enzyme </a:t>
            </a:r>
            <a:r>
              <a:rPr lang="fr-FR" sz="2000" dirty="0" smtClean="0">
                <a:latin typeface="Times New Roman" panose="02020603050405020304" pitchFamily="18" charset="0"/>
                <a:ea typeface="Calibri" panose="020F0502020204030204" pitchFamily="34" charset="0"/>
              </a:rPr>
              <a:t>dysfonctionnelle,</a:t>
            </a:r>
            <a:endParaRPr lang="fr-FR" sz="2000" dirty="0"/>
          </a:p>
        </p:txBody>
      </p:sp>
      <p:pic>
        <p:nvPicPr>
          <p:cNvPr id="4" name="Image 3"/>
          <p:cNvPicPr>
            <a:picLocks noChangeAspect="1"/>
          </p:cNvPicPr>
          <p:nvPr/>
        </p:nvPicPr>
        <p:blipFill>
          <a:blip r:embed="rId2"/>
          <a:stretch>
            <a:fillRect/>
          </a:stretch>
        </p:blipFill>
        <p:spPr>
          <a:xfrm>
            <a:off x="6633676" y="2868460"/>
            <a:ext cx="5174011" cy="3519088"/>
          </a:xfrm>
          <a:prstGeom prst="rect">
            <a:avLst/>
          </a:prstGeom>
        </p:spPr>
      </p:pic>
    </p:spTree>
    <p:extLst>
      <p:ext uri="{BB962C8B-B14F-4D97-AF65-F5344CB8AC3E}">
        <p14:creationId xmlns:p14="http://schemas.microsoft.com/office/powerpoint/2010/main" val="962238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Origines des maladies métaboliques</a:t>
            </a:r>
            <a:r>
              <a:rPr lang="fr-FR" sz="3600" dirty="0">
                <a:latin typeface="Andalus" panose="02020603050405020304" pitchFamily="18" charset="-78"/>
                <a:cs typeface="Andalus" panose="02020603050405020304" pitchFamily="18" charset="-78"/>
              </a:rPr>
              <a:t>  </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803286" y="912687"/>
            <a:ext cx="1418978" cy="523220"/>
          </a:xfrm>
          <a:prstGeom prst="rect">
            <a:avLst/>
          </a:prstGeom>
        </p:spPr>
        <p:txBody>
          <a:bodyPr wrap="none">
            <a:spAutoFit/>
          </a:bodyPr>
          <a:lstStyle/>
          <a:p>
            <a:r>
              <a:rPr lang="fr-FR" sz="2800" dirty="0">
                <a:solidFill>
                  <a:srgbClr val="EC046D"/>
                </a:solidFill>
                <a:latin typeface="Times New Roman" panose="02020603050405020304" pitchFamily="18" charset="0"/>
                <a:ea typeface="Calibri" panose="020F0502020204030204" pitchFamily="34" charset="0"/>
              </a:rPr>
              <a:t>H</a:t>
            </a:r>
            <a:r>
              <a:rPr lang="fr-FR" sz="2800" dirty="0" smtClean="0">
                <a:solidFill>
                  <a:srgbClr val="EC046D"/>
                </a:solidFill>
                <a:latin typeface="Times New Roman" panose="02020603050405020304" pitchFamily="18" charset="0"/>
                <a:ea typeface="Calibri" panose="020F0502020204030204" pitchFamily="34" charset="0"/>
              </a:rPr>
              <a:t>érédité</a:t>
            </a:r>
            <a:endParaRPr lang="fr-FR" sz="2800" dirty="0">
              <a:solidFill>
                <a:srgbClr val="EC046D"/>
              </a:solidFill>
            </a:endParaRPr>
          </a:p>
        </p:txBody>
      </p:sp>
      <p:sp>
        <p:nvSpPr>
          <p:cNvPr id="4" name="Rectangle 3"/>
          <p:cNvSpPr/>
          <p:nvPr/>
        </p:nvSpPr>
        <p:spPr>
          <a:xfrm>
            <a:off x="711262" y="2225047"/>
            <a:ext cx="5451543" cy="3158813"/>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ü"/>
            </a:pPr>
            <a:r>
              <a:rPr lang="fr-FR" sz="2000" dirty="0">
                <a:latin typeface="Times New Roman" panose="02020603050405020304" pitchFamily="18" charset="0"/>
                <a:ea typeface="Calibri" panose="020F0502020204030204" pitchFamily="34" charset="0"/>
                <a:cs typeface="Arial" panose="020B0604020202020204" pitchFamily="34" charset="0"/>
              </a:rPr>
              <a:t>L'hérédité des erreurs innées du métabolisme est le plus souvent autosomique récessif, ce qui signifie que deux gènes mutants sont nécessaires pour produire les signes et les symptômes de la maladie. </a:t>
            </a:r>
            <a:endParaRPr lang="fr-FR" sz="2000" dirty="0" smtClean="0">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fr-FR" sz="2000" dirty="0" smtClean="0">
                <a:latin typeface="Times New Roman" panose="02020603050405020304" pitchFamily="18" charset="0"/>
                <a:ea typeface="Calibri" panose="020F0502020204030204" pitchFamily="34" charset="0"/>
                <a:cs typeface="Arial" panose="020B0604020202020204" pitchFamily="34" charset="0"/>
              </a:rPr>
              <a:t>Les </a:t>
            </a:r>
            <a:r>
              <a:rPr lang="fr-FR" sz="2000" dirty="0">
                <a:latin typeface="Times New Roman" panose="02020603050405020304" pitchFamily="18" charset="0"/>
                <a:ea typeface="Calibri" panose="020F0502020204030204" pitchFamily="34" charset="0"/>
                <a:cs typeface="Arial" panose="020B0604020202020204" pitchFamily="34" charset="0"/>
              </a:rPr>
              <a:t>parents d'un enfant atteint sont le plus souvent des porteurs asymptomatiques, car 50% de l'activité enzymatique normale est suffisante pour maintenir une santé suffisante. </a:t>
            </a:r>
            <a:endParaRPr lang="fr-FR" sz="2000"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7127739" y="1912997"/>
            <a:ext cx="4308523" cy="3782912"/>
          </a:xfrm>
          <a:prstGeom prst="rect">
            <a:avLst/>
          </a:prstGeom>
        </p:spPr>
      </p:pic>
    </p:spTree>
    <p:extLst>
      <p:ext uri="{BB962C8B-B14F-4D97-AF65-F5344CB8AC3E}">
        <p14:creationId xmlns:p14="http://schemas.microsoft.com/office/powerpoint/2010/main" val="9738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Origines des maladies métaboliques</a:t>
            </a:r>
            <a:r>
              <a:rPr lang="fr-FR" sz="3600" dirty="0">
                <a:latin typeface="Andalus" panose="02020603050405020304" pitchFamily="18" charset="-78"/>
                <a:cs typeface="Andalus" panose="02020603050405020304" pitchFamily="18" charset="-78"/>
              </a:rPr>
              <a:t>  </a:t>
            </a:r>
            <a:r>
              <a:rPr lang="fr-FR" sz="3600" dirty="0">
                <a:latin typeface="Times New Roman" panose="02020603050405020304" pitchFamily="18" charset="0"/>
                <a:cs typeface="Times New Roman" panose="02020603050405020304" pitchFamily="18" charset="0"/>
              </a:rPr>
              <a:t>  </a:t>
            </a:r>
          </a:p>
        </p:txBody>
      </p:sp>
      <p:sp>
        <p:nvSpPr>
          <p:cNvPr id="3" name="Rectangle 2"/>
          <p:cNvSpPr/>
          <p:nvPr/>
        </p:nvSpPr>
        <p:spPr>
          <a:xfrm>
            <a:off x="792588" y="1766170"/>
            <a:ext cx="5708420" cy="3698577"/>
          </a:xfrm>
          <a:prstGeom prst="rect">
            <a:avLst/>
          </a:prstGeom>
        </p:spPr>
        <p:txBody>
          <a:bodyPr wrap="square">
            <a:spAutoFit/>
          </a:bodyPr>
          <a:lstStyle/>
          <a:p>
            <a:pPr algn="just">
              <a:lnSpc>
                <a:spcPct val="107000"/>
              </a:lnSpc>
              <a:spcAft>
                <a:spcPts val="800"/>
              </a:spcAft>
            </a:pPr>
            <a:r>
              <a:rPr lang="fr-FR" sz="2000" dirty="0">
                <a:latin typeface="Times New Roman" panose="02020603050405020304" pitchFamily="18" charset="0"/>
                <a:ea typeface="Calibri" panose="020F0502020204030204" pitchFamily="34" charset="0"/>
                <a:cs typeface="Arial" panose="020B0604020202020204" pitchFamily="34" charset="0"/>
              </a:rPr>
              <a:t>Contrairement aux maladies autosomiques récessives, les maladies autosomiques dominantes sont exprimées lorsqu'un seul gène mutant est présent. Ces troubles montrent de solides antécédents familiaux, à moins que la condition ne résulte d'une nouvelle mutation spontanée chez un individu. Un individu hétérozygote a 50% de chances de transmettre le trouble à sa progéniture. Les personnes atteintes de troubles autosomiques dominants présentent un large spectre de gravité de la maladie, et les porteurs d'un trait dominant peuvent même apparaître asymptomatiques.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803286" y="912687"/>
            <a:ext cx="1418978" cy="523220"/>
          </a:xfrm>
          <a:prstGeom prst="rect">
            <a:avLst/>
          </a:prstGeom>
        </p:spPr>
        <p:txBody>
          <a:bodyPr wrap="none">
            <a:spAutoFit/>
          </a:bodyPr>
          <a:lstStyle/>
          <a:p>
            <a:r>
              <a:rPr lang="fr-FR" sz="2800" dirty="0">
                <a:solidFill>
                  <a:srgbClr val="EC046D"/>
                </a:solidFill>
                <a:latin typeface="Times New Roman" panose="02020603050405020304" pitchFamily="18" charset="0"/>
                <a:ea typeface="Calibri" panose="020F0502020204030204" pitchFamily="34" charset="0"/>
              </a:rPr>
              <a:t>H</a:t>
            </a:r>
            <a:r>
              <a:rPr lang="fr-FR" sz="2800" dirty="0" smtClean="0">
                <a:solidFill>
                  <a:srgbClr val="EC046D"/>
                </a:solidFill>
                <a:latin typeface="Times New Roman" panose="02020603050405020304" pitchFamily="18" charset="0"/>
                <a:ea typeface="Calibri" panose="020F0502020204030204" pitchFamily="34" charset="0"/>
              </a:rPr>
              <a:t>érédité</a:t>
            </a:r>
            <a:endParaRPr lang="fr-FR" sz="2800" dirty="0">
              <a:solidFill>
                <a:srgbClr val="EC046D"/>
              </a:solidFill>
            </a:endParaRPr>
          </a:p>
        </p:txBody>
      </p:sp>
      <p:pic>
        <p:nvPicPr>
          <p:cNvPr id="8" name="Image 7"/>
          <p:cNvPicPr>
            <a:picLocks noChangeAspect="1"/>
          </p:cNvPicPr>
          <p:nvPr/>
        </p:nvPicPr>
        <p:blipFill>
          <a:blip r:embed="rId2"/>
          <a:stretch>
            <a:fillRect/>
          </a:stretch>
        </p:blipFill>
        <p:spPr>
          <a:xfrm>
            <a:off x="7113035" y="1891431"/>
            <a:ext cx="4750479" cy="3219188"/>
          </a:xfrm>
          <a:prstGeom prst="rect">
            <a:avLst/>
          </a:prstGeom>
        </p:spPr>
      </p:pic>
    </p:spTree>
    <p:extLst>
      <p:ext uri="{BB962C8B-B14F-4D97-AF65-F5344CB8AC3E}">
        <p14:creationId xmlns:p14="http://schemas.microsoft.com/office/powerpoint/2010/main" val="40136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8261" y="266356"/>
            <a:ext cx="7288696" cy="646331"/>
          </a:xfrm>
          <a:prstGeom prst="rect">
            <a:avLst/>
          </a:prstGeom>
          <a:solidFill>
            <a:srgbClr val="FC308C"/>
          </a:solidFill>
        </p:spPr>
        <p:txBody>
          <a:bodyPr wrap="square">
            <a:spAutoFit/>
          </a:bodyPr>
          <a:lstStyle/>
          <a:p>
            <a:r>
              <a:rPr lang="fr-FR" sz="3600" b="1" dirty="0" smtClean="0">
                <a:latin typeface="Andalus" panose="02020603050405020304" pitchFamily="18" charset="-78"/>
                <a:cs typeface="Andalus" panose="02020603050405020304" pitchFamily="18" charset="-78"/>
              </a:rPr>
              <a:t>Pathologie </a:t>
            </a:r>
            <a:r>
              <a:rPr lang="fr-FR" sz="3600" b="1" dirty="0">
                <a:latin typeface="Andalus" panose="02020603050405020304" pitchFamily="18" charset="-78"/>
                <a:cs typeface="Andalus" panose="02020603050405020304" pitchFamily="18" charset="-78"/>
              </a:rPr>
              <a:t>métabolique des glucides </a:t>
            </a:r>
            <a:r>
              <a:rPr lang="fr-FR" sz="3600" dirty="0" smtClean="0">
                <a:latin typeface="Andalus" panose="02020603050405020304" pitchFamily="18" charset="-78"/>
                <a:cs typeface="Andalus" panose="02020603050405020304" pitchFamily="18" charset="-78"/>
              </a:rPr>
              <a:t>  </a:t>
            </a:r>
            <a:endParaRPr lang="fr-FR" sz="3600" dirty="0">
              <a:latin typeface="Andalus" panose="02020603050405020304" pitchFamily="18" charset="-78"/>
              <a:cs typeface="Andalus" panose="02020603050405020304" pitchFamily="18" charset="-78"/>
            </a:endParaRPr>
          </a:p>
        </p:txBody>
      </p:sp>
      <p:sp>
        <p:nvSpPr>
          <p:cNvPr id="4" name="Rectangle 3"/>
          <p:cNvSpPr/>
          <p:nvPr/>
        </p:nvSpPr>
        <p:spPr>
          <a:xfrm>
            <a:off x="887895" y="1164004"/>
            <a:ext cx="6453808" cy="2759602"/>
          </a:xfrm>
          <a:prstGeom prst="rect">
            <a:avLst/>
          </a:prstGeom>
        </p:spPr>
        <p:txBody>
          <a:bodyPr wrap="square">
            <a:spAutoFit/>
          </a:bodyPr>
          <a:lstStyle/>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Le métabolisme des glucides, le galactose, le fructose et le glucose est intimement lié par des interactions entre différentes voies enzymatiques, et les troubles qui affectent ces voies peuvent avoir des symptômes allant de légers à sévères, voire mortels. Les caractéristiques cliniques comprennent diverses combinaisons d'hypoglycémie (faible taux de sucre dans le sang), d'hypertrophie hépatique et de douleurs musculaires. La plupart de ces troubles peuvent être traités, ou du moins contrôlés, par des interventions diététiques spécifiques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7845287" y="857525"/>
            <a:ext cx="4346713" cy="3170258"/>
          </a:xfrm>
          <a:prstGeom prst="rect">
            <a:avLst/>
          </a:prstGeom>
        </p:spPr>
      </p:pic>
      <p:pic>
        <p:nvPicPr>
          <p:cNvPr id="6" name="Image 5"/>
          <p:cNvPicPr>
            <a:picLocks noChangeAspect="1"/>
          </p:cNvPicPr>
          <p:nvPr/>
        </p:nvPicPr>
        <p:blipFill>
          <a:blip r:embed="rId3"/>
          <a:stretch>
            <a:fillRect/>
          </a:stretch>
        </p:blipFill>
        <p:spPr>
          <a:xfrm>
            <a:off x="926043" y="4127174"/>
            <a:ext cx="6349400" cy="2729948"/>
          </a:xfrm>
          <a:prstGeom prst="rect">
            <a:avLst/>
          </a:prstGeom>
        </p:spPr>
      </p:pic>
    </p:spTree>
    <p:extLst>
      <p:ext uri="{BB962C8B-B14F-4D97-AF65-F5344CB8AC3E}">
        <p14:creationId xmlns:p14="http://schemas.microsoft.com/office/powerpoint/2010/main" val="23126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 </a:t>
            </a:r>
            <a:r>
              <a:rPr lang="fr-FR" sz="3600" dirty="0">
                <a:latin typeface="Andalus" panose="02020603050405020304" pitchFamily="18" charset="-78"/>
                <a:cs typeface="Andalus" panose="02020603050405020304" pitchFamily="18" charset="-78"/>
              </a:rPr>
              <a:t>  </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426094" y="1195110"/>
            <a:ext cx="3028842" cy="468077"/>
          </a:xfrm>
          <a:prstGeom prst="rect">
            <a:avLst/>
          </a:prstGeom>
        </p:spPr>
        <p:txBody>
          <a:bodyPr wrap="none">
            <a:spAutoFit/>
          </a:bodyPr>
          <a:lstStyle/>
          <a:p>
            <a:pPr algn="just">
              <a:lnSpc>
                <a:spcPct val="107000"/>
              </a:lnSpc>
              <a:spcAft>
                <a:spcPts val="800"/>
              </a:spcAft>
            </a:pPr>
            <a:r>
              <a:rPr lang="fr-FR" sz="24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Troubles du </a:t>
            </a:r>
            <a:r>
              <a:rPr lang="fr-FR" sz="2400" b="1" dirty="0" smtClean="0">
                <a:solidFill>
                  <a:srgbClr val="EC046D"/>
                </a:solidFill>
                <a:latin typeface="Times New Roman" panose="02020603050405020304" pitchFamily="18" charset="0"/>
                <a:ea typeface="Calibri" panose="020F0502020204030204" pitchFamily="34" charset="0"/>
                <a:cs typeface="Arial" panose="020B0604020202020204" pitchFamily="34" charset="0"/>
              </a:rPr>
              <a:t>galactose</a:t>
            </a:r>
            <a:endParaRPr lang="fr-FR" sz="2000" dirty="0">
              <a:solidFill>
                <a:srgbClr val="EC046D"/>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22713" y="1945610"/>
            <a:ext cx="5527984" cy="382098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fr-FR" dirty="0">
                <a:latin typeface="Times New Roman" panose="02020603050405020304" pitchFamily="18" charset="0"/>
                <a:ea typeface="Calibri" panose="020F0502020204030204" pitchFamily="34" charset="0"/>
                <a:cs typeface="Arial" panose="020B0604020202020204" pitchFamily="34" charset="0"/>
              </a:rPr>
              <a:t>La galactosémie est généralement causée par un composant défectueux de la deuxième étape majeure du métabolisme du sucre galactose. Lorsque le galactose est ingéré, comme dans le lait, le galactose-1-phosphate s'accumule. </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Ø"/>
            </a:pPr>
            <a:r>
              <a:rPr lang="fr-FR" dirty="0" smtClean="0">
                <a:latin typeface="Times New Roman" panose="02020603050405020304" pitchFamily="18" charset="0"/>
                <a:ea typeface="Calibri" panose="020F0502020204030204" pitchFamily="34" charset="0"/>
                <a:cs typeface="Arial" panose="020B0604020202020204" pitchFamily="34" charset="0"/>
              </a:rPr>
              <a:t>Par </a:t>
            </a:r>
            <a:r>
              <a:rPr lang="fr-FR" dirty="0">
                <a:latin typeface="Times New Roman" panose="02020603050405020304" pitchFamily="18" charset="0"/>
                <a:ea typeface="Calibri" panose="020F0502020204030204" pitchFamily="34" charset="0"/>
                <a:cs typeface="Arial" panose="020B0604020202020204" pitchFamily="34" charset="0"/>
              </a:rPr>
              <a:t>conséquent, les manifestations cliniques de la galactosémie commencent au début de la tétée. Si l'alimentation n'est pas interrompue, les nourrissons atteints du trouble développeront une léthargie, une jaunisse, un dysfonctionnement hépatique progressif, une maladie rénale et une perte de poids. </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6" name="Picture 4" descr="Isabel Solares Fernández (@IsabelSolares7): &quot;¿ En qué consiste el  TRATAMIENTO ? RETIRAR la LECHE y sus derivados es el objetivo principal 🎯&quot;  | n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210" y="1553227"/>
            <a:ext cx="5087745" cy="356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0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6256" y="1662770"/>
            <a:ext cx="5056341" cy="4742965"/>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fr-FR" dirty="0">
                <a:latin typeface="Times New Roman" panose="02020603050405020304" pitchFamily="18" charset="0"/>
                <a:ea typeface="Calibri" panose="020F0502020204030204" pitchFamily="34" charset="0"/>
                <a:cs typeface="Arial" panose="020B0604020202020204" pitchFamily="34" charset="0"/>
              </a:rPr>
              <a:t>Ils sont également sensibles aux infections bactériennes sévères, en particulier par Escherichia coli. Les cataractes se développent si le régime reste riche en galactose. </a:t>
            </a:r>
          </a:p>
          <a:p>
            <a:pPr marL="285750" indent="-285750" algn="just">
              <a:lnSpc>
                <a:spcPct val="107000"/>
              </a:lnSpc>
              <a:spcAft>
                <a:spcPts val="800"/>
              </a:spcAft>
              <a:buFont typeface="Wingdings" panose="05000000000000000000" pitchFamily="2" charset="2"/>
              <a:buChar char="Ø"/>
            </a:pPr>
            <a:r>
              <a:rPr lang="fr-FR" dirty="0">
                <a:latin typeface="Times New Roman" panose="02020603050405020304" pitchFamily="18" charset="0"/>
                <a:ea typeface="Calibri" panose="020F0502020204030204" pitchFamily="34" charset="0"/>
                <a:cs typeface="Arial" panose="020B0604020202020204" pitchFamily="34" charset="0"/>
              </a:rPr>
              <a:t>Une déficience intellectuelle survient chez la plupart des nourrissons atteints de galactosémie si le trouble n'est pas traité ou si le traitement est retardé. </a:t>
            </a:r>
          </a:p>
          <a:p>
            <a:pPr marL="285750" indent="-285750" algn="just">
              <a:lnSpc>
                <a:spcPct val="107000"/>
              </a:lnSpc>
              <a:spcAft>
                <a:spcPts val="800"/>
              </a:spcAft>
              <a:buFont typeface="Wingdings" panose="05000000000000000000" pitchFamily="2" charset="2"/>
              <a:buChar char="Ø"/>
            </a:pPr>
            <a:r>
              <a:rPr lang="fr-FR" dirty="0">
                <a:latin typeface="Times New Roman" panose="02020603050405020304" pitchFamily="18" charset="0"/>
                <a:ea typeface="Calibri" panose="020F0502020204030204" pitchFamily="34" charset="0"/>
                <a:cs typeface="Arial" panose="020B0604020202020204" pitchFamily="34" charset="0"/>
              </a:rPr>
              <a:t>La thérapie consiste à exclure le galactose de l'alimentation et entraîne l'inversion de la plupart des symptômes. La plupart des enfants ont une intelligence normale, bien qu'ils puissent avoir des difficultés d'apprentissage et une certaine déficience intellectuelle malgré une thérapie précoce</a:t>
            </a:r>
            <a:endParaRPr lang="en-US" dirty="0"/>
          </a:p>
        </p:txBody>
      </p:sp>
      <p:sp>
        <p:nvSpPr>
          <p:cNvPr id="5" name="Rectangle 4"/>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 </a:t>
            </a:r>
            <a:r>
              <a:rPr lang="fr-FR" sz="3600" dirty="0">
                <a:latin typeface="Andalus" panose="02020603050405020304" pitchFamily="18" charset="-78"/>
                <a:cs typeface="Andalus" panose="02020603050405020304" pitchFamily="18" charset="-78"/>
              </a:rPr>
              <a:t>  </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pic>
        <p:nvPicPr>
          <p:cNvPr id="9218" name="Picture 2" descr="hamidreza miri (hamidrezamiri) - Profile | Pinterest"/>
          <p:cNvPicPr>
            <a:picLocks noChangeAspect="1" noChangeArrowheads="1"/>
          </p:cNvPicPr>
          <p:nvPr/>
        </p:nvPicPr>
        <p:blipFill rotWithShape="1">
          <a:blip r:embed="rId2">
            <a:extLst>
              <a:ext uri="{28A0092B-C50C-407E-A947-70E740481C1C}">
                <a14:useLocalDpi xmlns:a14="http://schemas.microsoft.com/office/drawing/2010/main" val="0"/>
              </a:ext>
            </a:extLst>
          </a:blip>
          <a:srcRect b="12004"/>
          <a:stretch/>
        </p:blipFill>
        <p:spPr bwMode="auto">
          <a:xfrm>
            <a:off x="6267918" y="2022952"/>
            <a:ext cx="5801735" cy="383296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597592" y="218145"/>
            <a:ext cx="1333500" cy="1444625"/>
          </a:xfrm>
          <a:prstGeom prst="rect">
            <a:avLst/>
          </a:prstGeom>
        </p:spPr>
      </p:pic>
    </p:spTree>
    <p:extLst>
      <p:ext uri="{BB962C8B-B14F-4D97-AF65-F5344CB8AC3E}">
        <p14:creationId xmlns:p14="http://schemas.microsoft.com/office/powerpoint/2010/main" val="135685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448974" y="1256508"/>
            <a:ext cx="5152373" cy="461665"/>
          </a:xfrm>
          <a:prstGeom prst="rect">
            <a:avLst/>
          </a:prstGeom>
        </p:spPr>
        <p:txBody>
          <a:bodyPr wrap="none">
            <a:spAutoFit/>
          </a:bodyPr>
          <a:lstStyle/>
          <a:p>
            <a:r>
              <a:rPr lang="fr-FR" sz="2400" dirty="0">
                <a:solidFill>
                  <a:srgbClr val="EC046D"/>
                </a:solidFill>
                <a:latin typeface="Times New Roman" panose="02020603050405020304" pitchFamily="18" charset="0"/>
                <a:ea typeface="Calibri" panose="020F0502020204030204" pitchFamily="34" charset="0"/>
              </a:rPr>
              <a:t>I</a:t>
            </a:r>
            <a:r>
              <a:rPr lang="fr-FR" sz="2400" dirty="0" smtClean="0">
                <a:solidFill>
                  <a:srgbClr val="EC046D"/>
                </a:solidFill>
                <a:latin typeface="Times New Roman" panose="02020603050405020304" pitchFamily="18" charset="0"/>
                <a:ea typeface="Calibri" panose="020F0502020204030204" pitchFamily="34" charset="0"/>
              </a:rPr>
              <a:t>ntolérance </a:t>
            </a:r>
            <a:r>
              <a:rPr lang="fr-FR" sz="2400" dirty="0">
                <a:solidFill>
                  <a:srgbClr val="EC046D"/>
                </a:solidFill>
                <a:latin typeface="Times New Roman" panose="02020603050405020304" pitchFamily="18" charset="0"/>
                <a:ea typeface="Calibri" panose="020F0502020204030204" pitchFamily="34" charset="0"/>
              </a:rPr>
              <a:t>héréditaire au fructose (HFI)</a:t>
            </a:r>
            <a:endParaRPr lang="fr-FR" sz="2400" dirty="0">
              <a:solidFill>
                <a:srgbClr val="EC046D"/>
              </a:solidFill>
            </a:endParaRPr>
          </a:p>
        </p:txBody>
      </p:sp>
      <p:sp>
        <p:nvSpPr>
          <p:cNvPr id="4" name="Rectangle 3"/>
          <p:cNvSpPr/>
          <p:nvPr/>
        </p:nvSpPr>
        <p:spPr>
          <a:xfrm>
            <a:off x="1099929" y="1847510"/>
            <a:ext cx="7117145" cy="1841530"/>
          </a:xfrm>
          <a:prstGeom prst="rect">
            <a:avLst/>
          </a:prstGeom>
          <a:ln>
            <a:solidFill>
              <a:schemeClr val="accent1"/>
            </a:solidFill>
          </a:ln>
        </p:spPr>
        <p:txBody>
          <a:bodyPr wrap="square">
            <a:spAutoFit/>
          </a:bodyPr>
          <a:lstStyle/>
          <a:p>
            <a:pPr marL="342900" indent="-342900" algn="just">
              <a:lnSpc>
                <a:spcPct val="107000"/>
              </a:lnSpc>
              <a:spcAft>
                <a:spcPts val="800"/>
              </a:spcAft>
              <a:buFont typeface="Arial" panose="020B0604020202020204" pitchFamily="34" charset="0"/>
              <a:buChar char="•"/>
            </a:pPr>
            <a:r>
              <a:rPr lang="fr-FR" sz="2000" dirty="0">
                <a:latin typeface="Times New Roman" panose="02020603050405020304" pitchFamily="18" charset="0"/>
                <a:ea typeface="Calibri" panose="020F0502020204030204" pitchFamily="34" charset="0"/>
                <a:cs typeface="Arial" panose="020B0604020202020204" pitchFamily="34" charset="0"/>
              </a:rPr>
              <a:t>L'intolérance héréditaire au fructose (HFI) est causée par une carence en enzyme hépatique fructose-1-phosphate </a:t>
            </a:r>
            <a:r>
              <a:rPr lang="fr-FR" sz="2000" dirty="0" err="1">
                <a:latin typeface="Times New Roman" panose="02020603050405020304" pitchFamily="18" charset="0"/>
                <a:ea typeface="Calibri" panose="020F0502020204030204" pitchFamily="34" charset="0"/>
                <a:cs typeface="Arial" panose="020B0604020202020204" pitchFamily="34" charset="0"/>
              </a:rPr>
              <a:t>aldolase</a:t>
            </a:r>
            <a:r>
              <a:rPr lang="fr-FR" sz="2000" dirty="0">
                <a:latin typeface="Times New Roman" panose="02020603050405020304" pitchFamily="18" charset="0"/>
                <a:ea typeface="Calibri" panose="020F0502020204030204" pitchFamily="34" charset="0"/>
                <a:cs typeface="Arial" panose="020B0604020202020204" pitchFamily="34" charset="0"/>
              </a:rPr>
              <a:t>. </a:t>
            </a:r>
            <a:endParaRPr lang="fr-FR" sz="2000" dirty="0" smtClean="0">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fr-FR" sz="2000" dirty="0" smtClean="0">
                <a:latin typeface="Times New Roman" panose="02020603050405020304" pitchFamily="18" charset="0"/>
                <a:ea typeface="Calibri" panose="020F0502020204030204" pitchFamily="34" charset="0"/>
                <a:cs typeface="Arial" panose="020B0604020202020204" pitchFamily="34" charset="0"/>
              </a:rPr>
              <a:t>Les </a:t>
            </a:r>
            <a:r>
              <a:rPr lang="fr-FR" sz="2000" dirty="0">
                <a:latin typeface="Times New Roman" panose="02020603050405020304" pitchFamily="18" charset="0"/>
                <a:ea typeface="Calibri" panose="020F0502020204030204" pitchFamily="34" charset="0"/>
                <a:cs typeface="Arial" panose="020B0604020202020204" pitchFamily="34" charset="0"/>
              </a:rPr>
              <a:t>symptômes de HFI apparaissent après l'ingestion de fructose et se présentent donc plus tard dans la vie que ceux de la </a:t>
            </a:r>
            <a:r>
              <a:rPr lang="fr-FR" sz="2000" dirty="0" smtClean="0">
                <a:latin typeface="Times New Roman" panose="02020603050405020304" pitchFamily="18" charset="0"/>
                <a:ea typeface="Calibri" panose="020F0502020204030204" pitchFamily="34" charset="0"/>
                <a:cs typeface="Arial" panose="020B0604020202020204" pitchFamily="34" charset="0"/>
              </a:rPr>
              <a:t>galactosémie</a:t>
            </a:r>
            <a:endParaRPr lang="fr-FR" sz="2000" dirty="0">
              <a:latin typeface="Times New Roman" panose="02020603050405020304" pitchFamily="18"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1227552" y="4041362"/>
            <a:ext cx="2364548" cy="2364548"/>
          </a:xfrm>
          <a:prstGeom prst="rect">
            <a:avLst/>
          </a:prstGeom>
        </p:spPr>
      </p:pic>
      <p:pic>
        <p:nvPicPr>
          <p:cNvPr id="6" name="Image 5"/>
          <p:cNvPicPr>
            <a:picLocks noChangeAspect="1"/>
          </p:cNvPicPr>
          <p:nvPr/>
        </p:nvPicPr>
        <p:blipFill>
          <a:blip r:embed="rId3"/>
          <a:stretch>
            <a:fillRect/>
          </a:stretch>
        </p:blipFill>
        <p:spPr>
          <a:xfrm>
            <a:off x="9783831" y="912687"/>
            <a:ext cx="2143125" cy="2143125"/>
          </a:xfrm>
          <a:prstGeom prst="rect">
            <a:avLst/>
          </a:prstGeom>
        </p:spPr>
      </p:pic>
      <p:sp>
        <p:nvSpPr>
          <p:cNvPr id="7" name="Rectangle 6"/>
          <p:cNvSpPr/>
          <p:nvPr/>
        </p:nvSpPr>
        <p:spPr>
          <a:xfrm>
            <a:off x="4597052" y="4041362"/>
            <a:ext cx="7329904" cy="2500172"/>
          </a:xfrm>
          <a:prstGeom prst="rect">
            <a:avLst/>
          </a:prstGeom>
          <a:ln>
            <a:solidFill>
              <a:srgbClr val="00B050"/>
            </a:solidFill>
          </a:ln>
        </p:spPr>
        <p:txBody>
          <a:bodyPr wrap="square">
            <a:spAutoFit/>
          </a:bodyPr>
          <a:lstStyle/>
          <a:p>
            <a:pPr marL="342900" indent="-342900" algn="just">
              <a:lnSpc>
                <a:spcPct val="107000"/>
              </a:lnSpc>
              <a:spcAft>
                <a:spcPts val="800"/>
              </a:spcAft>
              <a:buFont typeface="Arial" panose="020B0604020202020204" pitchFamily="34" charset="0"/>
              <a:buChar char="•"/>
            </a:pPr>
            <a:r>
              <a:rPr lang="fr-FR" sz="2000" dirty="0">
                <a:latin typeface="Times New Roman" panose="02020603050405020304" pitchFamily="18" charset="0"/>
                <a:ea typeface="Calibri" panose="020F0502020204030204" pitchFamily="34" charset="0"/>
                <a:cs typeface="Arial" panose="020B0604020202020204" pitchFamily="34" charset="0"/>
              </a:rPr>
              <a:t>Les symptômes peuvent inclure une perte de poids satisfaisante, des vomissements, une hypoglycémie, un dysfonctionnement hépatique et des anomalies rénales. </a:t>
            </a:r>
          </a:p>
          <a:p>
            <a:pPr marL="342900" indent="-342900" algn="just">
              <a:lnSpc>
                <a:spcPct val="107000"/>
              </a:lnSpc>
              <a:spcAft>
                <a:spcPts val="800"/>
              </a:spcAft>
              <a:buFont typeface="Arial" panose="020B0604020202020204" pitchFamily="34" charset="0"/>
              <a:buChar char="•"/>
            </a:pPr>
            <a:r>
              <a:rPr lang="fr-FR" sz="2000" dirty="0">
                <a:latin typeface="Times New Roman" panose="02020603050405020304" pitchFamily="18" charset="0"/>
                <a:ea typeface="Calibri" panose="020F0502020204030204" pitchFamily="34" charset="0"/>
                <a:cs typeface="Arial" panose="020B0604020202020204" pitchFamily="34" charset="0"/>
              </a:rPr>
              <a:t>Les enfants plus âgés atteints de HFI ont tendance à éviter les aliments sucrés et peuvent avoir des dents remarquables par l'absence de caries. Les enfants atteints de ce trouble réussissent très bien s'ils évitent le fructose et le saccharose alimentaires.</a:t>
            </a:r>
          </a:p>
        </p:txBody>
      </p:sp>
      <p:pic>
        <p:nvPicPr>
          <p:cNvPr id="8" name="Image 7"/>
          <p:cNvPicPr>
            <a:picLocks noChangeAspect="1"/>
          </p:cNvPicPr>
          <p:nvPr/>
        </p:nvPicPr>
        <p:blipFill>
          <a:blip r:embed="rId4"/>
          <a:stretch>
            <a:fillRect/>
          </a:stretch>
        </p:blipFill>
        <p:spPr>
          <a:xfrm>
            <a:off x="1649695" y="99159"/>
            <a:ext cx="1520261" cy="1301293"/>
          </a:xfrm>
          <a:prstGeom prst="rect">
            <a:avLst/>
          </a:prstGeom>
        </p:spPr>
      </p:pic>
    </p:spTree>
    <p:extLst>
      <p:ext uri="{BB962C8B-B14F-4D97-AF65-F5344CB8AC3E}">
        <p14:creationId xmlns:p14="http://schemas.microsoft.com/office/powerpoint/2010/main" val="8950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0135" y="300480"/>
            <a:ext cx="3710475" cy="769441"/>
          </a:xfrm>
          <a:prstGeom prst="rect">
            <a:avLst/>
          </a:prstGeom>
          <a:noFill/>
        </p:spPr>
        <p:txBody>
          <a:bodyPr wrap="square">
            <a:spAutoFit/>
          </a:bodyPr>
          <a:lstStyle/>
          <a:p>
            <a:r>
              <a:rPr lang="fr-FR" sz="4400" b="1" dirty="0" smtClean="0">
                <a:solidFill>
                  <a:srgbClr val="EC046D"/>
                </a:solidFill>
                <a:latin typeface="Andalus" panose="02020603050405020304" pitchFamily="18" charset="-78"/>
                <a:cs typeface="Andalus" panose="02020603050405020304" pitchFamily="18" charset="-78"/>
              </a:rPr>
              <a:t>Plan de cours </a:t>
            </a:r>
            <a:endParaRPr lang="fr-FR" sz="4400" b="1" dirty="0">
              <a:solidFill>
                <a:srgbClr val="EC046D"/>
              </a:solidFill>
              <a:latin typeface="Andalus" panose="02020603050405020304" pitchFamily="18" charset="-78"/>
              <a:cs typeface="Andalus" panose="02020603050405020304" pitchFamily="18" charset="-78"/>
            </a:endParaRPr>
          </a:p>
        </p:txBody>
      </p:sp>
      <p:graphicFrame>
        <p:nvGraphicFramePr>
          <p:cNvPr id="4" name="Diagramme 3"/>
          <p:cNvGraphicFramePr/>
          <p:nvPr>
            <p:extLst>
              <p:ext uri="{D42A27DB-BD31-4B8C-83A1-F6EECF244321}">
                <p14:modId xmlns:p14="http://schemas.microsoft.com/office/powerpoint/2010/main" val="1971755444"/>
              </p:ext>
            </p:extLst>
          </p:nvPr>
        </p:nvGraphicFramePr>
        <p:xfrm>
          <a:off x="2946401" y="1278116"/>
          <a:ext cx="626386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360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697" y="928774"/>
            <a:ext cx="3977756" cy="405367"/>
          </a:xfrm>
          <a:prstGeom prst="rect">
            <a:avLst/>
          </a:prstGeom>
        </p:spPr>
        <p:txBody>
          <a:bodyPr wrap="none">
            <a:spAutoFit/>
          </a:bodyPr>
          <a:lstStyle/>
          <a:p>
            <a:pPr algn="just">
              <a:lnSpc>
                <a:spcPct val="107000"/>
              </a:lnSpc>
              <a:spcAft>
                <a:spcPts val="800"/>
              </a:spcAft>
            </a:pPr>
            <a:r>
              <a:rPr lang="fr-FR" sz="20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Troubles du stockage du glycogène</a:t>
            </a:r>
            <a:endParaRPr lang="fr-FR" dirty="0">
              <a:solidFill>
                <a:srgbClr val="EC046D"/>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916556" y="266356"/>
            <a:ext cx="7010399"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219199" y="1828881"/>
            <a:ext cx="9819862" cy="1015663"/>
          </a:xfrm>
          <a:prstGeom prst="rect">
            <a:avLst/>
          </a:prstGeom>
        </p:spPr>
        <p:txBody>
          <a:bodyPr wrap="square">
            <a:spAutoFit/>
          </a:bodyPr>
          <a:lstStyle/>
          <a:p>
            <a:pPr marL="342900" indent="-342900" algn="just">
              <a:buFont typeface="Wingdings" panose="05000000000000000000" pitchFamily="2" charset="2"/>
              <a:buChar char="Ø"/>
            </a:pPr>
            <a:r>
              <a:rPr lang="fr-FR" sz="2000" dirty="0" smtClean="0">
                <a:latin typeface="Times New Roman" panose="02020603050405020304" pitchFamily="18" charset="0"/>
                <a:ea typeface="Calibri" panose="020F0502020204030204" pitchFamily="34" charset="0"/>
              </a:rPr>
              <a:t>Le glucose passe dans la circulation sanguine, puis dans le foie, où il est stocké sous forme de glycogène. En période de famine ou de jeûne ou lorsque le corps a besoin d'un apport énergétique, le </a:t>
            </a:r>
            <a:r>
              <a:rPr lang="fr-FR" sz="2000" dirty="0">
                <a:latin typeface="Times New Roman" panose="02020603050405020304" pitchFamily="18" charset="0"/>
                <a:ea typeface="Calibri" panose="020F0502020204030204" pitchFamily="34" charset="0"/>
              </a:rPr>
              <a:t>glycogène est décomposé en glucose</a:t>
            </a:r>
            <a:endParaRPr lang="fr-FR" sz="2000" dirty="0"/>
          </a:p>
        </p:txBody>
      </p:sp>
      <p:sp>
        <p:nvSpPr>
          <p:cNvPr id="8" name="Rectangle 7"/>
          <p:cNvSpPr/>
          <p:nvPr/>
        </p:nvSpPr>
        <p:spPr>
          <a:xfrm>
            <a:off x="1219199" y="3339285"/>
            <a:ext cx="9978888" cy="1323439"/>
          </a:xfrm>
          <a:prstGeom prst="rect">
            <a:avLst/>
          </a:prstGeom>
        </p:spPr>
        <p:txBody>
          <a:bodyPr wrap="square">
            <a:spAutoFit/>
          </a:bodyPr>
          <a:lstStyle/>
          <a:p>
            <a:pPr marL="342900" lvl="0" indent="-342900" algn="just">
              <a:buFont typeface="Wingdings" panose="05000000000000000000" pitchFamily="2" charset="2"/>
              <a:buChar char="Ø"/>
            </a:pPr>
            <a:r>
              <a:rPr lang="fr-FR" sz="2000" dirty="0">
                <a:solidFill>
                  <a:prstClr val="black"/>
                </a:solidFill>
                <a:latin typeface="Times New Roman" panose="02020603050405020304" pitchFamily="18" charset="0"/>
                <a:ea typeface="Calibri" panose="020F0502020204030204" pitchFamily="34" charset="0"/>
              </a:rPr>
              <a:t>Si les enzymes responsables de la dégradation du glycogène sont bloquées de sorte que le glycogène reste dans le foie ou le muscle, </a:t>
            </a:r>
            <a:r>
              <a:rPr lang="fr-FR" sz="2000" dirty="0" smtClean="0">
                <a:solidFill>
                  <a:prstClr val="black"/>
                </a:solidFill>
                <a:latin typeface="Times New Roman" panose="02020603050405020304" pitchFamily="18" charset="0"/>
                <a:ea typeface="Calibri" panose="020F0502020204030204" pitchFamily="34" charset="0"/>
              </a:rPr>
              <a:t>les troubles </a:t>
            </a:r>
            <a:r>
              <a:rPr lang="fr-FR" sz="2000" dirty="0">
                <a:solidFill>
                  <a:prstClr val="black"/>
                </a:solidFill>
                <a:latin typeface="Times New Roman" panose="02020603050405020304" pitchFamily="18" charset="0"/>
                <a:ea typeface="Calibri" panose="020F0502020204030204" pitchFamily="34" charset="0"/>
              </a:rPr>
              <a:t>du stockage du glycogène (GSD) peuvent survenir. Selon l'enzyme affectée, ces conditions peuvent affecter le foie, les muscles ou les deux. </a:t>
            </a:r>
          </a:p>
        </p:txBody>
      </p:sp>
    </p:spTree>
    <p:extLst>
      <p:ext uri="{BB962C8B-B14F-4D97-AF65-F5344CB8AC3E}">
        <p14:creationId xmlns:p14="http://schemas.microsoft.com/office/powerpoint/2010/main" val="13198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2927678" y="1697399"/>
            <a:ext cx="3977756" cy="405367"/>
          </a:xfrm>
          <a:prstGeom prst="rect">
            <a:avLst/>
          </a:prstGeom>
        </p:spPr>
        <p:txBody>
          <a:bodyPr wrap="none">
            <a:spAutoFit/>
          </a:bodyPr>
          <a:lstStyle/>
          <a:p>
            <a:pPr algn="just">
              <a:lnSpc>
                <a:spcPct val="107000"/>
              </a:lnSpc>
              <a:spcAft>
                <a:spcPts val="800"/>
              </a:spcAft>
            </a:pPr>
            <a:r>
              <a:rPr lang="fr-FR" sz="20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Troubles du stockage du glycogène</a:t>
            </a:r>
            <a:endParaRPr lang="fr-FR" dirty="0">
              <a:solidFill>
                <a:srgbClr val="EC046D"/>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953105" y="2595931"/>
            <a:ext cx="10841328" cy="2554545"/>
          </a:xfrm>
          <a:prstGeom prst="rect">
            <a:avLst/>
          </a:prstGeom>
        </p:spPr>
        <p:txBody>
          <a:bodyPr wrap="square">
            <a:spAutoFit/>
          </a:bodyPr>
          <a:lstStyle/>
          <a:p>
            <a:pPr marL="342900" indent="-342900" algn="just">
              <a:buFont typeface="Wingdings" panose="05000000000000000000" pitchFamily="2" charset="2"/>
              <a:buChar char="Ø"/>
            </a:pPr>
            <a:r>
              <a:rPr lang="fr-FR" sz="2000" dirty="0" smtClean="0">
                <a:latin typeface="Times New Roman" panose="02020603050405020304" pitchFamily="18" charset="0"/>
                <a:ea typeface="Calibri" panose="020F0502020204030204" pitchFamily="34" charset="0"/>
              </a:rPr>
              <a:t>Dans </a:t>
            </a:r>
            <a:r>
              <a:rPr lang="fr-FR" sz="2000" dirty="0">
                <a:latin typeface="Times New Roman" panose="02020603050405020304" pitchFamily="18" charset="0"/>
                <a:ea typeface="Calibri" panose="020F0502020204030204" pitchFamily="34" charset="0"/>
              </a:rPr>
              <a:t>le GSD de type I (maladie de </a:t>
            </a:r>
            <a:r>
              <a:rPr lang="fr-FR" sz="2000" dirty="0" err="1">
                <a:latin typeface="Times New Roman" panose="02020603050405020304" pitchFamily="18" charset="0"/>
                <a:ea typeface="Calibri" panose="020F0502020204030204" pitchFamily="34" charset="0"/>
              </a:rPr>
              <a:t>von</a:t>
            </a:r>
            <a:r>
              <a:rPr lang="fr-FR" sz="2000" dirty="0">
                <a:latin typeface="Times New Roman" panose="02020603050405020304" pitchFamily="18" charset="0"/>
                <a:ea typeface="Calibri" panose="020F0502020204030204" pitchFamily="34" charset="0"/>
              </a:rPr>
              <a:t> </a:t>
            </a:r>
            <a:r>
              <a:rPr lang="fr-FR" sz="2000" dirty="0" err="1">
                <a:latin typeface="Times New Roman" panose="02020603050405020304" pitchFamily="18" charset="0"/>
                <a:ea typeface="Calibri" panose="020F0502020204030204" pitchFamily="34" charset="0"/>
              </a:rPr>
              <a:t>Gierke</a:t>
            </a:r>
            <a:r>
              <a:rPr lang="fr-FR" sz="2000" dirty="0">
                <a:latin typeface="Times New Roman" panose="02020603050405020304" pitchFamily="18" charset="0"/>
                <a:ea typeface="Calibri" panose="020F0502020204030204" pitchFamily="34" charset="0"/>
              </a:rPr>
              <a:t>), la dernière étape de la libération de glucose par le foie est défectueuse, entraînant une hypoglycémie. </a:t>
            </a:r>
            <a:r>
              <a:rPr lang="fr-FR" sz="2000" dirty="0" smtClean="0">
                <a:latin typeface="Times New Roman" panose="02020603050405020304" pitchFamily="18" charset="0"/>
                <a:ea typeface="Calibri" panose="020F0502020204030204" pitchFamily="34" charset="0"/>
              </a:rPr>
              <a:t>La </a:t>
            </a:r>
            <a:r>
              <a:rPr lang="fr-FR" sz="2000" dirty="0">
                <a:latin typeface="Times New Roman" panose="02020603050405020304" pitchFamily="18" charset="0"/>
                <a:ea typeface="Calibri" panose="020F0502020204030204" pitchFamily="34" charset="0"/>
              </a:rPr>
              <a:t>thérapie consiste à fournir du glucose en continu au tube digestif (par exemple, par une alimentation goutte à goutte continue) pendant la petite </a:t>
            </a:r>
            <a:r>
              <a:rPr lang="fr-FR" sz="2000" dirty="0" smtClean="0">
                <a:latin typeface="Times New Roman" panose="02020603050405020304" pitchFamily="18" charset="0"/>
                <a:ea typeface="Calibri" panose="020F0502020204030204" pitchFamily="34" charset="0"/>
              </a:rPr>
              <a:t>enfance. </a:t>
            </a:r>
          </a:p>
          <a:p>
            <a:pPr marL="342900" indent="-342900" algn="just">
              <a:buFont typeface="Wingdings" panose="05000000000000000000" pitchFamily="2" charset="2"/>
              <a:buChar char="Ø"/>
            </a:pPr>
            <a:r>
              <a:rPr lang="fr-FR" sz="2000" dirty="0" smtClean="0">
                <a:latin typeface="Times New Roman" panose="02020603050405020304" pitchFamily="18" charset="0"/>
                <a:ea typeface="Calibri" panose="020F0502020204030204" pitchFamily="34" charset="0"/>
              </a:rPr>
              <a:t>À </a:t>
            </a:r>
            <a:r>
              <a:rPr lang="fr-FR" sz="2000" dirty="0">
                <a:latin typeface="Times New Roman" panose="02020603050405020304" pitchFamily="18" charset="0"/>
                <a:ea typeface="Calibri" panose="020F0502020204030204" pitchFamily="34" charset="0"/>
              </a:rPr>
              <a:t>mesure que l'enfant grandit, une amélioration des symptômes a tendance à se produire. Un </a:t>
            </a:r>
            <a:r>
              <a:rPr lang="fr-FR" sz="2000" dirty="0" smtClean="0">
                <a:latin typeface="Times New Roman" panose="02020603050405020304" pitchFamily="18" charset="0"/>
                <a:ea typeface="Calibri" panose="020F0502020204030204" pitchFamily="34" charset="0"/>
              </a:rPr>
              <a:t>taux de glucose </a:t>
            </a:r>
            <a:r>
              <a:rPr lang="fr-FR" sz="2000" dirty="0">
                <a:latin typeface="Times New Roman" panose="02020603050405020304" pitchFamily="18" charset="0"/>
                <a:ea typeface="Calibri" panose="020F0502020204030204" pitchFamily="34" charset="0"/>
              </a:rPr>
              <a:t>adéquat est fourni par des tétées fréquentes de glucides et de glucose à libération lente (fécule de maïs non cuite) avant le coucher. </a:t>
            </a:r>
            <a:endParaRPr lang="fr-FR" sz="2000" dirty="0" smtClean="0">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Ø"/>
            </a:pPr>
            <a:r>
              <a:rPr lang="fr-FR" sz="2000" dirty="0" smtClean="0">
                <a:latin typeface="Times New Roman" panose="02020603050405020304" pitchFamily="18" charset="0"/>
                <a:ea typeface="Calibri" panose="020F0502020204030204" pitchFamily="34" charset="0"/>
              </a:rPr>
              <a:t>Pour </a:t>
            </a:r>
            <a:r>
              <a:rPr lang="fr-FR" sz="2000" dirty="0">
                <a:latin typeface="Times New Roman" panose="02020603050405020304" pitchFamily="18" charset="0"/>
                <a:ea typeface="Calibri" panose="020F0502020204030204" pitchFamily="34" charset="0"/>
              </a:rPr>
              <a:t>les formes musculaires de la maladie, la thérapie habituelle est d'éviter les exercices intenses. </a:t>
            </a:r>
            <a:endParaRPr lang="fr-FR" sz="2000" dirty="0"/>
          </a:p>
        </p:txBody>
      </p:sp>
    </p:spTree>
    <p:extLst>
      <p:ext uri="{BB962C8B-B14F-4D97-AF65-F5344CB8AC3E}">
        <p14:creationId xmlns:p14="http://schemas.microsoft.com/office/powerpoint/2010/main" val="11998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2207" y="1580557"/>
            <a:ext cx="5669654" cy="3039935"/>
          </a:xfrm>
          <a:prstGeom prst="rect">
            <a:avLst/>
          </a:prstGeom>
        </p:spPr>
        <p:txBody>
          <a:bodyPr wrap="square">
            <a:spAutoFit/>
          </a:bodyPr>
          <a:lstStyle/>
          <a:p>
            <a:pPr algn="just">
              <a:lnSpc>
                <a:spcPct val="107000"/>
              </a:lnSpc>
              <a:spcAft>
                <a:spcPts val="800"/>
              </a:spcAft>
            </a:pPr>
            <a:r>
              <a:rPr lang="fr-FR" sz="2000" dirty="0" smtClean="0">
                <a:latin typeface="Times New Roman" panose="02020603050405020304" pitchFamily="18" charset="0"/>
                <a:ea typeface="Calibri" panose="020F0502020204030204" pitchFamily="34" charset="0"/>
                <a:cs typeface="Arial" panose="020B0604020202020204" pitchFamily="34" charset="0"/>
              </a:rPr>
              <a:t>Les </a:t>
            </a:r>
            <a:r>
              <a:rPr lang="fr-FR" sz="2000" dirty="0">
                <a:latin typeface="Times New Roman" panose="02020603050405020304" pitchFamily="18" charset="0"/>
                <a:ea typeface="Calibri" panose="020F0502020204030204" pitchFamily="34" charset="0"/>
                <a:cs typeface="Arial" panose="020B0604020202020204" pitchFamily="34" charset="0"/>
              </a:rPr>
              <a:t>personnes présentant des anomalies </a:t>
            </a:r>
            <a:r>
              <a:rPr lang="fr-FR" sz="2000" dirty="0" smtClean="0">
                <a:latin typeface="Times New Roman" panose="02020603050405020304" pitchFamily="18" charset="0"/>
                <a:ea typeface="Calibri" panose="020F0502020204030204" pitchFamily="34" charset="0"/>
                <a:cs typeface="Arial" panose="020B0604020202020204" pitchFamily="34" charset="0"/>
              </a:rPr>
              <a:t>des enzymes </a:t>
            </a:r>
            <a:r>
              <a:rPr lang="fr-FR" sz="2000" dirty="0">
                <a:latin typeface="Times New Roman" panose="02020603050405020304" pitchFamily="18" charset="0"/>
                <a:ea typeface="Calibri" panose="020F0502020204030204" pitchFamily="34" charset="0"/>
                <a:cs typeface="Arial" panose="020B0604020202020204" pitchFamily="34" charset="0"/>
              </a:rPr>
              <a:t>clés de la voie </a:t>
            </a:r>
            <a:r>
              <a:rPr lang="fr-FR" sz="2000" dirty="0" err="1">
                <a:latin typeface="Times New Roman" panose="02020603050405020304" pitchFamily="18" charset="0"/>
                <a:ea typeface="Calibri" panose="020F0502020204030204" pitchFamily="34" charset="0"/>
                <a:cs typeface="Arial" panose="020B0604020202020204" pitchFamily="34" charset="0"/>
              </a:rPr>
              <a:t>gluconéogénique</a:t>
            </a:r>
            <a:r>
              <a:rPr lang="fr-FR" sz="2000" dirty="0">
                <a:latin typeface="Times New Roman" panose="02020603050405020304" pitchFamily="18" charset="0"/>
                <a:ea typeface="Calibri" panose="020F0502020204030204" pitchFamily="34" charset="0"/>
                <a:cs typeface="Arial" panose="020B0604020202020204" pitchFamily="34" charset="0"/>
              </a:rPr>
              <a:t> </a:t>
            </a:r>
            <a:r>
              <a:rPr lang="fr-FR" sz="2000" dirty="0" smtClean="0">
                <a:latin typeface="Times New Roman" panose="02020603050405020304" pitchFamily="18" charset="0"/>
                <a:ea typeface="Calibri" panose="020F0502020204030204" pitchFamily="34" charset="0"/>
                <a:cs typeface="Arial" panose="020B0604020202020204" pitchFamily="34" charset="0"/>
              </a:rPr>
              <a:t>( </a:t>
            </a:r>
            <a:r>
              <a:rPr lang="fr-FR" sz="2000" dirty="0">
                <a:latin typeface="Times New Roman" panose="02020603050405020304" pitchFamily="18" charset="0"/>
                <a:ea typeface="Calibri" panose="020F0502020204030204" pitchFamily="34" charset="0"/>
                <a:cs typeface="Arial" panose="020B0604020202020204" pitchFamily="34" charset="0"/>
              </a:rPr>
              <a:t>carboxylase, la </a:t>
            </a:r>
            <a:r>
              <a:rPr lang="fr-FR" sz="2000" dirty="0" err="1">
                <a:latin typeface="Times New Roman" panose="02020603050405020304" pitchFamily="18" charset="0"/>
                <a:ea typeface="Calibri" panose="020F0502020204030204" pitchFamily="34" charset="0"/>
                <a:cs typeface="Arial" panose="020B0604020202020204" pitchFamily="34" charset="0"/>
              </a:rPr>
              <a:t>phosphoénolpyruvate</a:t>
            </a:r>
            <a:r>
              <a:rPr lang="fr-FR" sz="2000" dirty="0">
                <a:latin typeface="Times New Roman" panose="02020603050405020304" pitchFamily="18" charset="0"/>
                <a:ea typeface="Calibri" panose="020F0502020204030204" pitchFamily="34" charset="0"/>
                <a:cs typeface="Arial" panose="020B0604020202020204" pitchFamily="34" charset="0"/>
              </a:rPr>
              <a:t> </a:t>
            </a:r>
            <a:r>
              <a:rPr lang="fr-FR" sz="2000" dirty="0" err="1">
                <a:latin typeface="Times New Roman" panose="02020603050405020304" pitchFamily="18" charset="0"/>
                <a:ea typeface="Calibri" panose="020F0502020204030204" pitchFamily="34" charset="0"/>
                <a:cs typeface="Arial" panose="020B0604020202020204" pitchFamily="34" charset="0"/>
              </a:rPr>
              <a:t>carboxykinase</a:t>
            </a:r>
            <a:r>
              <a:rPr lang="fr-FR" sz="2000" dirty="0">
                <a:latin typeface="Times New Roman" panose="02020603050405020304" pitchFamily="18" charset="0"/>
                <a:ea typeface="Calibri" panose="020F0502020204030204" pitchFamily="34" charset="0"/>
                <a:cs typeface="Arial" panose="020B0604020202020204" pitchFamily="34" charset="0"/>
              </a:rPr>
              <a:t> et la </a:t>
            </a:r>
            <a:r>
              <a:rPr lang="fr-FR" sz="2000" dirty="0" smtClean="0">
                <a:latin typeface="Times New Roman" panose="02020603050405020304" pitchFamily="18" charset="0"/>
                <a:ea typeface="Calibri" panose="020F0502020204030204" pitchFamily="34" charset="0"/>
                <a:cs typeface="Arial" panose="020B0604020202020204" pitchFamily="34" charset="0"/>
              </a:rPr>
              <a:t>fructose-1,6-diphosphataseenzymes) </a:t>
            </a:r>
            <a:r>
              <a:rPr lang="fr-FR" sz="2000" dirty="0">
                <a:latin typeface="Times New Roman" panose="02020603050405020304" pitchFamily="18" charset="0"/>
                <a:ea typeface="Calibri" panose="020F0502020204030204" pitchFamily="34" charset="0"/>
                <a:cs typeface="Arial" panose="020B0604020202020204" pitchFamily="34" charset="0"/>
              </a:rPr>
              <a:t>développent des conditions telles que l'hypoglycémie à jeun, l'</a:t>
            </a:r>
            <a:r>
              <a:rPr lang="fr-FR" sz="2000" dirty="0" err="1">
                <a:latin typeface="Times New Roman" panose="02020603050405020304" pitchFamily="18" charset="0"/>
                <a:ea typeface="Calibri" panose="020F0502020204030204" pitchFamily="34" charset="0"/>
                <a:cs typeface="Arial" panose="020B0604020202020204" pitchFamily="34" charset="0"/>
              </a:rPr>
              <a:t>acidémie</a:t>
            </a:r>
            <a:r>
              <a:rPr lang="fr-FR" sz="2000" dirty="0">
                <a:latin typeface="Times New Roman" panose="02020603050405020304" pitchFamily="18" charset="0"/>
                <a:ea typeface="Calibri" panose="020F0502020204030204" pitchFamily="34" charset="0"/>
                <a:cs typeface="Arial" panose="020B0604020202020204" pitchFamily="34" charset="0"/>
              </a:rPr>
              <a:t> lactique et l'élargissement du foie. </a:t>
            </a:r>
            <a:r>
              <a:rPr lang="fr-FR" sz="2000" dirty="0" smtClean="0">
                <a:latin typeface="Times New Roman" panose="02020603050405020304" pitchFamily="18" charset="0"/>
                <a:ea typeface="Calibri" panose="020F0502020204030204" pitchFamily="34" charset="0"/>
                <a:cs typeface="Arial" panose="020B0604020202020204" pitchFamily="34" charset="0"/>
              </a:rPr>
              <a:t>les </a:t>
            </a:r>
            <a:r>
              <a:rPr lang="fr-FR" sz="2000" dirty="0">
                <a:latin typeface="Times New Roman" panose="02020603050405020304" pitchFamily="18" charset="0"/>
                <a:ea typeface="Calibri" panose="020F0502020204030204" pitchFamily="34" charset="0"/>
                <a:cs typeface="Arial" panose="020B0604020202020204" pitchFamily="34" charset="0"/>
              </a:rPr>
              <a:t>troubles de la gluconéogenèse peuvent être difficiles à distinguer des troubles du stockage du glycogène lors de la première présentation.</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916556" y="266356"/>
            <a:ext cx="7010399"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689239" y="912687"/>
            <a:ext cx="4495590" cy="461665"/>
          </a:xfrm>
          <a:prstGeom prst="rect">
            <a:avLst/>
          </a:prstGeom>
        </p:spPr>
        <p:txBody>
          <a:bodyPr wrap="none">
            <a:spAutoFit/>
          </a:bodyPr>
          <a:lstStyle/>
          <a:p>
            <a:r>
              <a:rPr lang="fr-FR" sz="24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Troubles </a:t>
            </a:r>
            <a:r>
              <a:rPr lang="fr-FR" sz="2400" b="1" dirty="0" smtClean="0">
                <a:solidFill>
                  <a:srgbClr val="EC046D"/>
                </a:solidFill>
                <a:latin typeface="Times New Roman" panose="02020603050405020304" pitchFamily="18" charset="0"/>
                <a:ea typeface="Calibri" panose="020F0502020204030204" pitchFamily="34" charset="0"/>
                <a:cs typeface="Arial" panose="020B0604020202020204" pitchFamily="34" charset="0"/>
              </a:rPr>
              <a:t>liée a la </a:t>
            </a:r>
            <a:r>
              <a:rPr lang="fr-FR" sz="24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gluconéogenèse</a:t>
            </a:r>
          </a:p>
        </p:txBody>
      </p:sp>
      <p:pic>
        <p:nvPicPr>
          <p:cNvPr id="5" name="Image 4"/>
          <p:cNvPicPr>
            <a:picLocks noChangeAspect="1"/>
          </p:cNvPicPr>
          <p:nvPr/>
        </p:nvPicPr>
        <p:blipFill>
          <a:blip r:embed="rId2"/>
          <a:stretch>
            <a:fillRect/>
          </a:stretch>
        </p:blipFill>
        <p:spPr>
          <a:xfrm>
            <a:off x="7036903" y="3154017"/>
            <a:ext cx="4964875" cy="3399390"/>
          </a:xfrm>
          <a:prstGeom prst="rect">
            <a:avLst/>
          </a:prstGeom>
        </p:spPr>
      </p:pic>
    </p:spTree>
    <p:extLst>
      <p:ext uri="{BB962C8B-B14F-4D97-AF65-F5344CB8AC3E}">
        <p14:creationId xmlns:p14="http://schemas.microsoft.com/office/powerpoint/2010/main" val="145686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009173" y="1688769"/>
            <a:ext cx="9833113" cy="3660105"/>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fr-FR" dirty="0">
                <a:latin typeface="Times New Roman" panose="02020603050405020304" pitchFamily="18" charset="0"/>
                <a:ea typeface="Calibri" panose="020F0502020204030204" pitchFamily="34" charset="0"/>
                <a:cs typeface="Arial" panose="020B0604020202020204" pitchFamily="34" charset="0"/>
              </a:rPr>
              <a:t>Un défaut dans une enzyme de traitement du mannose, la </a:t>
            </a:r>
            <a:r>
              <a:rPr lang="fr-FR" dirty="0" err="1">
                <a:latin typeface="Times New Roman" panose="02020603050405020304" pitchFamily="18" charset="0"/>
                <a:ea typeface="Calibri" panose="020F0502020204030204" pitchFamily="34" charset="0"/>
                <a:cs typeface="Arial" panose="020B0604020202020204" pitchFamily="34" charset="0"/>
              </a:rPr>
              <a:t>phosphomannomutase</a:t>
            </a:r>
            <a:r>
              <a:rPr lang="fr-FR" dirty="0">
                <a:latin typeface="Times New Roman" panose="02020603050405020304" pitchFamily="18" charset="0"/>
                <a:ea typeface="Calibri" panose="020F0502020204030204" pitchFamily="34" charset="0"/>
                <a:cs typeface="Arial" panose="020B0604020202020204" pitchFamily="34" charset="0"/>
              </a:rPr>
              <a:t> 2, provoque la forme la plus courante de CDG (type I</a:t>
            </a:r>
            <a:r>
              <a:rPr lang="fr-FR" dirty="0" smtClean="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caractérisée par un faible tonus musculaire dans la petite enfance, un retard de développement sévère et des anomalies </a:t>
            </a:r>
            <a:r>
              <a:rPr lang="fr-FR" dirty="0" smtClean="0">
                <a:latin typeface="Times New Roman" panose="02020603050405020304" pitchFamily="18" charset="0"/>
                <a:ea typeface="Calibri" panose="020F0502020204030204" pitchFamily="34" charset="0"/>
                <a:cs typeface="Arial" panose="020B0604020202020204" pitchFamily="34" charset="0"/>
              </a:rPr>
              <a:t>cérébrales,</a:t>
            </a:r>
          </a:p>
          <a:p>
            <a:pPr marL="285750" indent="-285750" algn="just">
              <a:lnSpc>
                <a:spcPct val="107000"/>
              </a:lnSpc>
              <a:spcAft>
                <a:spcPts val="800"/>
              </a:spcAft>
              <a:buFont typeface="Arial" panose="020B0604020202020204" pitchFamily="34" charset="0"/>
              <a:buChar char="•"/>
            </a:pPr>
            <a:r>
              <a:rPr lang="fr-FR" dirty="0" smtClean="0">
                <a:latin typeface="Times New Roman" panose="02020603050405020304" pitchFamily="18" charset="0"/>
                <a:ea typeface="Calibri" panose="020F0502020204030204" pitchFamily="34" charset="0"/>
                <a:cs typeface="Arial" panose="020B0604020202020204" pitchFamily="34" charset="0"/>
              </a:rPr>
              <a:t>Les </a:t>
            </a:r>
            <a:r>
              <a:rPr lang="fr-FR" dirty="0">
                <a:latin typeface="Times New Roman" panose="02020603050405020304" pitchFamily="18" charset="0"/>
                <a:ea typeface="Calibri" panose="020F0502020204030204" pitchFamily="34" charset="0"/>
                <a:cs typeface="Arial" panose="020B0604020202020204" pitchFamily="34" charset="0"/>
              </a:rPr>
              <a:t>enfants de type </a:t>
            </a:r>
            <a:r>
              <a:rPr lang="fr-FR" dirty="0" err="1" smtClean="0">
                <a:latin typeface="Times New Roman" panose="02020603050405020304" pitchFamily="18" charset="0"/>
                <a:ea typeface="Calibri" panose="020F0502020204030204" pitchFamily="34" charset="0"/>
                <a:cs typeface="Arial" panose="020B0604020202020204" pitchFamily="34" charset="0"/>
              </a:rPr>
              <a:t>Ia</a:t>
            </a:r>
            <a:r>
              <a:rPr lang="fr-FR" dirty="0" smtClean="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ont également des mamelons inversés et une distribution inhabituelle de graisse, en particulier dans la région </a:t>
            </a:r>
            <a:r>
              <a:rPr lang="fr-FR" dirty="0" err="1">
                <a:latin typeface="Times New Roman" panose="02020603050405020304" pitchFamily="18" charset="0"/>
                <a:ea typeface="Calibri" panose="020F0502020204030204" pitchFamily="34" charset="0"/>
                <a:cs typeface="Arial" panose="020B0604020202020204" pitchFamily="34" charset="0"/>
              </a:rPr>
              <a:t>sus-pubienne</a:t>
            </a:r>
            <a:r>
              <a:rPr lang="fr-FR" dirty="0">
                <a:latin typeface="Times New Roman" panose="02020603050405020304" pitchFamily="18" charset="0"/>
                <a:ea typeface="Calibri" panose="020F0502020204030204" pitchFamily="34" charset="0"/>
                <a:cs typeface="Arial" panose="020B0604020202020204" pitchFamily="34" charset="0"/>
              </a:rPr>
              <a:t> et les fesses</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dirty="0" smtClean="0">
                <a:latin typeface="Times New Roman" panose="02020603050405020304" pitchFamily="18" charset="0"/>
                <a:ea typeface="Calibri" panose="020F0502020204030204" pitchFamily="34" charset="0"/>
                <a:cs typeface="Arial" panose="020B0604020202020204" pitchFamily="34" charset="0"/>
              </a:rPr>
              <a:t>Les </a:t>
            </a:r>
            <a:r>
              <a:rPr lang="fr-FR" dirty="0">
                <a:latin typeface="Times New Roman" panose="02020603050405020304" pitchFamily="18" charset="0"/>
                <a:ea typeface="Calibri" panose="020F0502020204030204" pitchFamily="34" charset="0"/>
                <a:cs typeface="Arial" panose="020B0604020202020204" pitchFamily="34" charset="0"/>
              </a:rPr>
              <a:t>autres caractéristiques comprennent l'hypoglycémie, les convulsions, les épisodes de type AVC, les lésions rétiniennes, la contractilité cardiaque altérée, les vomissements, les maladies du foie, la diarrhée et une tendance aux saignements. </a:t>
            </a:r>
            <a:endParaRPr lang="fr-F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dirty="0" smtClean="0">
                <a:latin typeface="Times New Roman" panose="02020603050405020304" pitchFamily="18" charset="0"/>
                <a:ea typeface="Calibri" panose="020F0502020204030204" pitchFamily="34" charset="0"/>
                <a:cs typeface="Arial" panose="020B0604020202020204" pitchFamily="34" charset="0"/>
              </a:rPr>
              <a:t>Aucun </a:t>
            </a:r>
            <a:r>
              <a:rPr lang="fr-FR" dirty="0">
                <a:latin typeface="Times New Roman" panose="02020603050405020304" pitchFamily="18" charset="0"/>
                <a:ea typeface="Calibri" panose="020F0502020204030204" pitchFamily="34" charset="0"/>
                <a:cs typeface="Arial" panose="020B0604020202020204" pitchFamily="34" charset="0"/>
              </a:rPr>
              <a:t>traitement efficace n'existe pour la CDG, à l'exception de la maladie rare de type </a:t>
            </a:r>
            <a:r>
              <a:rPr lang="fr-FR" dirty="0" err="1">
                <a:latin typeface="Times New Roman" panose="02020603050405020304" pitchFamily="18" charset="0"/>
                <a:ea typeface="Calibri" panose="020F0502020204030204" pitchFamily="34" charset="0"/>
                <a:cs typeface="Arial" panose="020B0604020202020204" pitchFamily="34" charset="0"/>
              </a:rPr>
              <a:t>Ib</a:t>
            </a:r>
            <a:r>
              <a:rPr lang="fr-FR" dirty="0">
                <a:latin typeface="Times New Roman" panose="02020603050405020304" pitchFamily="18" charset="0"/>
                <a:ea typeface="Calibri" panose="020F0502020204030204" pitchFamily="34" charset="0"/>
                <a:cs typeface="Arial" panose="020B0604020202020204" pitchFamily="34" charset="0"/>
              </a:rPr>
              <a:t> (déficit en </a:t>
            </a:r>
            <a:r>
              <a:rPr lang="fr-FR" dirty="0" err="1">
                <a:latin typeface="Times New Roman" panose="02020603050405020304" pitchFamily="18" charset="0"/>
                <a:ea typeface="Calibri" panose="020F0502020204030204" pitchFamily="34" charset="0"/>
                <a:cs typeface="Arial" panose="020B0604020202020204" pitchFamily="34" charset="0"/>
              </a:rPr>
              <a:t>phosphomannose</a:t>
            </a:r>
            <a:r>
              <a:rPr lang="fr-FR" dirty="0">
                <a:latin typeface="Times New Roman" panose="02020603050405020304" pitchFamily="18" charset="0"/>
                <a:ea typeface="Calibri" panose="020F0502020204030204" pitchFamily="34" charset="0"/>
                <a:cs typeface="Arial" panose="020B0604020202020204" pitchFamily="34" charset="0"/>
              </a:rPr>
              <a:t> isomérase), dans laquelle l'administration orale de mannose peut inverser les symptômes dans certains cas.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446495" y="1042537"/>
            <a:ext cx="5614903" cy="646232"/>
          </a:xfrm>
          <a:prstGeom prst="rect">
            <a:avLst/>
          </a:prstGeom>
        </p:spPr>
      </p:pic>
    </p:spTree>
    <p:extLst>
      <p:ext uri="{BB962C8B-B14F-4D97-AF65-F5344CB8AC3E}">
        <p14:creationId xmlns:p14="http://schemas.microsoft.com/office/powerpoint/2010/main" val="42147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494645" y="3478695"/>
            <a:ext cx="3697355" cy="3379305"/>
          </a:xfrm>
          <a:prstGeom prst="cloud">
            <a:avLst/>
          </a:prstGeom>
        </p:spPr>
      </p:pic>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b="1" dirty="0">
                <a:latin typeface="Andalus" panose="02020603050405020304" pitchFamily="18" charset="-78"/>
                <a:cs typeface="Andalus" panose="02020603050405020304" pitchFamily="18" charset="-78"/>
              </a:rPr>
              <a:t>Pathologie métabolique des glucides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808383" y="1587391"/>
            <a:ext cx="10204174" cy="5016758"/>
          </a:xfrm>
          <a:prstGeom prst="rect">
            <a:avLst/>
          </a:prstGeom>
        </p:spPr>
        <p:txBody>
          <a:bodyPr wrap="square">
            <a:spAutoFit/>
          </a:bodyPr>
          <a:lstStyle/>
          <a:p>
            <a:pPr marL="285750" indent="-285750" algn="just">
              <a:buFont typeface="Arial" panose="020B0604020202020204" pitchFamily="34" charset="0"/>
              <a:buChar char="•"/>
            </a:pPr>
            <a:r>
              <a:rPr lang="fr-FR" sz="2000" dirty="0" smtClean="0">
                <a:solidFill>
                  <a:srgbClr val="000000"/>
                </a:solidFill>
                <a:latin typeface="Times New Roman" panose="02020603050405020304" pitchFamily="18" charset="0"/>
              </a:rPr>
              <a:t>La </a:t>
            </a:r>
            <a:r>
              <a:rPr lang="fr-FR" sz="2000" dirty="0">
                <a:solidFill>
                  <a:srgbClr val="000000"/>
                </a:solidFill>
                <a:latin typeface="Times New Roman" panose="02020603050405020304" pitchFamily="18" charset="0"/>
              </a:rPr>
              <a:t>grande pathologie des glucides est le </a:t>
            </a:r>
            <a:r>
              <a:rPr lang="fr-FR" sz="2000" b="1" dirty="0">
                <a:solidFill>
                  <a:srgbClr val="000000"/>
                </a:solidFill>
                <a:latin typeface="Times New Roman" panose="02020603050405020304" pitchFamily="18" charset="0"/>
              </a:rPr>
              <a:t>Diabète</a:t>
            </a:r>
            <a:r>
              <a:rPr lang="fr-FR" sz="2000" dirty="0">
                <a:solidFill>
                  <a:srgbClr val="000000"/>
                </a:solidFill>
                <a:latin typeface="Times New Roman" panose="02020603050405020304" pitchFamily="18" charset="0"/>
              </a:rPr>
              <a:t>. </a:t>
            </a:r>
            <a:endParaRPr lang="fr-FR" sz="2000" dirty="0" smtClean="0">
              <a:solidFill>
                <a:srgbClr val="000000"/>
              </a:solidFill>
              <a:latin typeface="Times New Roman" panose="02020603050405020304" pitchFamily="18" charset="0"/>
            </a:endParaRPr>
          </a:p>
          <a:p>
            <a:pPr marL="285750" indent="-285750" algn="just">
              <a:buFont typeface="Arial" panose="020B0604020202020204" pitchFamily="34" charset="0"/>
              <a:buChar char="•"/>
            </a:pPr>
            <a:r>
              <a:rPr lang="fr-FR" sz="2000" dirty="0" smtClean="0">
                <a:solidFill>
                  <a:srgbClr val="000000"/>
                </a:solidFill>
                <a:latin typeface="Times New Roman" panose="02020603050405020304" pitchFamily="18" charset="0"/>
              </a:rPr>
              <a:t>Il </a:t>
            </a:r>
            <a:r>
              <a:rPr lang="fr-FR" sz="2000" dirty="0">
                <a:solidFill>
                  <a:srgbClr val="000000"/>
                </a:solidFill>
                <a:latin typeface="Times New Roman" panose="02020603050405020304" pitchFamily="18" charset="0"/>
              </a:rPr>
              <a:t>existe également des </a:t>
            </a:r>
            <a:r>
              <a:rPr lang="fr-FR" sz="2000" b="1" dirty="0">
                <a:solidFill>
                  <a:srgbClr val="000000"/>
                </a:solidFill>
                <a:latin typeface="Times New Roman" panose="02020603050405020304" pitchFamily="18" charset="0"/>
              </a:rPr>
              <a:t>Glycogénoses</a:t>
            </a:r>
            <a:r>
              <a:rPr lang="fr-FR" sz="2000" dirty="0">
                <a:solidFill>
                  <a:srgbClr val="000000"/>
                </a:solidFill>
                <a:latin typeface="Times New Roman" panose="02020603050405020304" pitchFamily="18" charset="0"/>
              </a:rPr>
              <a:t>, maladies de surcharge d’origine </a:t>
            </a:r>
            <a:r>
              <a:rPr lang="fr-FR" sz="2000" dirty="0" err="1">
                <a:solidFill>
                  <a:srgbClr val="000000"/>
                </a:solidFill>
                <a:latin typeface="Times New Roman" panose="02020603050405020304" pitchFamily="18" charset="0"/>
              </a:rPr>
              <a:t>lysosomiale</a:t>
            </a:r>
            <a:r>
              <a:rPr lang="fr-FR" sz="2000" dirty="0">
                <a:solidFill>
                  <a:srgbClr val="000000"/>
                </a:solidFill>
                <a:latin typeface="Times New Roman" panose="02020603050405020304" pitchFamily="18" charset="0"/>
              </a:rPr>
              <a:t> liées à des déficits enzymatiques constitutionnels </a:t>
            </a:r>
            <a:r>
              <a:rPr lang="fr-FR" sz="2000" dirty="0" smtClean="0">
                <a:solidFill>
                  <a:srgbClr val="000000"/>
                </a:solidFill>
                <a:latin typeface="Times New Roman" panose="02020603050405020304" pitchFamily="18" charset="0"/>
              </a:rPr>
              <a:t>, où </a:t>
            </a:r>
            <a:r>
              <a:rPr lang="fr-FR" sz="2000" dirty="0">
                <a:solidFill>
                  <a:srgbClr val="000000"/>
                </a:solidFill>
                <a:latin typeface="Times New Roman" panose="02020603050405020304" pitchFamily="18" charset="0"/>
              </a:rPr>
              <a:t>le substrat de l’enzyme déficiente </a:t>
            </a:r>
            <a:r>
              <a:rPr lang="fr-FR" sz="2000" dirty="0" smtClean="0">
                <a:solidFill>
                  <a:srgbClr val="000000"/>
                </a:solidFill>
                <a:latin typeface="Times New Roman" panose="02020603050405020304" pitchFamily="18" charset="0"/>
              </a:rPr>
              <a:t>s’accumule</a:t>
            </a:r>
          </a:p>
          <a:p>
            <a:pPr marL="285750" indent="-285750" algn="just">
              <a:buFont typeface="Arial" panose="020B0604020202020204" pitchFamily="34" charset="0"/>
              <a:buChar char="•"/>
            </a:pPr>
            <a:r>
              <a:rPr lang="fr-FR" sz="2000" dirty="0">
                <a:solidFill>
                  <a:srgbClr val="000000"/>
                </a:solidFill>
                <a:latin typeface="Times New Roman" panose="02020603050405020304" pitchFamily="18" charset="0"/>
              </a:rPr>
              <a:t>La glycogénose de type 1, aussi appelée maladie de Von </a:t>
            </a:r>
            <a:r>
              <a:rPr lang="fr-FR" sz="2000" dirty="0" err="1">
                <a:solidFill>
                  <a:srgbClr val="000000"/>
                </a:solidFill>
                <a:latin typeface="Times New Roman" panose="02020603050405020304" pitchFamily="18" charset="0"/>
              </a:rPr>
              <a:t>Gierke</a:t>
            </a:r>
            <a:r>
              <a:rPr lang="fr-FR" sz="2000" dirty="0">
                <a:solidFill>
                  <a:srgbClr val="000000"/>
                </a:solidFill>
                <a:latin typeface="Times New Roman" panose="02020603050405020304" pitchFamily="18" charset="0"/>
              </a:rPr>
              <a:t>, est une maladie génétique du métabolisme des glucides aboutissant à une accumulation de glycogène dans le foie et les reins entraînant une hépatomégalie et une augmentation du volume des reins (</a:t>
            </a:r>
            <a:r>
              <a:rPr lang="fr-FR" sz="2000" dirty="0" err="1">
                <a:solidFill>
                  <a:srgbClr val="000000"/>
                </a:solidFill>
                <a:latin typeface="Times New Roman" panose="02020603050405020304" pitchFamily="18" charset="0"/>
              </a:rPr>
              <a:t>néphromégalie</a:t>
            </a:r>
            <a:r>
              <a:rPr lang="fr-FR" sz="2000" dirty="0">
                <a:solidFill>
                  <a:srgbClr val="000000"/>
                </a:solidFill>
                <a:latin typeface="Times New Roman" panose="02020603050405020304" pitchFamily="18" charset="0"/>
              </a:rPr>
              <a:t>).</a:t>
            </a:r>
            <a:endParaRPr lang="fr-FR" sz="2000" dirty="0" smtClean="0">
              <a:solidFill>
                <a:srgbClr val="000000"/>
              </a:solidFill>
              <a:latin typeface="Times New Roman" panose="02020603050405020304" pitchFamily="18" charset="0"/>
            </a:endParaRPr>
          </a:p>
          <a:p>
            <a:pPr algn="just"/>
            <a:endParaRPr lang="fr-FR" sz="2000" dirty="0">
              <a:solidFill>
                <a:srgbClr val="000000"/>
              </a:solidFill>
              <a:latin typeface="Times New Roman" panose="02020603050405020304" pitchFamily="18" charset="0"/>
            </a:endParaRPr>
          </a:p>
          <a:p>
            <a:pPr algn="just"/>
            <a:r>
              <a:rPr lang="fr-FR" sz="2000" dirty="0">
                <a:solidFill>
                  <a:srgbClr val="000000"/>
                </a:solidFill>
                <a:latin typeface="Wingdings" panose="05000000000000000000" pitchFamily="2" charset="2"/>
              </a:rPr>
              <a:t> </a:t>
            </a:r>
            <a:r>
              <a:rPr lang="fr-FR" sz="2000" b="1" dirty="0">
                <a:solidFill>
                  <a:srgbClr val="000000"/>
                </a:solidFill>
                <a:latin typeface="Times New Roman" panose="02020603050405020304" pitchFamily="18" charset="0"/>
              </a:rPr>
              <a:t>Forme hépatique </a:t>
            </a:r>
            <a:endParaRPr lang="fr-FR" sz="2000" dirty="0">
              <a:solidFill>
                <a:srgbClr val="000000"/>
              </a:solidFill>
              <a:latin typeface="Times New Roman" panose="02020603050405020304" pitchFamily="18" charset="0"/>
            </a:endParaRPr>
          </a:p>
          <a:p>
            <a:pPr algn="just"/>
            <a:r>
              <a:rPr lang="fr-FR" sz="2000" dirty="0">
                <a:solidFill>
                  <a:srgbClr val="000000"/>
                </a:solidFill>
                <a:latin typeface="Times New Roman" panose="02020603050405020304" pitchFamily="18" charset="0"/>
              </a:rPr>
              <a:t>Déficit en glucose-6-phosphatase, par exemple</a:t>
            </a:r>
            <a:r>
              <a:rPr lang="fr-FR" sz="2000" dirty="0" smtClean="0">
                <a:solidFill>
                  <a:srgbClr val="000000"/>
                </a:solidFill>
                <a:latin typeface="Times New Roman" panose="02020603050405020304" pitchFamily="18" charset="0"/>
              </a:rPr>
              <a:t>.</a:t>
            </a:r>
          </a:p>
          <a:p>
            <a:pPr algn="just"/>
            <a:r>
              <a:rPr lang="fr-FR" sz="2000"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a:p>
            <a:pPr algn="just"/>
            <a:r>
              <a:rPr lang="fr-FR" sz="2000" dirty="0">
                <a:solidFill>
                  <a:srgbClr val="000000"/>
                </a:solidFill>
                <a:latin typeface="Wingdings" panose="05000000000000000000" pitchFamily="2" charset="2"/>
              </a:rPr>
              <a:t> </a:t>
            </a:r>
            <a:r>
              <a:rPr lang="fr-FR" sz="2000" b="1" dirty="0">
                <a:solidFill>
                  <a:srgbClr val="000000"/>
                </a:solidFill>
                <a:latin typeface="Times New Roman" panose="02020603050405020304" pitchFamily="18" charset="0"/>
              </a:rPr>
              <a:t>Forme </a:t>
            </a:r>
            <a:r>
              <a:rPr lang="fr-FR" sz="2000" b="1" dirty="0" err="1">
                <a:solidFill>
                  <a:srgbClr val="000000"/>
                </a:solidFill>
                <a:latin typeface="Times New Roman" panose="02020603050405020304" pitchFamily="18" charset="0"/>
              </a:rPr>
              <a:t>myopathique</a:t>
            </a:r>
            <a:r>
              <a:rPr lang="fr-FR" sz="2000" b="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a:p>
            <a:pPr algn="just"/>
            <a:r>
              <a:rPr lang="fr-FR" sz="2000" dirty="0">
                <a:solidFill>
                  <a:srgbClr val="000000"/>
                </a:solidFill>
                <a:latin typeface="Times New Roman" panose="02020603050405020304" pitchFamily="18" charset="0"/>
              </a:rPr>
              <a:t>Déficit en phosphorylase musculaire, par exemple. </a:t>
            </a:r>
            <a:endParaRPr lang="fr-FR" sz="2000" dirty="0" smtClean="0">
              <a:solidFill>
                <a:srgbClr val="000000"/>
              </a:solidFill>
              <a:latin typeface="Times New Roman" panose="02020603050405020304" pitchFamily="18" charset="0"/>
            </a:endParaRPr>
          </a:p>
          <a:p>
            <a:pPr algn="just"/>
            <a:endParaRPr lang="fr-FR" sz="2000" dirty="0">
              <a:solidFill>
                <a:srgbClr val="000000"/>
              </a:solidFill>
              <a:latin typeface="Times New Roman" panose="02020603050405020304" pitchFamily="18" charset="0"/>
            </a:endParaRPr>
          </a:p>
          <a:p>
            <a:pPr algn="just"/>
            <a:r>
              <a:rPr lang="fr-FR" sz="2000" dirty="0">
                <a:solidFill>
                  <a:srgbClr val="000000"/>
                </a:solidFill>
                <a:latin typeface="Wingdings" panose="05000000000000000000" pitchFamily="2" charset="2"/>
              </a:rPr>
              <a:t> </a:t>
            </a:r>
            <a:r>
              <a:rPr lang="fr-FR" sz="2000" b="1" dirty="0">
                <a:solidFill>
                  <a:srgbClr val="000000"/>
                </a:solidFill>
                <a:latin typeface="Times New Roman" panose="02020603050405020304" pitchFamily="18" charset="0"/>
              </a:rPr>
              <a:t>Forme </a:t>
            </a:r>
            <a:r>
              <a:rPr lang="fr-FR" sz="2000" b="1" dirty="0" err="1">
                <a:solidFill>
                  <a:srgbClr val="000000"/>
                </a:solidFill>
                <a:latin typeface="Times New Roman" panose="02020603050405020304" pitchFamily="18" charset="0"/>
              </a:rPr>
              <a:t>multiviscérale</a:t>
            </a:r>
            <a:r>
              <a:rPr lang="fr-FR" sz="2000" b="1" dirty="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a:p>
            <a:pPr algn="just"/>
            <a:r>
              <a:rPr lang="fr-FR" sz="2000" dirty="0">
                <a:solidFill>
                  <a:srgbClr val="000000"/>
                </a:solidFill>
                <a:latin typeface="Times New Roman" panose="02020603050405020304" pitchFamily="18" charset="0"/>
              </a:rPr>
              <a:t>Déficit en maltase acide par exemple. Atteinte du </a:t>
            </a:r>
            <a:r>
              <a:rPr lang="fr-FR" sz="2000" dirty="0" err="1">
                <a:solidFill>
                  <a:srgbClr val="000000"/>
                </a:solidFill>
                <a:latin typeface="Times New Roman" panose="02020603050405020304" pitchFamily="18" charset="0"/>
              </a:rPr>
              <a:t>coeur</a:t>
            </a:r>
            <a:r>
              <a:rPr lang="fr-FR" sz="2000" dirty="0">
                <a:solidFill>
                  <a:srgbClr val="000000"/>
                </a:solidFill>
                <a:latin typeface="Times New Roman" panose="02020603050405020304" pitchFamily="18" charset="0"/>
              </a:rPr>
              <a:t>, du cerveau, des muscles squelettiques et du foie. </a:t>
            </a:r>
            <a:endParaRPr lang="fr-FR" sz="2000" dirty="0"/>
          </a:p>
        </p:txBody>
      </p:sp>
      <p:sp>
        <p:nvSpPr>
          <p:cNvPr id="4" name="Rectangle 3"/>
          <p:cNvSpPr/>
          <p:nvPr/>
        </p:nvSpPr>
        <p:spPr>
          <a:xfrm>
            <a:off x="1490869" y="912687"/>
            <a:ext cx="6096000" cy="461665"/>
          </a:xfrm>
          <a:prstGeom prst="rect">
            <a:avLst/>
          </a:prstGeom>
        </p:spPr>
        <p:txBody>
          <a:bodyPr>
            <a:spAutoFit/>
          </a:bodyPr>
          <a:lstStyle/>
          <a:p>
            <a:r>
              <a:rPr lang="fr-FR" sz="2400" b="1" dirty="0" smtClean="0">
                <a:solidFill>
                  <a:srgbClr val="EC046D"/>
                </a:solidFill>
                <a:latin typeface="Times New Roman" panose="02020603050405020304" pitchFamily="18" charset="0"/>
              </a:rPr>
              <a:t>Diabète</a:t>
            </a:r>
            <a:r>
              <a:rPr lang="fr-FR" sz="2400" dirty="0">
                <a:solidFill>
                  <a:srgbClr val="EC046D"/>
                </a:solidFill>
                <a:latin typeface="Times New Roman" panose="02020603050405020304" pitchFamily="18" charset="0"/>
              </a:rPr>
              <a:t> </a:t>
            </a:r>
            <a:r>
              <a:rPr lang="fr-FR" sz="2400" dirty="0" smtClean="0">
                <a:solidFill>
                  <a:srgbClr val="EC046D"/>
                </a:solidFill>
                <a:latin typeface="Times New Roman" panose="02020603050405020304" pitchFamily="18" charset="0"/>
              </a:rPr>
              <a:t>et </a:t>
            </a:r>
            <a:r>
              <a:rPr lang="fr-FR" sz="2400" b="1" dirty="0" smtClean="0">
                <a:solidFill>
                  <a:srgbClr val="EC046D"/>
                </a:solidFill>
                <a:latin typeface="Times New Roman" panose="02020603050405020304" pitchFamily="18" charset="0"/>
              </a:rPr>
              <a:t>Glycogénoses</a:t>
            </a:r>
            <a:endParaRPr lang="fr-FR" sz="2400" dirty="0">
              <a:solidFill>
                <a:srgbClr val="EC046D"/>
              </a:solidFill>
            </a:endParaRPr>
          </a:p>
        </p:txBody>
      </p:sp>
    </p:spTree>
    <p:extLst>
      <p:ext uri="{BB962C8B-B14F-4D97-AF65-F5344CB8AC3E}">
        <p14:creationId xmlns:p14="http://schemas.microsoft.com/office/powerpoint/2010/main" val="24038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arn(inVertical)">
                                      <p:cBhvr>
                                        <p:cTn id="40" dur="500"/>
                                        <p:tgtEl>
                                          <p:spTgt spid="3">
                                            <p:txEl>
                                              <p:pRg st="8" end="8"/>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arn(inVertic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4" name="Rectangle 3"/>
          <p:cNvSpPr/>
          <p:nvPr/>
        </p:nvSpPr>
        <p:spPr>
          <a:xfrm>
            <a:off x="1512807" y="1085931"/>
            <a:ext cx="4422044" cy="461665"/>
          </a:xfrm>
          <a:prstGeom prst="rect">
            <a:avLst/>
          </a:prstGeom>
        </p:spPr>
        <p:txBody>
          <a:bodyPr wrap="none">
            <a:spAutoFit/>
          </a:bodyPr>
          <a:lstStyle/>
          <a:p>
            <a:r>
              <a:rPr lang="fr-FR" sz="2400" b="1" dirty="0" smtClean="0">
                <a:solidFill>
                  <a:srgbClr val="FC308C"/>
                </a:solidFill>
                <a:latin typeface="Times New Roman" panose="02020603050405020304" pitchFamily="18" charset="0"/>
                <a:cs typeface="Times New Roman" panose="02020603050405020304" pitchFamily="18" charset="0"/>
              </a:rPr>
              <a:t>1 Accumulation </a:t>
            </a:r>
            <a:r>
              <a:rPr lang="fr-FR" sz="2400" b="1" dirty="0">
                <a:solidFill>
                  <a:srgbClr val="FC308C"/>
                </a:solidFill>
                <a:latin typeface="Times New Roman" panose="02020603050405020304" pitchFamily="18" charset="0"/>
                <a:cs typeface="Times New Roman" panose="02020603050405020304" pitchFamily="18" charset="0"/>
              </a:rPr>
              <a:t>de triglycérides</a:t>
            </a:r>
          </a:p>
        </p:txBody>
      </p:sp>
      <p:sp>
        <p:nvSpPr>
          <p:cNvPr id="5" name="Rectangle 4"/>
          <p:cNvSpPr/>
          <p:nvPr/>
        </p:nvSpPr>
        <p:spPr>
          <a:xfrm>
            <a:off x="1338469" y="1720840"/>
            <a:ext cx="9727095" cy="4154984"/>
          </a:xfrm>
          <a:prstGeom prst="rect">
            <a:avLst/>
          </a:prstGeom>
        </p:spPr>
        <p:txBody>
          <a:bodyPr wrap="square">
            <a:spAutoFit/>
          </a:bodyPr>
          <a:lstStyle/>
          <a:p>
            <a:r>
              <a:rPr lang="fr-FR" sz="2400" dirty="0">
                <a:solidFill>
                  <a:srgbClr val="000000"/>
                </a:solidFill>
                <a:latin typeface="Times New Roman" panose="02020603050405020304" pitchFamily="18" charset="0"/>
              </a:rPr>
              <a:t>Les triglycérides peuvent s’accumuler dans les </a:t>
            </a:r>
            <a:r>
              <a:rPr lang="fr-FR" sz="2400" b="1" dirty="0">
                <a:solidFill>
                  <a:srgbClr val="000000"/>
                </a:solidFill>
                <a:latin typeface="Times New Roman" panose="02020603050405020304" pitchFamily="18" charset="0"/>
              </a:rPr>
              <a:t>adipocytes. </a:t>
            </a:r>
            <a:endParaRPr lang="fr-FR" sz="2400" dirty="0">
              <a:solidFill>
                <a:srgbClr val="000000"/>
              </a:solidFill>
              <a:latin typeface="Times New Roman" panose="02020603050405020304" pitchFamily="18" charset="0"/>
            </a:endParaRPr>
          </a:p>
          <a:p>
            <a:r>
              <a:rPr lang="fr-FR" sz="2400" dirty="0">
                <a:solidFill>
                  <a:srgbClr val="000000"/>
                </a:solidFill>
                <a:latin typeface="Times New Roman" panose="02020603050405020304" pitchFamily="18" charset="0"/>
              </a:rPr>
              <a:t>On a alors une augmentation de la quantité des triglycérides par augmentation du nombre (hyperplasie) ou du volume (hypertrophie) des adipocytes. </a:t>
            </a:r>
          </a:p>
          <a:p>
            <a:r>
              <a:rPr lang="fr-FR" sz="2400" dirty="0">
                <a:solidFill>
                  <a:srgbClr val="000000"/>
                </a:solidFill>
                <a:latin typeface="Times New Roman" panose="02020603050405020304" pitchFamily="18" charset="0"/>
              </a:rPr>
              <a:t>Cette accumulation peut être : </a:t>
            </a:r>
          </a:p>
          <a:p>
            <a:r>
              <a:rPr lang="fr-FR" sz="2400" dirty="0">
                <a:solidFill>
                  <a:srgbClr val="000000"/>
                </a:solidFill>
                <a:latin typeface="Wingdings" panose="05000000000000000000" pitchFamily="2" charset="2"/>
              </a:rPr>
              <a:t> </a:t>
            </a:r>
            <a:r>
              <a:rPr lang="fr-FR" sz="2400" b="1" dirty="0">
                <a:solidFill>
                  <a:srgbClr val="000000"/>
                </a:solidFill>
                <a:latin typeface="Times New Roman" panose="02020603050405020304" pitchFamily="18" charset="0"/>
              </a:rPr>
              <a:t>Diffuse </a:t>
            </a:r>
            <a:r>
              <a:rPr lang="fr-FR" sz="2400" dirty="0">
                <a:solidFill>
                  <a:srgbClr val="000000"/>
                </a:solidFill>
                <a:latin typeface="Times New Roman" panose="02020603050405020304" pitchFamily="18" charset="0"/>
              </a:rPr>
              <a:t>: la pathologie est l’</a:t>
            </a:r>
            <a:r>
              <a:rPr lang="fr-FR" sz="2400" b="1" dirty="0">
                <a:solidFill>
                  <a:srgbClr val="000000"/>
                </a:solidFill>
                <a:latin typeface="Times New Roman" panose="02020603050405020304" pitchFamily="18" charset="0"/>
              </a:rPr>
              <a:t>obésité</a:t>
            </a:r>
            <a:r>
              <a:rPr lang="fr-FR" sz="2400" dirty="0">
                <a:solidFill>
                  <a:srgbClr val="000000"/>
                </a:solidFill>
                <a:latin typeface="Times New Roman" panose="02020603050405020304" pitchFamily="18" charset="0"/>
              </a:rPr>
              <a:t>. Elle correspond à un excès de tissu adipeux, dans les territoires profonds et sous-cutanés. </a:t>
            </a:r>
          </a:p>
          <a:p>
            <a:r>
              <a:rPr lang="fr-FR" sz="2400" dirty="0">
                <a:solidFill>
                  <a:srgbClr val="000000"/>
                </a:solidFill>
                <a:latin typeface="Wingdings" panose="05000000000000000000" pitchFamily="2" charset="2"/>
              </a:rPr>
              <a:t> </a:t>
            </a:r>
            <a:r>
              <a:rPr lang="fr-FR" sz="2400" b="1" dirty="0">
                <a:solidFill>
                  <a:srgbClr val="000000"/>
                </a:solidFill>
                <a:latin typeface="Times New Roman" panose="02020603050405020304" pitchFamily="18" charset="0"/>
              </a:rPr>
              <a:t>Localisée </a:t>
            </a:r>
            <a:r>
              <a:rPr lang="fr-FR" sz="2400" dirty="0">
                <a:solidFill>
                  <a:srgbClr val="000000"/>
                </a:solidFill>
                <a:latin typeface="Times New Roman" panose="02020603050405020304" pitchFamily="18" charset="0"/>
              </a:rPr>
              <a:t>: il s’agit alors d’une sorte de tumeur que l’on appelle </a:t>
            </a:r>
            <a:r>
              <a:rPr lang="fr-FR" sz="2400" b="1" dirty="0" err="1">
                <a:solidFill>
                  <a:srgbClr val="000000"/>
                </a:solidFill>
                <a:latin typeface="Times New Roman" panose="02020603050405020304" pitchFamily="18" charset="0"/>
              </a:rPr>
              <a:t>lipomatose</a:t>
            </a:r>
            <a:r>
              <a:rPr lang="fr-FR" sz="2400" dirty="0">
                <a:solidFill>
                  <a:srgbClr val="000000"/>
                </a:solidFill>
                <a:latin typeface="Times New Roman" panose="02020603050405020304" pitchFamily="18" charset="0"/>
              </a:rPr>
              <a:t>. Il peut aussi y avoir une involution adipeuse de certains organes déficients (pancréas, thymus, glandes </a:t>
            </a:r>
            <a:r>
              <a:rPr lang="fr-FR" sz="2400" dirty="0" smtClean="0">
                <a:solidFill>
                  <a:srgbClr val="000000"/>
                </a:solidFill>
                <a:latin typeface="Times New Roman" panose="02020603050405020304" pitchFamily="18" charset="0"/>
              </a:rPr>
              <a:t>endocrines</a:t>
            </a:r>
            <a:r>
              <a:rPr lang="fr-FR" sz="2400" dirty="0">
                <a:solidFill>
                  <a:srgbClr val="000000"/>
                </a:solidFill>
                <a:latin typeface="Times New Roman" panose="02020603050405020304" pitchFamily="18" charset="0"/>
              </a:rPr>
              <a:t>, ganglions lymphatiques…) donnant lieu à une </a:t>
            </a:r>
            <a:r>
              <a:rPr lang="fr-FR" sz="2400" dirty="0" err="1">
                <a:solidFill>
                  <a:srgbClr val="000000"/>
                </a:solidFill>
                <a:latin typeface="Times New Roman" panose="02020603050405020304" pitchFamily="18" charset="0"/>
              </a:rPr>
              <a:t>lipomatose</a:t>
            </a:r>
            <a:r>
              <a:rPr lang="fr-FR" sz="2400" dirty="0">
                <a:solidFill>
                  <a:srgbClr val="000000"/>
                </a:solidFill>
                <a:latin typeface="Times New Roman" panose="02020603050405020304" pitchFamily="18" charset="0"/>
              </a:rPr>
              <a:t> localisée dans certains organes. </a:t>
            </a:r>
          </a:p>
          <a:p>
            <a:endParaRPr lang="fr-F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1220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3" name="Rectangle 2"/>
          <p:cNvSpPr/>
          <p:nvPr/>
        </p:nvSpPr>
        <p:spPr>
          <a:xfrm>
            <a:off x="1659692" y="779345"/>
            <a:ext cx="3127010"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Stéatose </a:t>
            </a:r>
            <a:r>
              <a:rPr lang="fr-FR" sz="2400" b="1" dirty="0" err="1">
                <a:solidFill>
                  <a:srgbClr val="FC308C"/>
                </a:solidFill>
                <a:latin typeface="Times New Roman" panose="02020603050405020304" pitchFamily="18" charset="0"/>
                <a:cs typeface="Times New Roman" panose="02020603050405020304" pitchFamily="18" charset="0"/>
              </a:rPr>
              <a:t>hépatocytaire</a:t>
            </a:r>
            <a:endParaRPr lang="fr-FR" sz="2400" b="1" dirty="0">
              <a:solidFill>
                <a:srgbClr val="FC308C"/>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26432" y="1497440"/>
            <a:ext cx="9806609" cy="1015663"/>
          </a:xfrm>
          <a:prstGeom prst="rect">
            <a:avLst/>
          </a:prstGeom>
        </p:spPr>
        <p:txBody>
          <a:bodyPr wrap="square">
            <a:spAutoFit/>
          </a:bodyPr>
          <a:lstStyle/>
          <a:p>
            <a:pPr marL="342900"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stéatose </a:t>
            </a:r>
            <a:r>
              <a:rPr lang="fr-FR" sz="2000" dirty="0" smtClean="0">
                <a:latin typeface="Times New Roman" panose="02020603050405020304" pitchFamily="18" charset="0"/>
                <a:cs typeface="Times New Roman" panose="02020603050405020304" pitchFamily="18" charset="0"/>
              </a:rPr>
              <a:t>est </a:t>
            </a:r>
            <a:r>
              <a:rPr lang="fr-FR" sz="2000" dirty="0">
                <a:latin typeface="Times New Roman" panose="02020603050405020304" pitchFamily="18" charset="0"/>
                <a:cs typeface="Times New Roman" panose="02020603050405020304" pitchFamily="18" charset="0"/>
              </a:rPr>
              <a:t>l’accumulation anormale de triglycérides dans les cellules parenchymateuses. Elle est fréquemment observée dans les </a:t>
            </a:r>
            <a:r>
              <a:rPr lang="fr-FR" sz="2000" dirty="0" smtClean="0">
                <a:latin typeface="Times New Roman" panose="02020603050405020304" pitchFamily="18" charset="0"/>
                <a:cs typeface="Times New Roman" panose="02020603050405020304" pitchFamily="18" charset="0"/>
              </a:rPr>
              <a:t>hépatocytes (stéatose </a:t>
            </a:r>
            <a:r>
              <a:rPr lang="fr-FR" sz="2000" dirty="0" err="1" smtClean="0">
                <a:latin typeface="Times New Roman" panose="02020603050405020304" pitchFamily="18" charset="0"/>
                <a:cs typeface="Times New Roman" panose="02020603050405020304" pitchFamily="18" charset="0"/>
              </a:rPr>
              <a:t>hépatocytaire</a:t>
            </a:r>
            <a:r>
              <a:rPr lang="fr-FR"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126432" y="2513103"/>
            <a:ext cx="9912625" cy="1938992"/>
          </a:xfrm>
          <a:prstGeom prst="rect">
            <a:avLst/>
          </a:prstGeom>
        </p:spPr>
        <p:txBody>
          <a:bodyPr wrap="square">
            <a:spAutoFit/>
          </a:bodyPr>
          <a:lstStyle/>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Il existe un très grand nombre de causes de stéatose. Néanmoins, les deux grandes causes principales sont l’alcool (très fréquente) et la </a:t>
            </a:r>
            <a:r>
              <a:rPr lang="fr-FR" sz="2000" dirty="0" err="1">
                <a:latin typeface="Times New Roman" panose="02020603050405020304" pitchFamily="18" charset="0"/>
                <a:cs typeface="Times New Roman" panose="02020603050405020304" pitchFamily="18" charset="0"/>
              </a:rPr>
              <a:t>stéatopathie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dysmétabolique</a:t>
            </a:r>
            <a:r>
              <a:rPr lang="fr-FR" sz="2000" dirty="0">
                <a:latin typeface="Times New Roman" panose="02020603050405020304" pitchFamily="18" charset="0"/>
                <a:cs typeface="Times New Roman" panose="02020603050405020304" pitchFamily="18" charset="0"/>
              </a:rPr>
              <a:t> chez les patients obèses et/ou diabétiques (fatigue du foie qui ressemble énormément aux lésions macroscopique induites par l’alcool, liée à obésité et/ou au diabète). Les stéatoses peuvent également être causées par une hépatite virale C, la prise de médicaments (corticoïdes), des maladies métaboliques génétiques (Wilson), ou un foie cardiaque </a:t>
            </a:r>
          </a:p>
        </p:txBody>
      </p:sp>
      <p:sp>
        <p:nvSpPr>
          <p:cNvPr id="6" name="Rectangle 5"/>
          <p:cNvSpPr/>
          <p:nvPr/>
        </p:nvSpPr>
        <p:spPr>
          <a:xfrm>
            <a:off x="1348407" y="4567395"/>
            <a:ext cx="10118037" cy="707886"/>
          </a:xfrm>
          <a:prstGeom prst="rect">
            <a:avLst/>
          </a:prstGeom>
        </p:spPr>
        <p:txBody>
          <a:bodyPr wrap="square">
            <a:spAutoFit/>
          </a:bodyPr>
          <a:lstStyle/>
          <a:p>
            <a:pPr marL="342900" indent="-342900" algn="just">
              <a:buFont typeface="Arial" panose="020B0604020202020204" pitchFamily="34" charset="0"/>
              <a:buChar char="•"/>
            </a:pPr>
            <a:r>
              <a:rPr lang="fr-FR" sz="2000" dirty="0" smtClean="0">
                <a:solidFill>
                  <a:srgbClr val="000000"/>
                </a:solidFill>
                <a:latin typeface="Times New Roman" panose="02020603050405020304" pitchFamily="18" charset="0"/>
              </a:rPr>
              <a:t>A </a:t>
            </a:r>
            <a:r>
              <a:rPr lang="fr-FR" sz="2000" dirty="0">
                <a:solidFill>
                  <a:srgbClr val="000000"/>
                </a:solidFill>
                <a:latin typeface="Times New Roman" panose="02020603050405020304" pitchFamily="18" charset="0"/>
              </a:rPr>
              <a:t>l’état normal, l’estérification des acides gras </a:t>
            </a:r>
            <a:r>
              <a:rPr lang="fr-FR" sz="2000" dirty="0" smtClean="0">
                <a:solidFill>
                  <a:srgbClr val="000000"/>
                </a:solidFill>
                <a:latin typeface="Times New Roman" panose="02020603050405020304" pitchFamily="18" charset="0"/>
              </a:rPr>
              <a:t>en triglycérides </a:t>
            </a:r>
            <a:r>
              <a:rPr lang="fr-FR" sz="2000" dirty="0">
                <a:solidFill>
                  <a:srgbClr val="000000"/>
                </a:solidFill>
                <a:latin typeface="Times New Roman" panose="02020603050405020304" pitchFamily="18" charset="0"/>
              </a:rPr>
              <a:t>a lieu dans les hépatocytes, </a:t>
            </a:r>
            <a:r>
              <a:rPr lang="fr-FR" sz="2000" dirty="0" smtClean="0">
                <a:solidFill>
                  <a:srgbClr val="000000"/>
                </a:solidFill>
                <a:latin typeface="Times New Roman" panose="02020603050405020304" pitchFamily="18" charset="0"/>
              </a:rPr>
              <a:t>puis ils sont convertis </a:t>
            </a:r>
            <a:r>
              <a:rPr lang="fr-FR" sz="2000" dirty="0">
                <a:solidFill>
                  <a:srgbClr val="000000"/>
                </a:solidFill>
                <a:latin typeface="Times New Roman" panose="02020603050405020304" pitchFamily="18" charset="0"/>
              </a:rPr>
              <a:t>en cholestérol ou en phospholipides ou oxydés en corps cétoniques. </a:t>
            </a:r>
            <a:endParaRPr lang="fr-FR" sz="2000" dirty="0"/>
          </a:p>
        </p:txBody>
      </p:sp>
      <p:sp>
        <p:nvSpPr>
          <p:cNvPr id="7" name="Rectangle 6"/>
          <p:cNvSpPr/>
          <p:nvPr/>
        </p:nvSpPr>
        <p:spPr>
          <a:xfrm>
            <a:off x="1348407" y="5374275"/>
            <a:ext cx="9766851" cy="1015663"/>
          </a:xfrm>
          <a:prstGeom prst="rect">
            <a:avLst/>
          </a:prstGeom>
        </p:spPr>
        <p:txBody>
          <a:bodyPr wrap="square">
            <a:spAutoFit/>
          </a:bodyPr>
          <a:lstStyle/>
          <a:p>
            <a:pPr marL="342900" indent="-342900" algn="just">
              <a:buFont typeface="Arial" panose="020B0604020202020204" pitchFamily="34" charset="0"/>
              <a:buChar char="•"/>
            </a:pPr>
            <a:r>
              <a:rPr lang="fr-FR" sz="2000" dirty="0">
                <a:solidFill>
                  <a:srgbClr val="000000"/>
                </a:solidFill>
                <a:latin typeface="Times New Roman" panose="02020603050405020304" pitchFamily="18" charset="0"/>
              </a:rPr>
              <a:t>L’accumulation de triglycérides peut être liée, selon l’étiologie, à une anomalie au niveau de chaque étape métabolique, depuis l’entrée des acides gras jusqu’à leur sortie sous forme de lipoprotéines </a:t>
            </a:r>
            <a:endParaRPr lang="fr-FR" sz="2000" dirty="0"/>
          </a:p>
        </p:txBody>
      </p:sp>
    </p:spTree>
    <p:extLst>
      <p:ext uri="{BB962C8B-B14F-4D97-AF65-F5344CB8AC3E}">
        <p14:creationId xmlns:p14="http://schemas.microsoft.com/office/powerpoint/2010/main" val="3438250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4" name="Rectangle 3"/>
          <p:cNvSpPr/>
          <p:nvPr/>
        </p:nvSpPr>
        <p:spPr>
          <a:xfrm>
            <a:off x="1550505" y="2001730"/>
            <a:ext cx="5579166" cy="3785652"/>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Lors d’une stéatose, le foie présente des aspects particuliers :</a:t>
            </a:r>
          </a:p>
          <a:p>
            <a:pPr marL="342900" indent="-342900"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Macroscopiques </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augmenté de volume, pâle, jaunâtre, mou à la palpation, au bord inférieur arrondi (normalement assez tranchant), </a:t>
            </a:r>
            <a:r>
              <a:rPr lang="fr-FR" sz="2000" dirty="0" smtClean="0">
                <a:latin typeface="Times New Roman" panose="02020603050405020304" pitchFamily="18" charset="0"/>
                <a:cs typeface="Times New Roman" panose="02020603050405020304" pitchFamily="18" charset="0"/>
              </a:rPr>
              <a:t>et </a:t>
            </a:r>
            <a:r>
              <a:rPr lang="fr-FR" sz="2000" dirty="0">
                <a:latin typeface="Times New Roman" panose="02020603050405020304" pitchFamily="18" charset="0"/>
                <a:cs typeface="Times New Roman" panose="02020603050405020304" pitchFamily="18" charset="0"/>
              </a:rPr>
              <a:t>forme des dépôts graisseux à la coupe.</a:t>
            </a:r>
          </a:p>
          <a:p>
            <a:pPr marL="342900" indent="-342900"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Histologiques </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formation de vacuoles optiquement vides dans les hépatocytes, de tailles différentes, dont on caractérise l’abondance (en % : minime &lt;30%, modérée 30-60%, sévère &gt; 60%) et la topographie (diffuse ou systématisée) ce qui va permettre d’affiner le diagnostic</a:t>
            </a:r>
          </a:p>
        </p:txBody>
      </p:sp>
      <p:sp>
        <p:nvSpPr>
          <p:cNvPr id="5" name="Rectangle 4"/>
          <p:cNvSpPr/>
          <p:nvPr/>
        </p:nvSpPr>
        <p:spPr>
          <a:xfrm>
            <a:off x="1778962" y="1243256"/>
            <a:ext cx="3127010"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Stéatose </a:t>
            </a:r>
            <a:r>
              <a:rPr lang="fr-FR" sz="2400" b="1" dirty="0" err="1">
                <a:solidFill>
                  <a:srgbClr val="FC308C"/>
                </a:solidFill>
                <a:latin typeface="Times New Roman" panose="02020603050405020304" pitchFamily="18" charset="0"/>
                <a:cs typeface="Times New Roman" panose="02020603050405020304" pitchFamily="18" charset="0"/>
              </a:rPr>
              <a:t>hépatocytaire</a:t>
            </a:r>
            <a:endParaRPr lang="fr-FR" sz="2400" b="1" dirty="0">
              <a:solidFill>
                <a:srgbClr val="FC308C"/>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7368209" y="1075815"/>
            <a:ext cx="4558746" cy="5033437"/>
          </a:xfrm>
          <a:prstGeom prst="rect">
            <a:avLst/>
          </a:prstGeom>
        </p:spPr>
      </p:pic>
    </p:spTree>
    <p:extLst>
      <p:ext uri="{BB962C8B-B14F-4D97-AF65-F5344CB8AC3E}">
        <p14:creationId xmlns:p14="http://schemas.microsoft.com/office/powerpoint/2010/main" val="935513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3" name="Rectangle 2"/>
          <p:cNvSpPr/>
          <p:nvPr/>
        </p:nvSpPr>
        <p:spPr>
          <a:xfrm>
            <a:off x="781878" y="1867405"/>
            <a:ext cx="6096000" cy="1015663"/>
          </a:xfrm>
          <a:prstGeom prst="rect">
            <a:avLst/>
          </a:prstGeom>
          <a:ln>
            <a:solidFill>
              <a:schemeClr val="accent1"/>
            </a:solidFill>
          </a:ln>
        </p:spPr>
        <p:txBody>
          <a:bodyPr>
            <a:spAutoFit/>
          </a:bodyPr>
          <a:lstStyle/>
          <a:p>
            <a:pPr algn="just"/>
            <a:r>
              <a:rPr lang="fr-FR" sz="2000" b="1" dirty="0">
                <a:latin typeface="Times New Roman" panose="02020603050405020304" pitchFamily="18" charset="0"/>
                <a:cs typeface="Times New Roman" panose="02020603050405020304" pitchFamily="18" charset="0"/>
              </a:rPr>
              <a:t>Stéatose macro-vacuolaire </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macrovésiculaire</a:t>
            </a:r>
            <a:r>
              <a:rPr lang="fr-FR" sz="2000" dirty="0">
                <a:latin typeface="Times New Roman" panose="02020603050405020304" pitchFamily="18" charset="0"/>
                <a:cs typeface="Times New Roman" panose="02020603050405020304" pitchFamily="18" charset="0"/>
              </a:rPr>
              <a:t>) : les gouttelettes lipidiques fusionnent et forment une grosse vacuole qui repousse le noyau en périphérie.</a:t>
            </a:r>
          </a:p>
        </p:txBody>
      </p:sp>
      <p:sp>
        <p:nvSpPr>
          <p:cNvPr id="4" name="Rectangle 3"/>
          <p:cNvSpPr/>
          <p:nvPr/>
        </p:nvSpPr>
        <p:spPr>
          <a:xfrm>
            <a:off x="1778962" y="1243256"/>
            <a:ext cx="3127010"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Stéatose </a:t>
            </a:r>
            <a:r>
              <a:rPr lang="fr-FR" sz="2400" b="1" dirty="0" err="1">
                <a:solidFill>
                  <a:srgbClr val="FC308C"/>
                </a:solidFill>
                <a:latin typeface="Times New Roman" panose="02020603050405020304" pitchFamily="18" charset="0"/>
                <a:cs typeface="Times New Roman" panose="02020603050405020304" pitchFamily="18" charset="0"/>
              </a:rPr>
              <a:t>hépatocytaire</a:t>
            </a:r>
            <a:endParaRPr lang="fr-FR" sz="2400" b="1" dirty="0">
              <a:solidFill>
                <a:srgbClr val="FC308C"/>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lum bright="20000" contrast="20000"/>
          </a:blip>
          <a:stretch>
            <a:fillRect/>
          </a:stretch>
        </p:blipFill>
        <p:spPr>
          <a:xfrm>
            <a:off x="7485838" y="1058193"/>
            <a:ext cx="3541608" cy="2634086"/>
          </a:xfrm>
          <a:prstGeom prst="rect">
            <a:avLst/>
          </a:prstGeom>
        </p:spPr>
      </p:pic>
      <p:sp>
        <p:nvSpPr>
          <p:cNvPr id="6" name="Rectangle 5"/>
          <p:cNvSpPr/>
          <p:nvPr/>
        </p:nvSpPr>
        <p:spPr>
          <a:xfrm>
            <a:off x="732147" y="4688821"/>
            <a:ext cx="6096000" cy="1015663"/>
          </a:xfrm>
          <a:prstGeom prst="rect">
            <a:avLst/>
          </a:prstGeom>
          <a:ln>
            <a:solidFill>
              <a:schemeClr val="accent1"/>
            </a:solidFill>
          </a:ln>
        </p:spPr>
        <p:txBody>
          <a:bodyPr>
            <a:spAutoFit/>
          </a:bodyPr>
          <a:lstStyle/>
          <a:p>
            <a:pPr algn="just"/>
            <a:r>
              <a:rPr lang="fr-FR" sz="2000" b="1" dirty="0">
                <a:latin typeface="Times New Roman" panose="02020603050405020304" pitchFamily="18" charset="0"/>
                <a:cs typeface="Times New Roman" panose="02020603050405020304" pitchFamily="18" charset="0"/>
              </a:rPr>
              <a:t>Stéatose micro-vacuolaire </a:t>
            </a:r>
            <a:r>
              <a:rPr lang="fr-FR" sz="2000" dirty="0">
                <a:latin typeface="Times New Roman" panose="02020603050405020304" pitchFamily="18" charset="0"/>
                <a:cs typeface="Times New Roman" panose="02020603050405020304" pitchFamily="18" charset="0"/>
              </a:rPr>
              <a:t>(= micro-vésiculaire) :</a:t>
            </a:r>
          </a:p>
          <a:p>
            <a:pPr algn="just"/>
            <a:r>
              <a:rPr lang="fr-FR" sz="2000" dirty="0">
                <a:latin typeface="Times New Roman" panose="02020603050405020304" pitchFamily="18" charset="0"/>
                <a:cs typeface="Times New Roman" panose="02020603050405020304" pitchFamily="18" charset="0"/>
              </a:rPr>
              <a:t>les gouttelettes lipidiques ne fusionnent pas et le</a:t>
            </a:r>
          </a:p>
          <a:p>
            <a:pPr algn="just"/>
            <a:r>
              <a:rPr lang="fr-FR" sz="2000" dirty="0">
                <a:latin typeface="Times New Roman" panose="02020603050405020304" pitchFamily="18" charset="0"/>
                <a:cs typeface="Times New Roman" panose="02020603050405020304" pitchFamily="18" charset="0"/>
              </a:rPr>
              <a:t>noyau reste en position centrale.</a:t>
            </a:r>
          </a:p>
        </p:txBody>
      </p:sp>
      <p:pic>
        <p:nvPicPr>
          <p:cNvPr id="7" name="Image 6"/>
          <p:cNvPicPr>
            <a:picLocks noChangeAspect="1"/>
          </p:cNvPicPr>
          <p:nvPr/>
        </p:nvPicPr>
        <p:blipFill>
          <a:blip r:embed="rId3"/>
          <a:stretch>
            <a:fillRect/>
          </a:stretch>
        </p:blipFill>
        <p:spPr>
          <a:xfrm>
            <a:off x="7485837" y="3832267"/>
            <a:ext cx="3541608" cy="2728770"/>
          </a:xfrm>
          <a:prstGeom prst="rect">
            <a:avLst/>
          </a:prstGeom>
        </p:spPr>
      </p:pic>
    </p:spTree>
    <p:extLst>
      <p:ext uri="{BB962C8B-B14F-4D97-AF65-F5344CB8AC3E}">
        <p14:creationId xmlns:p14="http://schemas.microsoft.com/office/powerpoint/2010/main" val="5219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3" name="Rectangle 2"/>
          <p:cNvSpPr/>
          <p:nvPr/>
        </p:nvSpPr>
        <p:spPr>
          <a:xfrm>
            <a:off x="1778962" y="1243256"/>
            <a:ext cx="3127010"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Stéatose </a:t>
            </a:r>
            <a:r>
              <a:rPr lang="fr-FR" sz="2400" b="1" dirty="0" err="1">
                <a:solidFill>
                  <a:srgbClr val="FC308C"/>
                </a:solidFill>
                <a:latin typeface="Times New Roman" panose="02020603050405020304" pitchFamily="18" charset="0"/>
                <a:cs typeface="Times New Roman" panose="02020603050405020304" pitchFamily="18" charset="0"/>
              </a:rPr>
              <a:t>hépatocytaire</a:t>
            </a:r>
            <a:endParaRPr lang="fr-FR" sz="2400" b="1" dirty="0">
              <a:solidFill>
                <a:srgbClr val="FC308C"/>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8967" y="2011882"/>
            <a:ext cx="5469767" cy="400110"/>
          </a:xfrm>
          <a:prstGeom prst="rect">
            <a:avLst/>
          </a:prstGeom>
        </p:spPr>
        <p:txBody>
          <a:bodyPr wrap="none">
            <a:spAutoFit/>
          </a:bodyPr>
          <a:lstStyle/>
          <a:p>
            <a:r>
              <a:rPr lang="fr-FR" sz="2000" dirty="0">
                <a:latin typeface="Times New Roman" panose="02020603050405020304" pitchFamily="18" charset="0"/>
                <a:cs typeface="Times New Roman" panose="02020603050405020304" pitchFamily="18" charset="0"/>
              </a:rPr>
              <a:t>Stéatose mixte, à la fois macro- et micro-vacuolaire</a:t>
            </a:r>
          </a:p>
        </p:txBody>
      </p:sp>
      <p:pic>
        <p:nvPicPr>
          <p:cNvPr id="5" name="Image 4"/>
          <p:cNvPicPr>
            <a:picLocks noChangeAspect="1"/>
          </p:cNvPicPr>
          <p:nvPr/>
        </p:nvPicPr>
        <p:blipFill>
          <a:blip r:embed="rId2"/>
          <a:stretch>
            <a:fillRect/>
          </a:stretch>
        </p:blipFill>
        <p:spPr>
          <a:xfrm>
            <a:off x="6970136" y="1243256"/>
            <a:ext cx="4956819" cy="4240697"/>
          </a:xfrm>
          <a:prstGeom prst="rect">
            <a:avLst/>
          </a:prstGeom>
        </p:spPr>
      </p:pic>
      <p:pic>
        <p:nvPicPr>
          <p:cNvPr id="6" name="Image 5"/>
          <p:cNvPicPr>
            <a:picLocks noChangeAspect="1"/>
          </p:cNvPicPr>
          <p:nvPr/>
        </p:nvPicPr>
        <p:blipFill rotWithShape="1">
          <a:blip r:embed="rId3"/>
          <a:srcRect t="12299"/>
          <a:stretch/>
        </p:blipFill>
        <p:spPr>
          <a:xfrm>
            <a:off x="927192" y="2580360"/>
            <a:ext cx="5340626" cy="4172913"/>
          </a:xfrm>
          <a:prstGeom prst="rect">
            <a:avLst/>
          </a:prstGeom>
        </p:spPr>
      </p:pic>
    </p:spTree>
    <p:extLst>
      <p:ext uri="{BB962C8B-B14F-4D97-AF65-F5344CB8AC3E}">
        <p14:creationId xmlns:p14="http://schemas.microsoft.com/office/powerpoint/2010/main" val="36792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0208" y="1398947"/>
            <a:ext cx="7754882" cy="1107996"/>
          </a:xfrm>
          <a:prstGeom prst="rect">
            <a:avLst/>
          </a:prstGeom>
          <a:solidFill>
            <a:schemeClr val="accent6">
              <a:lumMod val="20000"/>
              <a:lumOff val="80000"/>
            </a:schemeClr>
          </a:solidFill>
        </p:spPr>
        <p:txBody>
          <a:bodyPr wrap="square">
            <a:spAutoFit/>
          </a:bodyPr>
          <a:lstStyle/>
          <a:p>
            <a:pPr algn="ctr"/>
            <a:r>
              <a:rPr lang="fr-FR" sz="2200" dirty="0" smtClean="0">
                <a:latin typeface="Times New Roman" panose="02020603050405020304" pitchFamily="18" charset="0"/>
                <a:cs typeface="Times New Roman" panose="02020603050405020304" pitchFamily="18" charset="0"/>
              </a:rPr>
              <a:t>Les erreurs du </a:t>
            </a:r>
            <a:r>
              <a:rPr lang="fr-FR" sz="2200" dirty="0">
                <a:latin typeface="Times New Roman" panose="02020603050405020304" pitchFamily="18" charset="0"/>
                <a:cs typeface="Times New Roman" panose="02020603050405020304" pitchFamily="18" charset="0"/>
              </a:rPr>
              <a:t>métabolisme sont des maladies rares, </a:t>
            </a:r>
            <a:r>
              <a:rPr lang="fr-FR" sz="2200" dirty="0" smtClean="0">
                <a:latin typeface="Times New Roman" panose="02020603050405020304" pitchFamily="18" charset="0"/>
                <a:cs typeface="Times New Roman" panose="02020603050405020304" pitchFamily="18" charset="0"/>
              </a:rPr>
              <a:t>héréditaires (dans 90% des cas), transmises </a:t>
            </a:r>
            <a:r>
              <a:rPr lang="fr-FR" sz="2200" dirty="0">
                <a:latin typeface="Times New Roman" panose="02020603050405020304" pitchFamily="18" charset="0"/>
                <a:cs typeface="Times New Roman" panose="02020603050405020304" pitchFamily="18" charset="0"/>
              </a:rPr>
              <a:t>la plupart selon un mode autosomique </a:t>
            </a:r>
            <a:r>
              <a:rPr lang="fr-FR" sz="2200" dirty="0" smtClean="0">
                <a:latin typeface="Times New Roman" panose="02020603050405020304" pitchFamily="18" charset="0"/>
                <a:cs typeface="Times New Roman" panose="02020603050405020304" pitchFamily="18" charset="0"/>
              </a:rPr>
              <a:t>récessif</a:t>
            </a:r>
            <a:endParaRPr lang="fr-FR" sz="2200" dirty="0">
              <a:latin typeface="Times New Roman" panose="02020603050405020304" pitchFamily="18" charset="0"/>
              <a:cs typeface="Times New Roman" panose="02020603050405020304" pitchFamily="18" charset="0"/>
            </a:endParaRPr>
          </a:p>
        </p:txBody>
      </p:sp>
      <p:sp>
        <p:nvSpPr>
          <p:cNvPr id="6" name="Rectangle 5"/>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Introduction</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24624" y="4022543"/>
            <a:ext cx="6263650" cy="1785104"/>
          </a:xfrm>
          <a:prstGeom prst="rect">
            <a:avLst/>
          </a:prstGeom>
          <a:solidFill>
            <a:schemeClr val="accent2">
              <a:lumMod val="20000"/>
              <a:lumOff val="80000"/>
            </a:schemeClr>
          </a:solidFill>
        </p:spPr>
        <p:txBody>
          <a:bodyPr wrap="square">
            <a:spAutoFit/>
          </a:bodyPr>
          <a:lstStyle/>
          <a:p>
            <a:pPr algn="ctr"/>
            <a:r>
              <a:rPr lang="fr-FR" sz="2200" dirty="0">
                <a:latin typeface="Times New Roman" panose="02020603050405020304" pitchFamily="18" charset="0"/>
                <a:cs typeface="Times New Roman" panose="02020603050405020304" pitchFamily="18" charset="0"/>
              </a:rPr>
              <a:t>Elles se manifestent le plus souvent par des symptômes non spécifiques et </a:t>
            </a:r>
            <a:r>
              <a:rPr lang="fr-FR" sz="2200" dirty="0">
                <a:solidFill>
                  <a:srgbClr val="000000"/>
                </a:solidFill>
                <a:latin typeface="Times New Roman" panose="02020603050405020304" pitchFamily="18" charset="0"/>
              </a:rPr>
              <a:t>n’ont (en l’absence de complication) pas ou peu de traduction morphologique (pas forcément visibles en imagerie ou sur les biopsies par exemple)</a:t>
            </a:r>
            <a:r>
              <a:rPr lang="fr-FR" sz="2200" dirty="0">
                <a:latin typeface="Times New Roman" panose="02020603050405020304" pitchFamily="18" charset="0"/>
                <a:cs typeface="Times New Roman" panose="02020603050405020304" pitchFamily="18" charset="0"/>
              </a:rPr>
              <a:t>. </a:t>
            </a:r>
          </a:p>
        </p:txBody>
      </p:sp>
      <p:sp>
        <p:nvSpPr>
          <p:cNvPr id="8" name="Flèche vers le bas 7"/>
          <p:cNvSpPr/>
          <p:nvPr/>
        </p:nvSpPr>
        <p:spPr>
          <a:xfrm>
            <a:off x="5787025" y="2805830"/>
            <a:ext cx="601249" cy="1102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a:stretch>
            <a:fillRect/>
          </a:stretch>
        </p:blipFill>
        <p:spPr>
          <a:xfrm>
            <a:off x="7653403" y="2546474"/>
            <a:ext cx="4526070" cy="4271355"/>
          </a:xfrm>
          <a:prstGeom prst="rect">
            <a:avLst/>
          </a:prstGeom>
        </p:spPr>
      </p:pic>
    </p:spTree>
    <p:extLst>
      <p:ext uri="{BB962C8B-B14F-4D97-AF65-F5344CB8AC3E}">
        <p14:creationId xmlns:p14="http://schemas.microsoft.com/office/powerpoint/2010/main" val="3005242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3" name="Rectangle 2"/>
          <p:cNvSpPr/>
          <p:nvPr/>
        </p:nvSpPr>
        <p:spPr>
          <a:xfrm>
            <a:off x="1528838" y="1092517"/>
            <a:ext cx="3972562" cy="461665"/>
          </a:xfrm>
          <a:prstGeom prst="rect">
            <a:avLst/>
          </a:prstGeom>
        </p:spPr>
        <p:txBody>
          <a:bodyPr wrap="none">
            <a:spAutoFit/>
          </a:bodyPr>
          <a:lstStyle/>
          <a:p>
            <a:r>
              <a:rPr lang="fr-FR" sz="2400" b="1" dirty="0" err="1">
                <a:solidFill>
                  <a:srgbClr val="FC308C"/>
                </a:solidFill>
                <a:latin typeface="Times New Roman" panose="02020603050405020304" pitchFamily="18" charset="0"/>
                <a:cs typeface="Times New Roman" panose="02020603050405020304" pitchFamily="18" charset="0"/>
              </a:rPr>
              <a:t>Stéatopathie</a:t>
            </a:r>
            <a:r>
              <a:rPr lang="fr-FR" sz="2400" b="1" dirty="0">
                <a:solidFill>
                  <a:srgbClr val="FC308C"/>
                </a:solidFill>
                <a:latin typeface="Times New Roman" panose="02020603050405020304" pitchFamily="18" charset="0"/>
                <a:cs typeface="Times New Roman" panose="02020603050405020304" pitchFamily="18" charset="0"/>
              </a:rPr>
              <a:t> </a:t>
            </a:r>
            <a:r>
              <a:rPr lang="fr-FR" sz="2400" b="1" dirty="0" err="1">
                <a:solidFill>
                  <a:srgbClr val="FC308C"/>
                </a:solidFill>
                <a:latin typeface="Times New Roman" panose="02020603050405020304" pitchFamily="18" charset="0"/>
                <a:cs typeface="Times New Roman" panose="02020603050405020304" pitchFamily="18" charset="0"/>
              </a:rPr>
              <a:t>dysmétabolique</a:t>
            </a:r>
            <a:endParaRPr lang="fr-FR" sz="2400" b="1" dirty="0">
              <a:solidFill>
                <a:srgbClr val="FC308C"/>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3812" y="1704921"/>
            <a:ext cx="6096000" cy="2554545"/>
          </a:xfrm>
          <a:prstGeom prst="rect">
            <a:avLst/>
          </a:prstGeom>
        </p:spPr>
        <p:txBody>
          <a:bodyPr>
            <a:spAutoFit/>
          </a:bodyPr>
          <a:lstStyle/>
          <a:p>
            <a:pPr algn="just"/>
            <a:r>
              <a:rPr lang="fr-FR" sz="2000" dirty="0">
                <a:latin typeface="Times New Roman" panose="02020603050405020304" pitchFamily="18" charset="0"/>
                <a:cs typeface="Times New Roman" panose="02020603050405020304" pitchFamily="18" charset="0"/>
              </a:rPr>
              <a:t>La </a:t>
            </a:r>
            <a:r>
              <a:rPr lang="fr-FR" sz="2000" dirty="0" err="1">
                <a:latin typeface="Times New Roman" panose="02020603050405020304" pitchFamily="18" charset="0"/>
                <a:cs typeface="Times New Roman" panose="02020603050405020304" pitchFamily="18" charset="0"/>
              </a:rPr>
              <a:t>Stéatopathie</a:t>
            </a:r>
            <a:r>
              <a:rPr lang="fr-FR" sz="2000" dirty="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dysmétabolique</a:t>
            </a:r>
            <a:r>
              <a:rPr lang="fr-FR" sz="2000" dirty="0" smtClean="0">
                <a:latin typeface="Times New Roman" panose="02020603050405020304" pitchFamily="18" charset="0"/>
                <a:cs typeface="Times New Roman" panose="02020603050405020304" pitchFamily="18" charset="0"/>
              </a:rPr>
              <a:t> ( </a:t>
            </a:r>
            <a:r>
              <a:rPr lang="fr-FR" sz="2000" dirty="0">
                <a:latin typeface="Times New Roman" panose="02020603050405020304" pitchFamily="18" charset="0"/>
                <a:cs typeface="Times New Roman" panose="02020603050405020304" pitchFamily="18" charset="0"/>
              </a:rPr>
              <a:t>NAFLD </a:t>
            </a:r>
            <a:r>
              <a:rPr lang="fr-FR" sz="2000" dirty="0" smtClean="0">
                <a:latin typeface="Times New Roman" panose="02020603050405020304" pitchFamily="18" charset="0"/>
                <a:cs typeface="Times New Roman" panose="02020603050405020304" pitchFamily="18" charset="0"/>
              </a:rPr>
              <a:t>: Non </a:t>
            </a:r>
            <a:r>
              <a:rPr lang="fr-FR" sz="2000" dirty="0" err="1">
                <a:latin typeface="Times New Roman" panose="02020603050405020304" pitchFamily="18" charset="0"/>
                <a:cs typeface="Times New Roman" panose="02020603050405020304" pitchFamily="18" charset="0"/>
              </a:rPr>
              <a:t>Alcoholic</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Fatty</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Liver</a:t>
            </a:r>
            <a:r>
              <a:rPr lang="fr-FR" sz="2000" dirty="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Disease</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maladie induisant des dépôts de graisse dans le foie, non liée à </a:t>
            </a:r>
            <a:r>
              <a:rPr lang="fr-FR" sz="2000" dirty="0" smtClean="0">
                <a:latin typeface="Times New Roman" panose="02020603050405020304" pitchFamily="18" charset="0"/>
                <a:cs typeface="Times New Roman" panose="02020603050405020304" pitchFamily="18" charset="0"/>
              </a:rPr>
              <a:t>l’alcool, c’est la </a:t>
            </a:r>
            <a:r>
              <a:rPr lang="fr-FR" sz="2000" dirty="0">
                <a:latin typeface="Times New Roman" panose="02020603050405020304" pitchFamily="18" charset="0"/>
                <a:cs typeface="Times New Roman" panose="02020603050405020304" pitchFamily="18" charset="0"/>
              </a:rPr>
              <a:t>manifestation hépatique du syndrome métabolique (obésité, diabète...). Plusieurs étapes peuvent être décrite à travers un spectre lésionnel :</a:t>
            </a:r>
          </a:p>
          <a:p>
            <a:pPr algn="just"/>
            <a:r>
              <a:rPr lang="fr-FR" sz="2000" dirty="0">
                <a:latin typeface="Times New Roman" panose="02020603050405020304" pitchFamily="18" charset="0"/>
                <a:cs typeface="Times New Roman" panose="02020603050405020304" pitchFamily="18" charset="0"/>
              </a:rPr>
              <a:t>Stéatose (NAFL) </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Stéatopathie</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(NASH) </a:t>
            </a:r>
            <a:endParaRPr lang="fr-FR" sz="2000" dirty="0" smtClean="0">
              <a:latin typeface="Times New Roman" panose="02020603050405020304" pitchFamily="18" charset="0"/>
              <a:cs typeface="Times New Roman" panose="02020603050405020304" pitchFamily="18" charset="0"/>
            </a:endParaRPr>
          </a:p>
          <a:p>
            <a:pPr algn="just"/>
            <a:r>
              <a:rPr lang="fr-FR" sz="2000" dirty="0" err="1" smtClean="0">
                <a:latin typeface="Times New Roman" panose="02020603050405020304" pitchFamily="18" charset="0"/>
                <a:cs typeface="Times New Roman" panose="02020603050405020304" pitchFamily="18" charset="0"/>
              </a:rPr>
              <a:t>Stéatofibrose</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Cirrhose et (éventuellement) Cancer</a:t>
            </a:r>
          </a:p>
        </p:txBody>
      </p:sp>
      <p:pic>
        <p:nvPicPr>
          <p:cNvPr id="5" name="Image 4"/>
          <p:cNvPicPr>
            <a:picLocks noChangeAspect="1"/>
          </p:cNvPicPr>
          <p:nvPr/>
        </p:nvPicPr>
        <p:blipFill>
          <a:blip r:embed="rId2"/>
          <a:stretch>
            <a:fillRect/>
          </a:stretch>
        </p:blipFill>
        <p:spPr>
          <a:xfrm>
            <a:off x="7989304" y="1105237"/>
            <a:ext cx="3665894" cy="3620391"/>
          </a:xfrm>
          <a:prstGeom prst="rect">
            <a:avLst/>
          </a:prstGeom>
        </p:spPr>
      </p:pic>
      <p:pic>
        <p:nvPicPr>
          <p:cNvPr id="6" name="Image 5"/>
          <p:cNvPicPr>
            <a:picLocks noChangeAspect="1"/>
          </p:cNvPicPr>
          <p:nvPr/>
        </p:nvPicPr>
        <p:blipFill>
          <a:blip r:embed="rId3"/>
          <a:stretch>
            <a:fillRect/>
          </a:stretch>
        </p:blipFill>
        <p:spPr>
          <a:xfrm>
            <a:off x="4016979" y="4546948"/>
            <a:ext cx="3730455" cy="2126280"/>
          </a:xfrm>
          <a:prstGeom prst="rect">
            <a:avLst/>
          </a:prstGeom>
        </p:spPr>
      </p:pic>
      <p:cxnSp>
        <p:nvCxnSpPr>
          <p:cNvPr id="8" name="Connecteur droit avec flèche 7"/>
          <p:cNvCxnSpPr/>
          <p:nvPr/>
        </p:nvCxnSpPr>
        <p:spPr>
          <a:xfrm>
            <a:off x="2455101" y="3784947"/>
            <a:ext cx="764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501400" y="3772421"/>
            <a:ext cx="761614" cy="1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2151345" y="4086426"/>
            <a:ext cx="607512" cy="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869633" y="4918178"/>
            <a:ext cx="3236784"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Cirrhose (aspects macro et micro</a:t>
            </a:r>
          </a:p>
        </p:txBody>
      </p:sp>
    </p:spTree>
    <p:extLst>
      <p:ext uri="{BB962C8B-B14F-4D97-AF65-F5344CB8AC3E}">
        <p14:creationId xmlns:p14="http://schemas.microsoft.com/office/powerpoint/2010/main" val="2599528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3" name="Rectangle 2"/>
          <p:cNvSpPr/>
          <p:nvPr/>
        </p:nvSpPr>
        <p:spPr>
          <a:xfrm>
            <a:off x="1685927" y="1027227"/>
            <a:ext cx="3904467"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Accumulation de cholestérol</a:t>
            </a:r>
          </a:p>
        </p:txBody>
      </p:sp>
      <p:sp>
        <p:nvSpPr>
          <p:cNvPr id="4" name="Rectangle 3"/>
          <p:cNvSpPr/>
          <p:nvPr/>
        </p:nvSpPr>
        <p:spPr>
          <a:xfrm>
            <a:off x="1194147" y="1775499"/>
            <a:ext cx="10317271" cy="1064009"/>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50000" t="50000" r="50000" b="50000"/>
            </a:path>
            <a:tileRect/>
          </a:gradFill>
        </p:spPr>
        <p:txBody>
          <a:bodyPr wrap="square">
            <a:spAutoFit/>
          </a:bodyPr>
          <a:lstStyle/>
          <a:p>
            <a:pPr algn="just">
              <a:lnSpc>
                <a:spcPct val="107000"/>
              </a:lnSpc>
              <a:spcAft>
                <a:spcPts val="800"/>
              </a:spcAft>
            </a:pPr>
            <a:r>
              <a:rPr lang="fr-FR" sz="2000" dirty="0">
                <a:latin typeface="Times New Roman" panose="02020603050405020304" pitchFamily="18" charset="0"/>
                <a:ea typeface="Calibri" panose="020F0502020204030204" pitchFamily="34" charset="0"/>
                <a:cs typeface="Arial" panose="020B0604020202020204" pitchFamily="34" charset="0"/>
              </a:rPr>
              <a:t>L</a:t>
            </a:r>
            <a:r>
              <a:rPr lang="fr-FR" sz="2000" dirty="0" smtClean="0">
                <a:latin typeface="Times New Roman" panose="02020603050405020304" pitchFamily="18" charset="0"/>
                <a:ea typeface="Calibri" panose="020F0502020204030204" pitchFamily="34" charset="0"/>
                <a:cs typeface="Arial" panose="020B0604020202020204" pitchFamily="34" charset="0"/>
              </a:rPr>
              <a:t>es lipides peuvent se déposer dans les parois des vaisseaux sanguins, ce qui peut conduire à l'athérosclérose (une maladie caractérisée par un épaississement et un durcissement anormaux des parois des artères).</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194146" y="3406233"/>
            <a:ext cx="10317271" cy="1015663"/>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3500000" scaled="1"/>
            <a:tileRect/>
          </a:gradFill>
        </p:spPr>
        <p:txBody>
          <a:bodyPr wrap="square">
            <a:spAutoFit/>
          </a:bodyPr>
          <a:lstStyle/>
          <a:p>
            <a:pPr algn="just"/>
            <a:r>
              <a:rPr lang="fr-FR" sz="2000" dirty="0">
                <a:latin typeface="Times New Roman" panose="02020603050405020304" pitchFamily="18" charset="0"/>
                <a:ea typeface="Calibri" panose="020F0502020204030204" pitchFamily="34" charset="0"/>
              </a:rPr>
              <a:t>L'hypercholestérolémie familiale est une maladie autosomique dominante qui est causée par la déficience du récepteur LDL à la surface des cellules du foie et d'autres organes. </a:t>
            </a:r>
            <a:r>
              <a:rPr lang="fr-FR" sz="2000" dirty="0" smtClean="0">
                <a:latin typeface="Times New Roman" panose="02020603050405020304" pitchFamily="18" charset="0"/>
                <a:ea typeface="Calibri" panose="020F0502020204030204" pitchFamily="34" charset="0"/>
              </a:rPr>
              <a:t>Ce qui bloque la </a:t>
            </a:r>
            <a:r>
              <a:rPr lang="fr-FR" sz="2000" dirty="0">
                <a:latin typeface="Times New Roman" panose="02020603050405020304" pitchFamily="18" charset="0"/>
                <a:ea typeface="Calibri" panose="020F0502020204030204" pitchFamily="34" charset="0"/>
              </a:rPr>
              <a:t>rétro-inhibition, induisant ainsi la production d'encore plus de cholestérol</a:t>
            </a:r>
            <a:endParaRPr lang="fr-FR" sz="2000" dirty="0"/>
          </a:p>
        </p:txBody>
      </p:sp>
      <p:sp>
        <p:nvSpPr>
          <p:cNvPr id="6" name="Rectangle 5"/>
          <p:cNvSpPr/>
          <p:nvPr/>
        </p:nvSpPr>
        <p:spPr>
          <a:xfrm>
            <a:off x="1194146" y="4988621"/>
            <a:ext cx="10317271" cy="70788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p:spPr>
        <p:txBody>
          <a:bodyPr wrap="square">
            <a:spAutoFit/>
          </a:bodyPr>
          <a:lstStyle/>
          <a:p>
            <a:pPr algn="just"/>
            <a:r>
              <a:rPr lang="fr-FR" sz="2000" dirty="0">
                <a:latin typeface="Times New Roman" panose="02020603050405020304" pitchFamily="18" charset="0"/>
                <a:ea typeface="Calibri" panose="020F0502020204030204" pitchFamily="34" charset="0"/>
              </a:rPr>
              <a:t>La maladie est caractérisée par une maladie coronarienne précoce, des accidents vasculaires cérébraux et des dépôts graisseux sur les tendons.</a:t>
            </a:r>
            <a:endParaRPr lang="fr-FR" sz="2000" dirty="0"/>
          </a:p>
        </p:txBody>
      </p:sp>
    </p:spTree>
    <p:extLst>
      <p:ext uri="{BB962C8B-B14F-4D97-AF65-F5344CB8AC3E}">
        <p14:creationId xmlns:p14="http://schemas.microsoft.com/office/powerpoint/2010/main" val="403062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3" name="Rectangle 2"/>
          <p:cNvSpPr/>
          <p:nvPr/>
        </p:nvSpPr>
        <p:spPr>
          <a:xfrm>
            <a:off x="1112339" y="1916583"/>
            <a:ext cx="9181578" cy="3170099"/>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Le cholestérol peut s’accumuler en </a:t>
            </a:r>
            <a:r>
              <a:rPr lang="fr-FR" sz="2000" dirty="0" smtClean="0">
                <a:latin typeface="Times New Roman" panose="02020603050405020304" pitchFamily="18" charset="0"/>
                <a:cs typeface="Times New Roman" panose="02020603050405020304" pitchFamily="18" charset="0"/>
              </a:rPr>
              <a:t>gouttelettes </a:t>
            </a:r>
            <a:r>
              <a:rPr lang="fr-FR" sz="2000" dirty="0">
                <a:latin typeface="Times New Roman" panose="02020603050405020304" pitchFamily="18" charset="0"/>
                <a:cs typeface="Times New Roman" panose="02020603050405020304" pitchFamily="18" charset="0"/>
              </a:rPr>
              <a:t>lipidiques multiples, le plus souvent dans des histiocytes/macrophages </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en rapport (le plus souvent) ou non avec une hypercholestérolémie.</a:t>
            </a:r>
          </a:p>
          <a:p>
            <a:pPr marL="342900" indent="-342900" algn="just">
              <a:buFont typeface="Wingdings" panose="05000000000000000000" pitchFamily="2" charset="2"/>
              <a:buChar char="Ø"/>
            </a:pPr>
            <a:r>
              <a:rPr lang="fr-FR" sz="2000" b="1" dirty="0" smtClean="0">
                <a:solidFill>
                  <a:srgbClr val="FC308C"/>
                </a:solidFill>
                <a:latin typeface="Times New Roman" panose="02020603050405020304" pitchFamily="18" charset="0"/>
                <a:cs typeface="Times New Roman" panose="02020603050405020304" pitchFamily="18" charset="0"/>
              </a:rPr>
              <a:t>Xanthélasma </a:t>
            </a:r>
            <a:r>
              <a:rPr lang="fr-FR" sz="2000" b="1" dirty="0">
                <a:solidFill>
                  <a:srgbClr val="FC308C"/>
                </a:solidFill>
                <a:latin typeface="Times New Roman" panose="02020603050405020304" pitchFamily="18" charset="0"/>
                <a:cs typeface="Times New Roman" panose="02020603050405020304" pitchFamily="18" charset="0"/>
              </a:rPr>
              <a:t>palpébral</a:t>
            </a:r>
            <a:r>
              <a:rPr lang="fr-FR" sz="2000" dirty="0">
                <a:solidFill>
                  <a:srgbClr val="FC308C"/>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petites structures sur les paupières du patient correspondant à des dépôts liés à l’accumulation intracellulaire de cholestérol </a:t>
            </a:r>
            <a:r>
              <a:rPr lang="fr-FR" sz="2000" dirty="0" smtClean="0">
                <a:latin typeface="Times New Roman" panose="02020603050405020304" pitchFamily="18" charset="0"/>
                <a:cs typeface="Times New Roman" panose="02020603050405020304" pitchFamily="18" charset="0"/>
              </a:rPr>
              <a:t>dans </a:t>
            </a:r>
            <a:r>
              <a:rPr lang="fr-FR" sz="2000" dirty="0">
                <a:latin typeface="Times New Roman" panose="02020603050405020304" pitchFamily="18" charset="0"/>
                <a:cs typeface="Times New Roman" panose="02020603050405020304" pitchFamily="18" charset="0"/>
              </a:rPr>
              <a:t>le </a:t>
            </a:r>
            <a:r>
              <a:rPr lang="fr-FR" sz="2000" dirty="0" smtClean="0">
                <a:latin typeface="Times New Roman" panose="02020603050405020304" pitchFamily="18" charset="0"/>
                <a:cs typeface="Times New Roman" panose="02020603050405020304" pitchFamily="18" charset="0"/>
              </a:rPr>
              <a:t>derme</a:t>
            </a:r>
          </a:p>
          <a:p>
            <a:pPr marL="342900" indent="-342900" algn="just">
              <a:buFont typeface="Wingdings" panose="05000000000000000000" pitchFamily="2" charset="2"/>
              <a:buChar char="Ø"/>
            </a:pPr>
            <a:r>
              <a:rPr lang="fr-FR" sz="2000" b="1" dirty="0" smtClean="0">
                <a:solidFill>
                  <a:srgbClr val="FC308C"/>
                </a:solidFill>
                <a:latin typeface="Times New Roman" panose="02020603050405020304" pitchFamily="18" charset="0"/>
                <a:cs typeface="Times New Roman" panose="02020603050405020304" pitchFamily="18" charset="0"/>
              </a:rPr>
              <a:t>Xanthélasma </a:t>
            </a:r>
            <a:r>
              <a:rPr lang="fr-FR" sz="2000" b="1" dirty="0">
                <a:solidFill>
                  <a:srgbClr val="FC308C"/>
                </a:solidFill>
                <a:latin typeface="Times New Roman" panose="02020603050405020304" pitchFamily="18" charset="0"/>
                <a:cs typeface="Times New Roman" panose="02020603050405020304" pitchFamily="18" charset="0"/>
              </a:rPr>
              <a:t>gastrique</a:t>
            </a:r>
            <a:r>
              <a:rPr lang="fr-FR" sz="2000" dirty="0">
                <a:latin typeface="Times New Roman" panose="02020603050405020304" pitchFamily="18" charset="0"/>
                <a:cs typeface="Times New Roman" panose="02020603050405020304" pitchFamily="18" charset="0"/>
              </a:rPr>
              <a:t> : découvert par hasard lors d’une fibroscopie gastrique (car n’entraîne aucun symptôme). Dans l’estomac, on voit ces xanthélasma avec des </a:t>
            </a:r>
            <a:r>
              <a:rPr lang="fr-FR" sz="2000" dirty="0" err="1">
                <a:latin typeface="Times New Roman" panose="02020603050405020304" pitchFamily="18" charset="0"/>
                <a:cs typeface="Times New Roman" panose="02020603050405020304" pitchFamily="18" charset="0"/>
              </a:rPr>
              <a:t>lipophages</a:t>
            </a:r>
            <a:r>
              <a:rPr lang="fr-FR" sz="2000" dirty="0">
                <a:latin typeface="Times New Roman" panose="02020603050405020304" pitchFamily="18" charset="0"/>
                <a:cs typeface="Times New Roman" panose="02020603050405020304" pitchFamily="18" charset="0"/>
              </a:rPr>
              <a:t> (= macrophages qui mangent les graisses) chargés de cholestérol.</a:t>
            </a:r>
          </a:p>
          <a:p>
            <a:pPr algn="just"/>
            <a:endParaRPr lang="fr-FR"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1685927" y="1027227"/>
            <a:ext cx="3904467"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Accumulation de cholestérol</a:t>
            </a:r>
          </a:p>
        </p:txBody>
      </p:sp>
    </p:spTree>
    <p:extLst>
      <p:ext uri="{BB962C8B-B14F-4D97-AF65-F5344CB8AC3E}">
        <p14:creationId xmlns:p14="http://schemas.microsoft.com/office/powerpoint/2010/main" val="1311332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646331"/>
          </a:xfrm>
          <a:prstGeom prst="rect">
            <a:avLst/>
          </a:prstGeom>
          <a:solidFill>
            <a:srgbClr val="FC308C"/>
          </a:solidFill>
        </p:spPr>
        <p:txBody>
          <a:bodyPr wrap="square">
            <a:spAutoFit/>
          </a:bodyPr>
          <a:lstStyle/>
          <a:p>
            <a:r>
              <a:rPr lang="fr-FR" sz="3600" dirty="0">
                <a:latin typeface="Times New Roman" panose="02020603050405020304" pitchFamily="18" charset="0"/>
                <a:cs typeface="Times New Roman" panose="02020603050405020304" pitchFamily="18" charset="0"/>
              </a:rPr>
              <a:t>Pathologie métabolique des lipides</a:t>
            </a:r>
          </a:p>
        </p:txBody>
      </p:sp>
      <p:sp>
        <p:nvSpPr>
          <p:cNvPr id="3" name="Rectangle 2"/>
          <p:cNvSpPr/>
          <p:nvPr/>
        </p:nvSpPr>
        <p:spPr>
          <a:xfrm>
            <a:off x="1619968" y="1114909"/>
            <a:ext cx="4774064" cy="461665"/>
          </a:xfrm>
          <a:prstGeom prst="rect">
            <a:avLst/>
          </a:prstGeom>
        </p:spPr>
        <p:txBody>
          <a:bodyPr wrap="none">
            <a:spAutoFit/>
          </a:bodyPr>
          <a:lstStyle/>
          <a:p>
            <a:r>
              <a:rPr lang="fr-FR" sz="2400" b="1" dirty="0" smtClean="0">
                <a:solidFill>
                  <a:srgbClr val="FC308C"/>
                </a:solidFill>
                <a:latin typeface="Times New Roman" panose="02020603050405020304" pitchFamily="18" charset="0"/>
                <a:cs typeface="Times New Roman" panose="02020603050405020304" pitchFamily="18" charset="0"/>
              </a:rPr>
              <a:t>Accumulation de lipides complexes</a:t>
            </a:r>
            <a:endParaRPr lang="fr-FR" sz="2400" b="1" dirty="0">
              <a:solidFill>
                <a:srgbClr val="FC308C"/>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52811" y="1778796"/>
            <a:ext cx="10258816" cy="1631216"/>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De nombreux types de lipides complexes peuvent s'accumuler dans les cellules. Il s’agit de pathologies liées à des déficits enzymatiques constitutionnels (enzymes des lysosomes et peroxysomes). Le substrat de l'enzyme déficiente s'accumule dans les cellules. Ce sont donc des maladies de surcharge </a:t>
            </a:r>
            <a:r>
              <a:rPr lang="fr-FR" sz="2000" dirty="0" err="1">
                <a:latin typeface="Times New Roman" panose="02020603050405020304" pitchFamily="18" charset="0"/>
                <a:cs typeface="Times New Roman" panose="02020603050405020304" pitchFamily="18" charset="0"/>
              </a:rPr>
              <a:t>lysosomale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thésaurismose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lysosomale</a:t>
            </a:r>
            <a:r>
              <a:rPr lang="fr-FR" sz="2000" dirty="0">
                <a:latin typeface="Times New Roman" panose="02020603050405020304" pitchFamily="18" charset="0"/>
                <a:cs typeface="Times New Roman" panose="02020603050405020304" pitchFamily="18" charset="0"/>
              </a:rPr>
              <a:t>) causées par une anomalie génétique mettant en jeu une protéine de la fonction </a:t>
            </a:r>
            <a:r>
              <a:rPr lang="fr-FR" sz="2000" dirty="0" err="1">
                <a:latin typeface="Times New Roman" panose="02020603050405020304" pitchFamily="18" charset="0"/>
                <a:cs typeface="Times New Roman" panose="02020603050405020304" pitchFamily="18" charset="0"/>
              </a:rPr>
              <a:t>lysosomale</a:t>
            </a:r>
            <a:r>
              <a:rPr lang="fr-FR" sz="2000" dirty="0">
                <a:latin typeface="Times New Roman" panose="02020603050405020304" pitchFamily="18" charset="0"/>
                <a:cs typeface="Times New Roman" panose="02020603050405020304" pitchFamily="18" charset="0"/>
              </a:rPr>
              <a:t>.</a:t>
            </a:r>
          </a:p>
        </p:txBody>
      </p:sp>
      <p:sp>
        <p:nvSpPr>
          <p:cNvPr id="6" name="Rectangle 5"/>
          <p:cNvSpPr/>
          <p:nvPr/>
        </p:nvSpPr>
        <p:spPr>
          <a:xfrm>
            <a:off x="1494770" y="3804439"/>
            <a:ext cx="10580319" cy="1323439"/>
          </a:xfrm>
          <a:prstGeom prst="rect">
            <a:avLst/>
          </a:prstGeom>
        </p:spPr>
        <p:txBody>
          <a:bodyPr wrap="square">
            <a:spAutoFit/>
          </a:bodyPr>
          <a:lstStyle/>
          <a:p>
            <a:pPr marL="342900" indent="-342900" algn="just">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Les </a:t>
            </a:r>
            <a:r>
              <a:rPr lang="fr-FR" sz="2000" b="1" dirty="0" err="1">
                <a:latin typeface="Times New Roman" panose="02020603050405020304" pitchFamily="18" charset="0"/>
                <a:cs typeface="Times New Roman" panose="02020603050405020304" pitchFamily="18" charset="0"/>
              </a:rPr>
              <a:t>gangliosidoses</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déficit en </a:t>
            </a:r>
            <a:r>
              <a:rPr lang="fr-FR" sz="2000" dirty="0" err="1" smtClean="0">
                <a:latin typeface="Times New Roman" panose="02020603050405020304" pitchFamily="18" charset="0"/>
                <a:cs typeface="Times New Roman" panose="02020603050405020304" pitchFamily="18" charset="0"/>
              </a:rPr>
              <a:t>hexosaminidase</a:t>
            </a:r>
            <a:r>
              <a:rPr lang="fr-FR" sz="2000" dirty="0" smtClean="0">
                <a:latin typeface="Times New Roman" panose="02020603050405020304" pitchFamily="18" charset="0"/>
                <a:cs typeface="Times New Roman" panose="02020603050405020304" pitchFamily="18" charset="0"/>
              </a:rPr>
              <a:t> alpha avec </a:t>
            </a:r>
            <a:r>
              <a:rPr lang="fr-FR" sz="2000" dirty="0">
                <a:latin typeface="Times New Roman" panose="02020603050405020304" pitchFamily="18" charset="0"/>
                <a:cs typeface="Times New Roman" panose="02020603050405020304" pitchFamily="18" charset="0"/>
              </a:rPr>
              <a:t>surcharge lipidique dans les </a:t>
            </a:r>
            <a:r>
              <a:rPr lang="fr-FR" sz="2000" dirty="0" smtClean="0">
                <a:latin typeface="Times New Roman" panose="02020603050405020304" pitchFamily="18" charset="0"/>
                <a:cs typeface="Times New Roman" panose="02020603050405020304" pitchFamily="18" charset="0"/>
              </a:rPr>
              <a:t>neurones,</a:t>
            </a:r>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ou beta (maladie de </a:t>
            </a:r>
            <a:r>
              <a:rPr lang="fr-FR" sz="2000" dirty="0" err="1">
                <a:latin typeface="Times New Roman" panose="02020603050405020304" pitchFamily="18" charset="0"/>
                <a:cs typeface="Times New Roman" panose="02020603050405020304" pitchFamily="18" charset="0"/>
              </a:rPr>
              <a:t>Sandhof</a:t>
            </a:r>
            <a:r>
              <a:rPr lang="fr-FR"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fr-FR" sz="2000" b="1" dirty="0" err="1" smtClean="0">
                <a:latin typeface="Times New Roman" panose="02020603050405020304" pitchFamily="18" charset="0"/>
                <a:cs typeface="Times New Roman" panose="02020603050405020304" pitchFamily="18" charset="0"/>
              </a:rPr>
              <a:t>Glycocérébrosidase</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maladie de Gaucher</a:t>
            </a:r>
          </a:p>
          <a:p>
            <a:pPr marL="342900" indent="-342900" algn="just">
              <a:buFont typeface="Wingdings" panose="05000000000000000000" pitchFamily="2" charset="2"/>
              <a:buChar char="Ø"/>
            </a:pPr>
            <a:r>
              <a:rPr lang="fr-FR" sz="2000" b="1" dirty="0" err="1" smtClean="0">
                <a:latin typeface="Times New Roman" panose="02020603050405020304" pitchFamily="18" charset="0"/>
                <a:cs typeface="Times New Roman" panose="02020603050405020304" pitchFamily="18" charset="0"/>
              </a:rPr>
              <a:t>Sphingomyélinase</a:t>
            </a:r>
            <a:r>
              <a:rPr lang="fr-FR" sz="2000" b="1" dirty="0">
                <a:latin typeface="Times New Roman" panose="02020603050405020304" pitchFamily="18" charset="0"/>
                <a:cs typeface="Times New Roman" panose="02020603050405020304" pitchFamily="18" charset="0"/>
              </a:rPr>
              <a:t> : </a:t>
            </a:r>
            <a:r>
              <a:rPr lang="fr-FR" sz="2000" dirty="0">
                <a:latin typeface="Times New Roman" panose="02020603050405020304" pitchFamily="18" charset="0"/>
                <a:cs typeface="Times New Roman" panose="02020603050405020304" pitchFamily="18" charset="0"/>
              </a:rPr>
              <a:t>maladie de </a:t>
            </a:r>
            <a:r>
              <a:rPr lang="fr-FR" sz="2000" dirty="0" err="1">
                <a:latin typeface="Times New Roman" panose="02020603050405020304" pitchFamily="18" charset="0"/>
                <a:cs typeface="Times New Roman" panose="02020603050405020304" pitchFamily="18" charset="0"/>
              </a:rPr>
              <a:t>Nieman-Pick</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334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556" y="266356"/>
            <a:ext cx="7010399"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latin typeface="Times New Roman" panose="02020603050405020304" pitchFamily="18" charset="0"/>
                <a:cs typeface="Times New Roman" panose="02020603050405020304" pitchFamily="18" charset="0"/>
              </a:rPr>
              <a:t>métabolique des protéines </a:t>
            </a:r>
            <a:endParaRPr lang="fr-F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369512" y="1033086"/>
            <a:ext cx="10557443" cy="1015663"/>
          </a:xfrm>
          <a:prstGeom prst="rect">
            <a:avLst/>
          </a:prstGeom>
        </p:spPr>
        <p:txBody>
          <a:bodyPr wrap="square">
            <a:spAutoFit/>
          </a:bodyPr>
          <a:lstStyle/>
          <a:p>
            <a:pPr algn="just"/>
            <a:r>
              <a:rPr lang="fr-FR" sz="2000" dirty="0">
                <a:latin typeface="Times New Roman" panose="02020603050405020304" pitchFamily="18" charset="0"/>
                <a:ea typeface="Calibri" panose="020F0502020204030204" pitchFamily="34" charset="0"/>
              </a:rPr>
              <a:t>Les troubles qui affectent le métabolisme des acides aminés </a:t>
            </a:r>
            <a:r>
              <a:rPr lang="fr-FR" sz="2000" dirty="0" smtClean="0">
                <a:latin typeface="Times New Roman" panose="02020603050405020304" pitchFamily="18" charset="0"/>
                <a:ea typeface="Calibri" panose="020F0502020204030204" pitchFamily="34" charset="0"/>
              </a:rPr>
              <a:t>sont </a:t>
            </a:r>
            <a:r>
              <a:rPr lang="fr-FR" sz="2000" dirty="0">
                <a:latin typeface="Times New Roman" panose="02020603050405020304" pitchFamily="18" charset="0"/>
                <a:ea typeface="Calibri" panose="020F0502020204030204" pitchFamily="34" charset="0"/>
              </a:rPr>
              <a:t>autosomiques récessifs, et tous peuvent être diagnostiqués en analysant les concentrations d'acides aminés dans les fluides </a:t>
            </a:r>
            <a:r>
              <a:rPr lang="fr-FR" sz="2000" dirty="0" smtClean="0">
                <a:latin typeface="Times New Roman" panose="02020603050405020304" pitchFamily="18" charset="0"/>
                <a:ea typeface="Calibri" panose="020F0502020204030204" pitchFamily="34" charset="0"/>
              </a:rPr>
              <a:t>corporels, ils comprennent :</a:t>
            </a:r>
          </a:p>
        </p:txBody>
      </p:sp>
      <p:sp>
        <p:nvSpPr>
          <p:cNvPr id="4" name="Rectangle 3"/>
          <p:cNvSpPr/>
          <p:nvPr/>
        </p:nvSpPr>
        <p:spPr>
          <a:xfrm>
            <a:off x="592897" y="2328850"/>
            <a:ext cx="4942063" cy="4401205"/>
          </a:xfrm>
          <a:prstGeom prst="rect">
            <a:avLst/>
          </a:prstGeom>
        </p:spPr>
        <p:txBody>
          <a:bodyPr wrap="square">
            <a:spAutoFit/>
          </a:bodyPr>
          <a:lstStyle/>
          <a:p>
            <a:pPr algn="just"/>
            <a:r>
              <a:rPr lang="fr-FR" sz="2000" b="1" dirty="0">
                <a:latin typeface="Times New Roman" panose="02020603050405020304" pitchFamily="18" charset="0"/>
                <a:ea typeface="Calibri" panose="020F0502020204030204" pitchFamily="34" charset="0"/>
              </a:rPr>
              <a:t>La phénylcétonurie</a:t>
            </a:r>
            <a:r>
              <a:rPr lang="fr-FR" sz="2000" dirty="0">
                <a:latin typeface="Times New Roman" panose="02020603050405020304" pitchFamily="18" charset="0"/>
                <a:ea typeface="Calibri" panose="020F0502020204030204" pitchFamily="34" charset="0"/>
              </a:rPr>
              <a:t>: (PKU) est causée par une diminution de l'activité de la phénylalanine hydroxylase (HAP), une enzyme qui convertit l'acide aminé phénylalanine en tyrosine, des taux élevés persistants de phénylalanine dans le sang entraînent à leur tour un retard de développement progressif, un petit tour de tête, des troubles du comportement et des convulsions. En raison d'une diminution de la quantité de pigment mélanine, les personnes atteintes de PKU ont tendance à avoir des traits plus clairs, tels que les cheveux blonds et les yeux bleus</a:t>
            </a:r>
          </a:p>
        </p:txBody>
      </p:sp>
      <p:pic>
        <p:nvPicPr>
          <p:cNvPr id="5" name="Image 4"/>
          <p:cNvPicPr>
            <a:picLocks noChangeAspect="1"/>
          </p:cNvPicPr>
          <p:nvPr/>
        </p:nvPicPr>
        <p:blipFill>
          <a:blip r:embed="rId2"/>
          <a:stretch>
            <a:fillRect/>
          </a:stretch>
        </p:blipFill>
        <p:spPr>
          <a:xfrm>
            <a:off x="6091008" y="2230705"/>
            <a:ext cx="5928530" cy="4290500"/>
          </a:xfrm>
          <a:prstGeom prst="rect">
            <a:avLst/>
          </a:prstGeom>
        </p:spPr>
      </p:pic>
    </p:spTree>
    <p:extLst>
      <p:ext uri="{BB962C8B-B14F-4D97-AF65-F5344CB8AC3E}">
        <p14:creationId xmlns:p14="http://schemas.microsoft.com/office/powerpoint/2010/main" val="2072544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817" y="2329841"/>
            <a:ext cx="5285984" cy="2862322"/>
          </a:xfrm>
          <a:prstGeom prst="rect">
            <a:avLst/>
          </a:prstGeom>
        </p:spPr>
        <p:txBody>
          <a:bodyPr wrap="square">
            <a:spAutoFit/>
          </a:bodyPr>
          <a:lstStyle/>
          <a:p>
            <a:pPr algn="just"/>
            <a:r>
              <a:rPr lang="fr-FR" sz="2000" b="1" dirty="0">
                <a:latin typeface="Times New Roman" panose="02020603050405020304" pitchFamily="18" charset="0"/>
                <a:ea typeface="Calibri" panose="020F0502020204030204" pitchFamily="34" charset="0"/>
              </a:rPr>
              <a:t>La </a:t>
            </a:r>
            <a:r>
              <a:rPr lang="fr-FR" sz="2000" b="1" dirty="0" err="1">
                <a:latin typeface="Times New Roman" panose="02020603050405020304" pitchFamily="18" charset="0"/>
                <a:ea typeface="Calibri" panose="020F0502020204030204" pitchFamily="34" charset="0"/>
              </a:rPr>
              <a:t>tyrosinémie</a:t>
            </a:r>
            <a:r>
              <a:rPr lang="fr-FR" sz="2000" b="1" dirty="0">
                <a:latin typeface="Times New Roman" panose="02020603050405020304" pitchFamily="18" charset="0"/>
                <a:ea typeface="Calibri" panose="020F0502020204030204" pitchFamily="34" charset="0"/>
              </a:rPr>
              <a:t>: </a:t>
            </a:r>
            <a:r>
              <a:rPr lang="fr-FR" sz="2000" dirty="0">
                <a:latin typeface="Times New Roman" panose="02020603050405020304" pitchFamily="18" charset="0"/>
                <a:ea typeface="Calibri" panose="020F0502020204030204" pitchFamily="34" charset="0"/>
              </a:rPr>
              <a:t>est causée par une carence en </a:t>
            </a:r>
            <a:r>
              <a:rPr lang="fr-FR" sz="2000" dirty="0" err="1">
                <a:latin typeface="Times New Roman" panose="02020603050405020304" pitchFamily="18" charset="0"/>
                <a:ea typeface="Calibri" panose="020F0502020204030204" pitchFamily="34" charset="0"/>
              </a:rPr>
              <a:t>fumarylacétoacétate</a:t>
            </a:r>
            <a:r>
              <a:rPr lang="fr-FR" sz="2000" dirty="0">
                <a:latin typeface="Times New Roman" panose="02020603050405020304" pitchFamily="18" charset="0"/>
                <a:ea typeface="Calibri" panose="020F0502020204030204" pitchFamily="34" charset="0"/>
              </a:rPr>
              <a:t> hydrolase (FAH), Les caractéristiques de la </a:t>
            </a:r>
            <a:r>
              <a:rPr lang="fr-FR" sz="2000" dirty="0" err="1">
                <a:latin typeface="Times New Roman" panose="02020603050405020304" pitchFamily="18" charset="0"/>
                <a:ea typeface="Calibri" panose="020F0502020204030204" pitchFamily="34" charset="0"/>
              </a:rPr>
              <a:t>tyrosinémie</a:t>
            </a:r>
            <a:r>
              <a:rPr lang="fr-FR" sz="2000" dirty="0">
                <a:latin typeface="Times New Roman" panose="02020603050405020304" pitchFamily="18" charset="0"/>
                <a:ea typeface="Calibri" panose="020F0502020204030204" pitchFamily="34" charset="0"/>
              </a:rPr>
              <a:t> classique comprennent une maladie hépatique grave, une prise de poids insatisfaisante, une maladie des nerfs périphériques et des anomalies rénales. Environ 40% des personnes atteintes de la maladie développent un cancer du foie à l'âge de 5 ans si elles ne sont pas traitées. </a:t>
            </a:r>
          </a:p>
        </p:txBody>
      </p:sp>
      <p:sp>
        <p:nvSpPr>
          <p:cNvPr id="4" name="Rectangle 3"/>
          <p:cNvSpPr/>
          <p:nvPr/>
        </p:nvSpPr>
        <p:spPr>
          <a:xfrm>
            <a:off x="4916556" y="266356"/>
            <a:ext cx="7010399"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latin typeface="Times New Roman" panose="02020603050405020304" pitchFamily="18" charset="0"/>
                <a:cs typeface="Times New Roman" panose="02020603050405020304" pitchFamily="18" charset="0"/>
              </a:rPr>
              <a:t>métabolique des protéines </a:t>
            </a:r>
            <a:endParaRPr lang="fr-FR" sz="32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454355" y="1788180"/>
            <a:ext cx="3681283" cy="2449727"/>
          </a:xfrm>
          <a:prstGeom prst="rect">
            <a:avLst/>
          </a:prstGeom>
        </p:spPr>
      </p:pic>
    </p:spTree>
    <p:extLst>
      <p:ext uri="{BB962C8B-B14F-4D97-AF65-F5344CB8AC3E}">
        <p14:creationId xmlns:p14="http://schemas.microsoft.com/office/powerpoint/2010/main" val="296931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1" y="125353"/>
            <a:ext cx="7010399"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latin typeface="Times New Roman" panose="02020603050405020304" pitchFamily="18" charset="0"/>
                <a:cs typeface="Times New Roman" panose="02020603050405020304" pitchFamily="18" charset="0"/>
              </a:rPr>
              <a:t>métabolique des protéines </a:t>
            </a:r>
            <a:endParaRPr lang="fr-FR"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1219199" y="4226286"/>
            <a:ext cx="6860089" cy="2246769"/>
          </a:xfrm>
          <a:prstGeom prst="rect">
            <a:avLst/>
          </a:prstGeom>
        </p:spPr>
        <p:txBody>
          <a:bodyPr wrap="square">
            <a:spAutoFit/>
          </a:bodyPr>
          <a:lstStyle/>
          <a:p>
            <a:pPr algn="just"/>
            <a:r>
              <a:rPr lang="fr-FR" sz="2000" b="1" dirty="0" smtClean="0">
                <a:latin typeface="Times New Roman" panose="02020603050405020304" pitchFamily="18" charset="0"/>
                <a:ea typeface="Calibri" panose="020F0502020204030204" pitchFamily="34" charset="0"/>
              </a:rPr>
              <a:t>l'</a:t>
            </a:r>
            <a:r>
              <a:rPr lang="fr-FR" sz="2000" b="1" dirty="0" err="1" smtClean="0">
                <a:latin typeface="Times New Roman" panose="02020603050405020304" pitchFamily="18" charset="0"/>
                <a:ea typeface="Calibri" panose="020F0502020204030204" pitchFamily="34" charset="0"/>
              </a:rPr>
              <a:t>hyperglycinémie</a:t>
            </a:r>
            <a:r>
              <a:rPr lang="fr-FR" sz="2000" b="1" dirty="0" smtClean="0">
                <a:latin typeface="Times New Roman" panose="02020603050405020304" pitchFamily="18" charset="0"/>
                <a:ea typeface="Calibri" panose="020F0502020204030204" pitchFamily="34" charset="0"/>
              </a:rPr>
              <a:t> </a:t>
            </a:r>
            <a:r>
              <a:rPr lang="fr-FR" sz="2000" b="1" dirty="0">
                <a:latin typeface="Times New Roman" panose="02020603050405020304" pitchFamily="18" charset="0"/>
                <a:ea typeface="Calibri" panose="020F0502020204030204" pitchFamily="34" charset="0"/>
              </a:rPr>
              <a:t>non </a:t>
            </a:r>
            <a:r>
              <a:rPr lang="fr-FR" sz="2000" b="1" dirty="0" err="1">
                <a:latin typeface="Times New Roman" panose="02020603050405020304" pitchFamily="18" charset="0"/>
                <a:ea typeface="Calibri" panose="020F0502020204030204" pitchFamily="34" charset="0"/>
              </a:rPr>
              <a:t>cétotique</a:t>
            </a:r>
            <a:r>
              <a:rPr lang="fr-FR" sz="2000" dirty="0">
                <a:latin typeface="Times New Roman" panose="02020603050405020304" pitchFamily="18" charset="0"/>
                <a:ea typeface="Calibri" panose="020F0502020204030204" pitchFamily="34" charset="0"/>
              </a:rPr>
              <a:t> : </a:t>
            </a:r>
            <a:r>
              <a:rPr lang="fr-FR" sz="2000" dirty="0" smtClean="0">
                <a:latin typeface="Times New Roman" panose="02020603050405020304" pitchFamily="18" charset="0"/>
                <a:ea typeface="Calibri" panose="020F0502020204030204" pitchFamily="34" charset="0"/>
              </a:rPr>
              <a:t>est </a:t>
            </a:r>
            <a:r>
              <a:rPr lang="fr-FR" sz="2000" dirty="0">
                <a:latin typeface="Times New Roman" panose="02020603050405020304" pitchFamily="18" charset="0"/>
                <a:ea typeface="Calibri" panose="020F0502020204030204" pitchFamily="34" charset="0"/>
              </a:rPr>
              <a:t>caractérisée par des convulsions, un faible tonus musculaire, </a:t>
            </a:r>
            <a:r>
              <a:rPr lang="fr-FR" sz="2000" dirty="0" smtClean="0">
                <a:latin typeface="Times New Roman" panose="02020603050405020304" pitchFamily="18" charset="0"/>
                <a:ea typeface="Calibri" panose="020F0502020204030204" pitchFamily="34" charset="0"/>
              </a:rPr>
              <a:t>la </a:t>
            </a:r>
            <a:r>
              <a:rPr lang="fr-FR" sz="2000" dirty="0">
                <a:latin typeface="Times New Roman" panose="02020603050405020304" pitchFamily="18" charset="0"/>
                <a:ea typeface="Calibri" panose="020F0502020204030204" pitchFamily="34" charset="0"/>
              </a:rPr>
              <a:t>rétention de la respiration et une déficience développementale sévère. Elle est causée par des niveaux élevés de neurotransmetteur glycine dans le système nerveux central, qui à son tour sont causés par un défaut du système enzymatique responsable du clivage de l'acide aminé glycine. </a:t>
            </a:r>
          </a:p>
        </p:txBody>
      </p:sp>
      <p:sp>
        <p:nvSpPr>
          <p:cNvPr id="6" name="Rectangle 5"/>
          <p:cNvSpPr/>
          <p:nvPr/>
        </p:nvSpPr>
        <p:spPr>
          <a:xfrm>
            <a:off x="1488509" y="1474590"/>
            <a:ext cx="6096000" cy="1938992"/>
          </a:xfrm>
          <a:prstGeom prst="rect">
            <a:avLst/>
          </a:prstGeom>
        </p:spPr>
        <p:txBody>
          <a:bodyPr>
            <a:spAutoFit/>
          </a:bodyPr>
          <a:lstStyle/>
          <a:p>
            <a:pPr lvl="0" algn="just"/>
            <a:r>
              <a:rPr lang="fr-FR" sz="2000" b="1" dirty="0">
                <a:solidFill>
                  <a:prstClr val="black"/>
                </a:solidFill>
                <a:latin typeface="Times New Roman" panose="02020603050405020304" pitchFamily="18" charset="0"/>
                <a:ea typeface="Calibri" panose="020F0502020204030204" pitchFamily="34" charset="0"/>
              </a:rPr>
              <a:t>l'</a:t>
            </a:r>
            <a:r>
              <a:rPr lang="fr-FR" sz="2000" b="1" dirty="0" err="1">
                <a:solidFill>
                  <a:prstClr val="black"/>
                </a:solidFill>
                <a:latin typeface="Times New Roman" panose="02020603050405020304" pitchFamily="18" charset="0"/>
                <a:ea typeface="Calibri" panose="020F0502020204030204" pitchFamily="34" charset="0"/>
              </a:rPr>
              <a:t>homocystinurie</a:t>
            </a:r>
            <a:r>
              <a:rPr lang="fr-FR" sz="2000" b="1" dirty="0">
                <a:solidFill>
                  <a:prstClr val="black"/>
                </a:solidFill>
                <a:latin typeface="Times New Roman" panose="02020603050405020304" pitchFamily="18" charset="0"/>
                <a:ea typeface="Calibri" panose="020F0502020204030204" pitchFamily="34" charset="0"/>
              </a:rPr>
              <a:t>: </a:t>
            </a:r>
            <a:r>
              <a:rPr lang="fr-FR" sz="2000" dirty="0">
                <a:solidFill>
                  <a:prstClr val="black"/>
                </a:solidFill>
                <a:latin typeface="Times New Roman" panose="02020603050405020304" pitchFamily="18" charset="0"/>
                <a:ea typeface="Calibri" panose="020F0502020204030204" pitchFamily="34" charset="0"/>
              </a:rPr>
              <a:t>β-</a:t>
            </a:r>
            <a:r>
              <a:rPr lang="fr-FR" sz="2000" dirty="0" err="1">
                <a:solidFill>
                  <a:prstClr val="black"/>
                </a:solidFill>
                <a:latin typeface="Times New Roman" panose="02020603050405020304" pitchFamily="18" charset="0"/>
                <a:ea typeface="Calibri" panose="020F0502020204030204" pitchFamily="34" charset="0"/>
              </a:rPr>
              <a:t>synthase</a:t>
            </a:r>
            <a:r>
              <a:rPr lang="fr-FR" sz="2000" dirty="0">
                <a:solidFill>
                  <a:prstClr val="black"/>
                </a:solidFill>
                <a:latin typeface="Times New Roman" panose="02020603050405020304" pitchFamily="18" charset="0"/>
                <a:ea typeface="Calibri" panose="020F0502020204030204" pitchFamily="34" charset="0"/>
              </a:rPr>
              <a:t>, une enzyme qui participe au métabolisme de la méthionine, ce qui conduit à une accumulation d'homocystéine. Les symptômes comprennent une rougeur prononcée des joues, une maladie vasculaire et un amincissement des os (ostéoporose).</a:t>
            </a:r>
            <a:endParaRPr lang="fr-FR" sz="2000" dirty="0">
              <a:solidFill>
                <a:prstClr val="black"/>
              </a:solidFill>
              <a:latin typeface="Times New Roman" panose="02020603050405020304" pitchFamily="18" charset="0"/>
              <a:ea typeface="Calibri" panose="020F0502020204030204" pitchFamily="34" charset="0"/>
            </a:endParaRPr>
          </a:p>
        </p:txBody>
      </p:sp>
      <p:pic>
        <p:nvPicPr>
          <p:cNvPr id="2050" name="Picture 2" descr="Homocystinurie | SN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450" y="924262"/>
            <a:ext cx="2643188" cy="168714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stretch>
            <a:fillRect/>
          </a:stretch>
        </p:blipFill>
        <p:spPr>
          <a:xfrm>
            <a:off x="8492449" y="2721336"/>
            <a:ext cx="3048000" cy="1504950"/>
          </a:xfrm>
          <a:prstGeom prst="rect">
            <a:avLst/>
          </a:prstGeom>
        </p:spPr>
      </p:pic>
    </p:spTree>
    <p:extLst>
      <p:ext uri="{BB962C8B-B14F-4D97-AF65-F5344CB8AC3E}">
        <p14:creationId xmlns:p14="http://schemas.microsoft.com/office/powerpoint/2010/main" val="904527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1" y="125353"/>
            <a:ext cx="7010399"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latin typeface="Times New Roman" panose="02020603050405020304" pitchFamily="18" charset="0"/>
                <a:cs typeface="Times New Roman" panose="02020603050405020304" pitchFamily="18" charset="0"/>
              </a:rPr>
              <a:t>métabolique des protéines </a:t>
            </a:r>
            <a:endParaRPr lang="fr-F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468633" y="1090348"/>
            <a:ext cx="4194225" cy="468077"/>
          </a:xfrm>
          <a:prstGeom prst="rect">
            <a:avLst/>
          </a:prstGeom>
        </p:spPr>
        <p:txBody>
          <a:bodyPr wrap="none">
            <a:spAutoFit/>
          </a:bodyPr>
          <a:lstStyle/>
          <a:p>
            <a:pPr algn="just">
              <a:lnSpc>
                <a:spcPct val="107000"/>
              </a:lnSpc>
              <a:spcAft>
                <a:spcPts val="800"/>
              </a:spcAft>
            </a:pPr>
            <a:r>
              <a:rPr lang="fr-FR" sz="2400" b="1" dirty="0" smtClean="0">
                <a:solidFill>
                  <a:srgbClr val="FC308C"/>
                </a:solidFill>
                <a:latin typeface="Times New Roman" panose="02020603050405020304" pitchFamily="18" charset="0"/>
                <a:ea typeface="Calibri" panose="020F0502020204030204" pitchFamily="34" charset="0"/>
                <a:cs typeface="Arial" panose="020B0604020202020204" pitchFamily="34" charset="0"/>
              </a:rPr>
              <a:t>Troubles liée au cycle </a:t>
            </a:r>
            <a:r>
              <a:rPr lang="fr-FR" sz="2400" b="1" dirty="0">
                <a:solidFill>
                  <a:srgbClr val="FC308C"/>
                </a:solidFill>
                <a:latin typeface="Times New Roman" panose="02020603050405020304" pitchFamily="18" charset="0"/>
                <a:ea typeface="Calibri" panose="020F0502020204030204" pitchFamily="34" charset="0"/>
                <a:cs typeface="Arial" panose="020B0604020202020204" pitchFamily="34" charset="0"/>
              </a:rPr>
              <a:t>de l'urée</a:t>
            </a:r>
            <a:endParaRPr lang="fr-FR" sz="2000" dirty="0">
              <a:solidFill>
                <a:srgbClr val="FC308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020866" y="2326368"/>
            <a:ext cx="7937327" cy="2806346"/>
          </a:xfrm>
          <a:prstGeom prst="rect">
            <a:avLst/>
          </a:prstGeom>
        </p:spPr>
        <p:txBody>
          <a:bodyPr wrap="square">
            <a:spAutoFit/>
          </a:bodyPr>
          <a:lstStyle/>
          <a:p>
            <a:pPr algn="just">
              <a:lnSpc>
                <a:spcPct val="150000"/>
              </a:lnSpc>
            </a:pPr>
            <a:r>
              <a:rPr lang="fr-FR" sz="2000" dirty="0">
                <a:latin typeface="Times New Roman" panose="02020603050405020304" pitchFamily="18" charset="0"/>
                <a:ea typeface="Calibri" panose="020F0502020204030204" pitchFamily="34" charset="0"/>
              </a:rPr>
              <a:t>Les anomalies du cycle de l'urée sont autosomiques </a:t>
            </a:r>
            <a:r>
              <a:rPr lang="fr-FR" sz="2000" dirty="0" smtClean="0">
                <a:latin typeface="Times New Roman" panose="02020603050405020304" pitchFamily="18" charset="0"/>
                <a:ea typeface="Calibri" panose="020F0502020204030204" pitchFamily="34" charset="0"/>
              </a:rPr>
              <a:t>récessives, Un </a:t>
            </a:r>
            <a:r>
              <a:rPr lang="fr-FR" sz="2000" dirty="0">
                <a:latin typeface="Times New Roman" panose="02020603050405020304" pitchFamily="18" charset="0"/>
                <a:ea typeface="Calibri" panose="020F0502020204030204" pitchFamily="34" charset="0"/>
              </a:rPr>
              <a:t>défaut dans l'une des enzymes du cycle de l'urée conduit à une accumulation toxique d'ammoniac dans le sang. Ceci, à son tour, provoque une mauvaise alimentation, des vomissements, une léthargie et peut-être un coma au cours des deux ou trois premiers jours de la vie (sauf dans le cas d'une carence en arginase, qui survient plus tard dans l'enfance).</a:t>
            </a:r>
            <a:endParaRPr lang="fr-FR" sz="2000" dirty="0"/>
          </a:p>
        </p:txBody>
      </p:sp>
    </p:spTree>
    <p:extLst>
      <p:ext uri="{BB962C8B-B14F-4D97-AF65-F5344CB8AC3E}">
        <p14:creationId xmlns:p14="http://schemas.microsoft.com/office/powerpoint/2010/main" val="3272549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1" y="125353"/>
            <a:ext cx="7010399"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latin typeface="Times New Roman" panose="02020603050405020304" pitchFamily="18" charset="0"/>
                <a:cs typeface="Times New Roman" panose="02020603050405020304" pitchFamily="18" charset="0"/>
              </a:rPr>
              <a:t>métabolique des protéines </a:t>
            </a:r>
            <a:endParaRPr lang="fr-F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517732" y="2193377"/>
            <a:ext cx="7665929" cy="2956387"/>
          </a:xfrm>
          <a:prstGeom prst="rect">
            <a:avLst/>
          </a:prstGeom>
          <a:ln>
            <a:solidFill>
              <a:schemeClr val="accent1"/>
            </a:solidFill>
          </a:ln>
        </p:spPr>
        <p:txBody>
          <a:bodyPr wrap="square">
            <a:spAutoFit/>
          </a:bodyPr>
          <a:lstStyle/>
          <a:p>
            <a:pPr algn="just">
              <a:lnSpc>
                <a:spcPct val="150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les personnes atteintes de ce trouble développent des dépôts cornéens et une maladie rénale, et une transplantation rénale peut être nécessaire. Un transport membranaire défectueux de la lysine, de l'arginine et de l'</a:t>
            </a:r>
            <a:r>
              <a:rPr lang="fr-FR" dirty="0" err="1">
                <a:latin typeface="Times New Roman" panose="02020603050405020304" pitchFamily="18" charset="0"/>
                <a:ea typeface="Calibri" panose="020F0502020204030204" pitchFamily="34" charset="0"/>
                <a:cs typeface="Arial" panose="020B0604020202020204" pitchFamily="34" charset="0"/>
              </a:rPr>
              <a:t>ornithine</a:t>
            </a:r>
            <a:r>
              <a:rPr lang="fr-FR" dirty="0">
                <a:latin typeface="Times New Roman" panose="02020603050405020304" pitchFamily="18" charset="0"/>
                <a:ea typeface="Calibri" panose="020F0502020204030204" pitchFamily="34" charset="0"/>
                <a:cs typeface="Arial" panose="020B0604020202020204" pitchFamily="34" charset="0"/>
              </a:rPr>
              <a:t> dans les intestins provoque une intolérance aux protéines </a:t>
            </a:r>
            <a:r>
              <a:rPr lang="fr-FR" dirty="0" err="1">
                <a:latin typeface="Times New Roman" panose="02020603050405020304" pitchFamily="18" charset="0"/>
                <a:ea typeface="Calibri" panose="020F0502020204030204" pitchFamily="34" charset="0"/>
                <a:cs typeface="Arial" panose="020B0604020202020204" pitchFamily="34" charset="0"/>
              </a:rPr>
              <a:t>lysinuriques</a:t>
            </a:r>
            <a:r>
              <a:rPr lang="fr-FR" dirty="0">
                <a:latin typeface="Times New Roman" panose="02020603050405020304" pitchFamily="18" charset="0"/>
                <a:ea typeface="Calibri" panose="020F0502020204030204" pitchFamily="34" charset="0"/>
                <a:cs typeface="Arial" panose="020B0604020202020204" pitchFamily="34" charset="0"/>
              </a:rPr>
              <a:t> (LPI), un trouble caractérisé par une intolérance aux protéines, une diarrhée, une prise de poids insatisfaisante, une ostéoporose et des éruptions cutanées; les complications tardives de l'IPV comprennent les maladies rénales et pulmonaires.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684007" y="1148821"/>
            <a:ext cx="5467009" cy="468077"/>
          </a:xfrm>
          <a:prstGeom prst="rect">
            <a:avLst/>
          </a:prstGeom>
        </p:spPr>
        <p:txBody>
          <a:bodyPr wrap="none">
            <a:spAutoFit/>
          </a:bodyPr>
          <a:lstStyle/>
          <a:p>
            <a:pPr algn="just">
              <a:lnSpc>
                <a:spcPct val="107000"/>
              </a:lnSpc>
              <a:spcAft>
                <a:spcPts val="800"/>
              </a:spcAft>
            </a:pPr>
            <a:r>
              <a:rPr lang="fr-FR" sz="2400" b="1" dirty="0">
                <a:solidFill>
                  <a:srgbClr val="FC308C"/>
                </a:solidFill>
                <a:latin typeface="Times New Roman" panose="02020603050405020304" pitchFamily="18" charset="0"/>
                <a:ea typeface="Calibri" panose="020F0502020204030204" pitchFamily="34" charset="0"/>
                <a:cs typeface="Arial" panose="020B0604020202020204" pitchFamily="34" charset="0"/>
              </a:rPr>
              <a:t>Troubles du transport des acides aminés</a:t>
            </a:r>
            <a:endParaRPr lang="fr-FR" sz="2000" dirty="0">
              <a:solidFill>
                <a:srgbClr val="FC308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825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1" y="125353"/>
            <a:ext cx="7010399"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latin typeface="Times New Roman" panose="02020603050405020304" pitchFamily="18" charset="0"/>
                <a:cs typeface="Times New Roman" panose="02020603050405020304" pitchFamily="18" charset="0"/>
              </a:rPr>
              <a:t>métabolique des protéines </a:t>
            </a:r>
            <a:endParaRPr lang="fr-F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819984" y="876915"/>
            <a:ext cx="1390124"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Amylose </a:t>
            </a:r>
          </a:p>
        </p:txBody>
      </p:sp>
      <p:sp>
        <p:nvSpPr>
          <p:cNvPr id="4" name="Rectangle 3"/>
          <p:cNvSpPr/>
          <p:nvPr/>
        </p:nvSpPr>
        <p:spPr>
          <a:xfrm>
            <a:off x="843419" y="1607361"/>
            <a:ext cx="10617896" cy="707886"/>
          </a:xfrm>
          <a:prstGeom prst="rect">
            <a:avLst/>
          </a:prstGeom>
        </p:spPr>
        <p:txBody>
          <a:bodyPr wrap="square">
            <a:spAutoFit/>
          </a:bodyPr>
          <a:lstStyle/>
          <a:p>
            <a:pPr algn="just"/>
            <a:r>
              <a:rPr lang="fr-FR" sz="2000" dirty="0">
                <a:solidFill>
                  <a:srgbClr val="000000"/>
                </a:solidFill>
                <a:latin typeface="Times New Roman" panose="02020603050405020304" pitchFamily="18" charset="0"/>
              </a:rPr>
              <a:t>Les amyloses (ou </a:t>
            </a:r>
            <a:r>
              <a:rPr lang="fr-FR" sz="2000" dirty="0" err="1">
                <a:solidFill>
                  <a:srgbClr val="000000"/>
                </a:solidFill>
                <a:latin typeface="Times New Roman" panose="02020603050405020304" pitchFamily="18" charset="0"/>
              </a:rPr>
              <a:t>amyloïdoses</a:t>
            </a:r>
            <a:r>
              <a:rPr lang="fr-FR" sz="2000" dirty="0">
                <a:solidFill>
                  <a:srgbClr val="000000"/>
                </a:solidFill>
                <a:latin typeface="Times New Roman" panose="02020603050405020304" pitchFamily="18" charset="0"/>
              </a:rPr>
              <a:t>) sont un ensemble de maladies caractérisées par des dépôts tissulaires extracellulaires de protéines insolubles, fibrillaires, organisées en feuillets bêta plissés, antiparallèles. </a:t>
            </a:r>
            <a:endParaRPr lang="fr-FR" sz="2000" dirty="0"/>
          </a:p>
        </p:txBody>
      </p:sp>
      <p:sp>
        <p:nvSpPr>
          <p:cNvPr id="5" name="Rectangle 4"/>
          <p:cNvSpPr/>
          <p:nvPr/>
        </p:nvSpPr>
        <p:spPr>
          <a:xfrm>
            <a:off x="738305" y="2584028"/>
            <a:ext cx="4943606" cy="4093428"/>
          </a:xfrm>
          <a:prstGeom prst="rect">
            <a:avLst/>
          </a:prstGeom>
        </p:spPr>
        <p:txBody>
          <a:bodyPr wrap="square">
            <a:spAutoFit/>
          </a:bodyPr>
          <a:lstStyle/>
          <a:p>
            <a:pPr algn="just"/>
            <a:r>
              <a:rPr lang="fr-FR" sz="2000" dirty="0">
                <a:solidFill>
                  <a:srgbClr val="000000"/>
                </a:solidFill>
                <a:latin typeface="Times New Roman" panose="02020603050405020304" pitchFamily="18" charset="0"/>
              </a:rPr>
              <a:t>En fonction du type d’amylose, on a différentes atteintes d’organes, variant en fonction du type de protéine. La symptomatologie dépend des organes atteints et de l’importance des dépôts : </a:t>
            </a:r>
          </a:p>
          <a:p>
            <a:pPr marL="342900" indent="-342900" algn="just">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rein : protéinurie, syndrome néphrotique, et insuffisance rénale ; </a:t>
            </a:r>
            <a:endParaRPr lang="fr-FR" sz="2000" dirty="0" smtClean="0">
              <a:solidFill>
                <a:srgbClr val="000000"/>
              </a:solidFill>
              <a:latin typeface="Times New Roman" panose="02020603050405020304" pitchFamily="18" charset="0"/>
            </a:endParaRPr>
          </a:p>
          <a:p>
            <a:pPr marL="342900" indent="-342900" algn="just">
              <a:buFont typeface="Wingdings" panose="05000000000000000000" pitchFamily="2" charset="2"/>
              <a:buChar char="Ø"/>
            </a:pPr>
            <a:r>
              <a:rPr lang="fr-FR" sz="2000" dirty="0" smtClean="0">
                <a:solidFill>
                  <a:srgbClr val="000000"/>
                </a:solidFill>
                <a:latin typeface="Times New Roman" panose="02020603050405020304" pitchFamily="18" charset="0"/>
              </a:rPr>
              <a:t>cœur </a:t>
            </a:r>
            <a:r>
              <a:rPr lang="fr-FR" sz="2000" dirty="0">
                <a:solidFill>
                  <a:srgbClr val="000000"/>
                </a:solidFill>
                <a:latin typeface="Times New Roman" panose="02020603050405020304" pitchFamily="18" charset="0"/>
              </a:rPr>
              <a:t>: insuffisance cardiaque, troubles du rythme et de la conduction ;</a:t>
            </a:r>
          </a:p>
          <a:p>
            <a:pPr marL="342900" indent="-342900" algn="just">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foie : cholestase (et à terme si l’évolution est importante, une insuffisance hépatocellulaire) ;</a:t>
            </a:r>
          </a:p>
          <a:p>
            <a:pPr marL="342900" indent="-342900" algn="just">
              <a:buFont typeface="Wingdings" panose="05000000000000000000" pitchFamily="2" charset="2"/>
              <a:buChar char="Ø"/>
            </a:pP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nerfs : neuropathies périphériques</a:t>
            </a:r>
          </a:p>
        </p:txBody>
      </p:sp>
      <p:pic>
        <p:nvPicPr>
          <p:cNvPr id="7" name="Image 6"/>
          <p:cNvPicPr>
            <a:picLocks noChangeAspect="1"/>
          </p:cNvPicPr>
          <p:nvPr/>
        </p:nvPicPr>
        <p:blipFill>
          <a:blip r:embed="rId2"/>
          <a:stretch>
            <a:fillRect/>
          </a:stretch>
        </p:blipFill>
        <p:spPr>
          <a:xfrm>
            <a:off x="5974328" y="2495550"/>
            <a:ext cx="2447925" cy="1866900"/>
          </a:xfrm>
          <a:prstGeom prst="rect">
            <a:avLst/>
          </a:prstGeom>
        </p:spPr>
      </p:pic>
      <p:pic>
        <p:nvPicPr>
          <p:cNvPr id="8" name="Image 7"/>
          <p:cNvPicPr>
            <a:picLocks noChangeAspect="1"/>
          </p:cNvPicPr>
          <p:nvPr/>
        </p:nvPicPr>
        <p:blipFill>
          <a:blip r:embed="rId3"/>
          <a:stretch>
            <a:fillRect/>
          </a:stretch>
        </p:blipFill>
        <p:spPr>
          <a:xfrm>
            <a:off x="8686800" y="2495551"/>
            <a:ext cx="3072384" cy="1866900"/>
          </a:xfrm>
          <a:prstGeom prst="rect">
            <a:avLst/>
          </a:prstGeom>
        </p:spPr>
      </p:pic>
      <p:pic>
        <p:nvPicPr>
          <p:cNvPr id="9" name="Image 8"/>
          <p:cNvPicPr>
            <a:picLocks noChangeAspect="1"/>
          </p:cNvPicPr>
          <p:nvPr/>
        </p:nvPicPr>
        <p:blipFill>
          <a:blip r:embed="rId4"/>
          <a:stretch>
            <a:fillRect/>
          </a:stretch>
        </p:blipFill>
        <p:spPr>
          <a:xfrm>
            <a:off x="7310143" y="4542753"/>
            <a:ext cx="2753313" cy="2062327"/>
          </a:xfrm>
          <a:prstGeom prst="rect">
            <a:avLst/>
          </a:prstGeom>
        </p:spPr>
      </p:pic>
    </p:spTree>
    <p:extLst>
      <p:ext uri="{BB962C8B-B14F-4D97-AF65-F5344CB8AC3E}">
        <p14:creationId xmlns:p14="http://schemas.microsoft.com/office/powerpoint/2010/main" val="390013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400" y="1672754"/>
            <a:ext cx="8907277" cy="144655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r="100000" b="100000"/>
            </a:path>
            <a:tileRect l="-100000" t="-100000"/>
          </a:gradFill>
        </p:spPr>
        <p:txBody>
          <a:bodyPr wrap="square">
            <a:spAutoFit/>
          </a:bodyPr>
          <a:lstStyle/>
          <a:p>
            <a:pPr algn="just"/>
            <a:r>
              <a:rPr lang="fr-FR" sz="2200" dirty="0">
                <a:latin typeface="Times New Roman" panose="02020603050405020304" pitchFamily="18" charset="0"/>
                <a:cs typeface="Times New Roman" panose="02020603050405020304" pitchFamily="18" charset="0"/>
              </a:rPr>
              <a:t>Les cas les plus graves peuvent mener au décès dans les premières semaines de </a:t>
            </a:r>
            <a:r>
              <a:rPr lang="fr-FR" sz="2200" dirty="0" smtClean="0">
                <a:latin typeface="Times New Roman" panose="02020603050405020304" pitchFamily="18" charset="0"/>
                <a:cs typeface="Times New Roman" panose="02020603050405020304" pitchFamily="18" charset="0"/>
              </a:rPr>
              <a:t>vie. D’autres </a:t>
            </a:r>
            <a:r>
              <a:rPr lang="fr-FR" sz="2200" dirty="0">
                <a:latin typeface="Times New Roman" panose="02020603050405020304" pitchFamily="18" charset="0"/>
                <a:cs typeface="Times New Roman" panose="02020603050405020304" pitchFamily="18" charset="0"/>
              </a:rPr>
              <a:t>cas peuvent se manifester par une décompensation </a:t>
            </a:r>
            <a:r>
              <a:rPr lang="fr-FR" sz="2200" dirty="0" smtClean="0">
                <a:latin typeface="Times New Roman" panose="02020603050405020304" pitchFamily="18" charset="0"/>
                <a:cs typeface="Times New Roman" panose="02020603050405020304" pitchFamily="18" charset="0"/>
              </a:rPr>
              <a:t>métabolique pouvant </a:t>
            </a:r>
            <a:r>
              <a:rPr lang="fr-FR" sz="2200" dirty="0">
                <a:latin typeface="Times New Roman" panose="02020603050405020304" pitchFamily="18" charset="0"/>
                <a:cs typeface="Times New Roman" panose="02020603050405020304" pitchFamily="18" charset="0"/>
              </a:rPr>
              <a:t>entraîner des séquelles irréversibles ou par une </a:t>
            </a:r>
            <a:r>
              <a:rPr lang="fr-FR" sz="2200" dirty="0" smtClean="0">
                <a:latin typeface="Times New Roman" panose="02020603050405020304" pitchFamily="18" charset="0"/>
                <a:cs typeface="Times New Roman" panose="02020603050405020304" pitchFamily="18" charset="0"/>
              </a:rPr>
              <a:t>symptomatologie chronique,</a:t>
            </a:r>
            <a:endParaRPr lang="fr-FR" sz="2200" dirty="0">
              <a:latin typeface="Times New Roman" panose="02020603050405020304" pitchFamily="18" charset="0"/>
              <a:cs typeface="Times New Roman" panose="02020603050405020304" pitchFamily="18" charset="0"/>
            </a:endParaRPr>
          </a:p>
        </p:txBody>
      </p:sp>
      <p:sp>
        <p:nvSpPr>
          <p:cNvPr id="3" name="Rectangle 2"/>
          <p:cNvSpPr/>
          <p:nvPr/>
        </p:nvSpPr>
        <p:spPr>
          <a:xfrm>
            <a:off x="6365220" y="3839434"/>
            <a:ext cx="5826780" cy="144655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p:spPr>
        <p:txBody>
          <a:bodyPr wrap="square">
            <a:spAutoFit/>
          </a:bodyPr>
          <a:lstStyle/>
          <a:p>
            <a:pPr algn="just"/>
            <a:r>
              <a:rPr lang="fr-FR" sz="2200" dirty="0">
                <a:solidFill>
                  <a:srgbClr val="000000"/>
                </a:solidFill>
                <a:latin typeface="Times New Roman" panose="02020603050405020304" pitchFamily="18" charset="0"/>
              </a:rPr>
              <a:t>Il existe une grande variété de pathologies </a:t>
            </a:r>
            <a:r>
              <a:rPr lang="fr-FR" sz="2200" dirty="0" smtClean="0">
                <a:solidFill>
                  <a:srgbClr val="000000"/>
                </a:solidFill>
                <a:latin typeface="Times New Roman" panose="02020603050405020304" pitchFamily="18" charset="0"/>
              </a:rPr>
              <a:t>métaboliques. Dans </a:t>
            </a:r>
            <a:r>
              <a:rPr lang="fr-FR" sz="2200" dirty="0">
                <a:solidFill>
                  <a:srgbClr val="000000"/>
                </a:solidFill>
                <a:latin typeface="Times New Roman" panose="02020603050405020304" pitchFamily="18" charset="0"/>
              </a:rPr>
              <a:t>la plupart des cas, les manifestations </a:t>
            </a:r>
            <a:r>
              <a:rPr lang="fr-FR" sz="2200" dirty="0" smtClean="0">
                <a:solidFill>
                  <a:srgbClr val="000000"/>
                </a:solidFill>
                <a:latin typeface="Times New Roman" panose="02020603050405020304" pitchFamily="18" charset="0"/>
              </a:rPr>
              <a:t>morphologiques sont </a:t>
            </a:r>
            <a:r>
              <a:rPr lang="fr-FR" sz="2200" dirty="0">
                <a:solidFill>
                  <a:srgbClr val="000000"/>
                </a:solidFill>
                <a:latin typeface="Times New Roman" panose="02020603050405020304" pitchFamily="18" charset="0"/>
              </a:rPr>
              <a:t>dues à l’accumulation de </a:t>
            </a:r>
            <a:r>
              <a:rPr lang="fr-FR" sz="2200" dirty="0" smtClean="0">
                <a:solidFill>
                  <a:srgbClr val="000000"/>
                </a:solidFill>
                <a:latin typeface="Times New Roman" panose="02020603050405020304" pitchFamily="18" charset="0"/>
              </a:rPr>
              <a:t>substances </a:t>
            </a:r>
            <a:endParaRPr lang="fr-FR" sz="2200" dirty="0"/>
          </a:p>
        </p:txBody>
      </p:sp>
      <p:sp>
        <p:nvSpPr>
          <p:cNvPr id="4" name="Rectangle 3"/>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Introduction</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00187" y="3402399"/>
            <a:ext cx="3441166" cy="2671965"/>
          </a:xfrm>
          <a:prstGeom prst="rect">
            <a:avLst/>
          </a:prstGeom>
        </p:spPr>
      </p:pic>
      <p:sp>
        <p:nvSpPr>
          <p:cNvPr id="6" name="Flèche gauche 5"/>
          <p:cNvSpPr/>
          <p:nvPr/>
        </p:nvSpPr>
        <p:spPr>
          <a:xfrm>
            <a:off x="4627731" y="4675751"/>
            <a:ext cx="1478071" cy="21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562400" y="6215088"/>
            <a:ext cx="470159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Maladie</a:t>
            </a:r>
            <a:r>
              <a:rPr lang="en-US" sz="2000" dirty="0" smtClean="0">
                <a:latin typeface="Times New Roman" panose="02020603050405020304" pitchFamily="18" charset="0"/>
                <a:cs typeface="Times New Roman" panose="02020603050405020304" pitchFamily="18" charset="0"/>
              </a:rPr>
              <a:t> de Wilson : </a:t>
            </a:r>
            <a:r>
              <a:rPr lang="en-US" sz="2000" dirty="0" err="1" smtClean="0">
                <a:latin typeface="Times New Roman" panose="02020603050405020304" pitchFamily="18" charset="0"/>
                <a:cs typeface="Times New Roman" panose="02020603050405020304" pitchFamily="18" charset="0"/>
              </a:rPr>
              <a:t>métabolisme</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cuivre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524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2258" y="125353"/>
            <a:ext cx="5089742"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solidFill>
                  <a:srgbClr val="000000"/>
                </a:solidFill>
                <a:latin typeface="Times New Roman" panose="02020603050405020304" pitchFamily="18" charset="0"/>
              </a:rPr>
              <a:t>des pigments </a:t>
            </a:r>
            <a:endParaRPr lang="fr-FR"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1945710" y="438936"/>
            <a:ext cx="2839232" cy="830997"/>
          </a:xfrm>
          <a:prstGeom prst="rect">
            <a:avLst/>
          </a:prstGeom>
        </p:spPr>
        <p:txBody>
          <a:bodyPr wrap="square">
            <a:spAutoFit/>
          </a:bodyPr>
          <a:lstStyle/>
          <a:p>
            <a:pPr algn="just"/>
            <a:endParaRPr lang="fr-FR" sz="2400" b="1" dirty="0">
              <a:solidFill>
                <a:srgbClr val="FC308C"/>
              </a:solidFill>
              <a:latin typeface="Times New Roman" panose="02020603050405020304" pitchFamily="18" charset="0"/>
            </a:endParaRPr>
          </a:p>
          <a:p>
            <a:pPr algn="just"/>
            <a:r>
              <a:rPr lang="fr-FR" sz="2400" b="1" dirty="0">
                <a:solidFill>
                  <a:srgbClr val="FC308C"/>
                </a:solidFill>
                <a:latin typeface="Times New Roman" panose="02020603050405020304" pitchFamily="18" charset="0"/>
              </a:rPr>
              <a:t>Pathologie du fer </a:t>
            </a:r>
          </a:p>
        </p:txBody>
      </p:sp>
      <p:sp>
        <p:nvSpPr>
          <p:cNvPr id="10" name="Rectangle 9"/>
          <p:cNvSpPr/>
          <p:nvPr/>
        </p:nvSpPr>
        <p:spPr>
          <a:xfrm>
            <a:off x="563672" y="1783500"/>
            <a:ext cx="4835046" cy="3785652"/>
          </a:xfrm>
          <a:prstGeom prst="rect">
            <a:avLst/>
          </a:prstGeom>
        </p:spPr>
        <p:txBody>
          <a:bodyPr wrap="square">
            <a:spAutoFit/>
          </a:bodyPr>
          <a:lstStyle/>
          <a:p>
            <a:pPr marL="342900" indent="-342900" algn="just">
              <a:buFont typeface="Wingdings" panose="05000000000000000000" pitchFamily="2" charset="2"/>
              <a:buChar char="Ø"/>
            </a:pPr>
            <a:r>
              <a:rPr lang="fr-FR" sz="2000" b="1" dirty="0">
                <a:solidFill>
                  <a:srgbClr val="000000"/>
                </a:solidFill>
                <a:latin typeface="Times New Roman" panose="02020603050405020304" pitchFamily="18" charset="0"/>
                <a:cs typeface="Times New Roman" panose="02020603050405020304" pitchFamily="18" charset="0"/>
              </a:rPr>
              <a:t>L’hémosidérine </a:t>
            </a:r>
            <a:r>
              <a:rPr lang="fr-FR" sz="2000" dirty="0">
                <a:solidFill>
                  <a:srgbClr val="000000"/>
                </a:solidFill>
                <a:latin typeface="Times New Roman" panose="02020603050405020304" pitchFamily="18" charset="0"/>
                <a:cs typeface="Times New Roman" panose="02020603050405020304" pitchFamily="18" charset="0"/>
              </a:rPr>
              <a:t>est un pigment endogène brun jaunâtre qui dérive de l’hémoglobine. C’est une forme de </a:t>
            </a:r>
            <a:r>
              <a:rPr lang="fr-FR" sz="2000" b="1" dirty="0">
                <a:solidFill>
                  <a:srgbClr val="000000"/>
                </a:solidFill>
                <a:latin typeface="Times New Roman" panose="02020603050405020304" pitchFamily="18" charset="0"/>
                <a:cs typeface="Times New Roman" panose="02020603050405020304" pitchFamily="18" charset="0"/>
              </a:rPr>
              <a:t>stockage </a:t>
            </a:r>
            <a:r>
              <a:rPr lang="fr-FR" sz="2000" dirty="0">
                <a:solidFill>
                  <a:srgbClr val="000000"/>
                </a:solidFill>
                <a:latin typeface="Times New Roman" panose="02020603050405020304" pitchFamily="18" charset="0"/>
                <a:cs typeface="Times New Roman" panose="02020603050405020304" pitchFamily="18" charset="0"/>
              </a:rPr>
              <a:t>du </a:t>
            </a:r>
            <a:r>
              <a:rPr lang="fr-FR" sz="2000" b="1" dirty="0">
                <a:solidFill>
                  <a:srgbClr val="000000"/>
                </a:solidFill>
                <a:latin typeface="Times New Roman" panose="02020603050405020304" pitchFamily="18" charset="0"/>
                <a:cs typeface="Times New Roman" panose="02020603050405020304" pitchFamily="18" charset="0"/>
              </a:rPr>
              <a:t>fer </a:t>
            </a:r>
            <a:r>
              <a:rPr lang="fr-FR" sz="2000" dirty="0">
                <a:solidFill>
                  <a:srgbClr val="000000"/>
                </a:solidFill>
                <a:latin typeface="Times New Roman" panose="02020603050405020304" pitchFamily="18" charset="0"/>
                <a:cs typeface="Times New Roman" panose="02020603050405020304" pitchFamily="18" charset="0"/>
              </a:rPr>
              <a:t>dans les </a:t>
            </a:r>
            <a:r>
              <a:rPr lang="fr-FR" sz="2000" dirty="0" smtClean="0">
                <a:solidFill>
                  <a:srgbClr val="000000"/>
                </a:solidFill>
                <a:latin typeface="Times New Roman" panose="02020603050405020304" pitchFamily="18" charset="0"/>
                <a:cs typeface="Times New Roman" panose="02020603050405020304" pitchFamily="18" charset="0"/>
              </a:rPr>
              <a:t>cellules.</a:t>
            </a:r>
            <a:endParaRPr lang="fr-F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b="1" dirty="0" smtClean="0">
                <a:solidFill>
                  <a:srgbClr val="000000"/>
                </a:solidFill>
                <a:latin typeface="Times New Roman" panose="02020603050405020304" pitchFamily="18" charset="0"/>
                <a:cs typeface="Times New Roman" panose="02020603050405020304" pitchFamily="18" charset="0"/>
              </a:rPr>
              <a:t>L’</a:t>
            </a:r>
            <a:r>
              <a:rPr lang="fr-FR" sz="2000" b="1" dirty="0" err="1" smtClean="0">
                <a:solidFill>
                  <a:srgbClr val="000000"/>
                </a:solidFill>
                <a:latin typeface="Times New Roman" panose="02020603050405020304" pitchFamily="18" charset="0"/>
                <a:cs typeface="Times New Roman" panose="02020603050405020304" pitchFamily="18" charset="0"/>
              </a:rPr>
              <a:t>hémosidérose</a:t>
            </a:r>
            <a:r>
              <a:rPr lang="fr-FR" sz="2000" dirty="0" smtClean="0">
                <a:solidFill>
                  <a:srgbClr val="000000"/>
                </a:solidFill>
                <a:latin typeface="Times New Roman" panose="02020603050405020304" pitchFamily="18" charset="0"/>
                <a:cs typeface="Times New Roman" panose="02020603050405020304" pitchFamily="18" charset="0"/>
              </a:rPr>
              <a:t> est </a:t>
            </a:r>
            <a:r>
              <a:rPr lang="fr-FR" sz="2000" dirty="0">
                <a:solidFill>
                  <a:srgbClr val="000000"/>
                </a:solidFill>
                <a:latin typeface="Times New Roman" panose="02020603050405020304" pitchFamily="18" charset="0"/>
                <a:cs typeface="Times New Roman" panose="02020603050405020304" pitchFamily="18" charset="0"/>
              </a:rPr>
              <a:t>l’accumulation </a:t>
            </a:r>
            <a:r>
              <a:rPr lang="fr-FR" sz="2000" dirty="0" smtClean="0">
                <a:solidFill>
                  <a:srgbClr val="000000"/>
                </a:solidFill>
                <a:latin typeface="Times New Roman" panose="02020603050405020304" pitchFamily="18" charset="0"/>
                <a:cs typeface="Times New Roman" panose="02020603050405020304" pitchFamily="18" charset="0"/>
              </a:rPr>
              <a:t>L’hémosidérine dans </a:t>
            </a:r>
            <a:r>
              <a:rPr lang="fr-FR" sz="2000" dirty="0">
                <a:solidFill>
                  <a:srgbClr val="000000"/>
                </a:solidFill>
                <a:latin typeface="Times New Roman" panose="02020603050405020304" pitchFamily="18" charset="0"/>
                <a:cs typeface="Times New Roman" panose="02020603050405020304" pitchFamily="18" charset="0"/>
              </a:rPr>
              <a:t>l’organisme, localement ou de façon </a:t>
            </a:r>
            <a:r>
              <a:rPr lang="fr-FR" sz="2000" dirty="0" smtClean="0">
                <a:solidFill>
                  <a:srgbClr val="000000"/>
                </a:solidFill>
                <a:latin typeface="Times New Roman" panose="02020603050405020304" pitchFamily="18" charset="0"/>
                <a:cs typeface="Times New Roman" panose="02020603050405020304" pitchFamily="18" charset="0"/>
              </a:rPr>
              <a:t>diffuse:</a:t>
            </a:r>
          </a:p>
          <a:p>
            <a:pPr marL="342900" indent="-342900" algn="just">
              <a:buFont typeface="Wingdings" panose="05000000000000000000" pitchFamily="2" charset="2"/>
              <a:buChar char="Ø"/>
            </a:pPr>
            <a:r>
              <a:rPr lang="fr-FR" sz="2000" b="1" dirty="0" err="1">
                <a:latin typeface="Times New Roman" panose="02020603050405020304" pitchFamily="18" charset="0"/>
                <a:cs typeface="Times New Roman" panose="02020603050405020304" pitchFamily="18" charset="0"/>
              </a:rPr>
              <a:t>Hémosidéroses</a:t>
            </a:r>
            <a:r>
              <a:rPr lang="fr-FR" sz="2000" b="1" dirty="0">
                <a:latin typeface="Times New Roman" panose="02020603050405020304" pitchFamily="18" charset="0"/>
                <a:cs typeface="Times New Roman" panose="02020603050405020304" pitchFamily="18" charset="0"/>
              </a:rPr>
              <a:t> localisées post-hémorragiques :</a:t>
            </a:r>
            <a:r>
              <a:rPr lang="fr-FR" sz="2000" dirty="0">
                <a:latin typeface="Times New Roman" panose="02020603050405020304" pitchFamily="18" charset="0"/>
                <a:cs typeface="Times New Roman" panose="02020603050405020304" pitchFamily="18" charset="0"/>
              </a:rPr>
              <a:t> les thromboses, les cicatrices post-hémorragiques sont tatouées de grains d’hémosidérine.</a:t>
            </a:r>
          </a:p>
          <a:p>
            <a:pPr marL="457200" indent="-457200" algn="just">
              <a:buFont typeface="+mj-lt"/>
              <a:buAutoNum type="arabicPeriod"/>
            </a:pPr>
            <a:endParaRPr lang="fr-FR" sz="20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6011130" y="1269932"/>
            <a:ext cx="3095291" cy="2264847"/>
          </a:xfrm>
          <a:prstGeom prst="rect">
            <a:avLst/>
          </a:prstGeom>
        </p:spPr>
      </p:pic>
      <p:pic>
        <p:nvPicPr>
          <p:cNvPr id="4" name="Image 3"/>
          <p:cNvPicPr>
            <a:picLocks noChangeAspect="1"/>
          </p:cNvPicPr>
          <p:nvPr/>
        </p:nvPicPr>
        <p:blipFill>
          <a:blip r:embed="rId3"/>
          <a:stretch>
            <a:fillRect/>
          </a:stretch>
        </p:blipFill>
        <p:spPr>
          <a:xfrm>
            <a:off x="8213708" y="3534779"/>
            <a:ext cx="3287508" cy="2187687"/>
          </a:xfrm>
          <a:prstGeom prst="rect">
            <a:avLst/>
          </a:prstGeom>
        </p:spPr>
      </p:pic>
    </p:spTree>
    <p:extLst>
      <p:ext uri="{BB962C8B-B14F-4D97-AF65-F5344CB8AC3E}">
        <p14:creationId xmlns:p14="http://schemas.microsoft.com/office/powerpoint/2010/main" val="2539427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7255" y="1254525"/>
            <a:ext cx="6096000" cy="4524315"/>
          </a:xfrm>
          <a:prstGeom prst="rect">
            <a:avLst/>
          </a:prstGeom>
        </p:spPr>
        <p:txBody>
          <a:bodyPr>
            <a:spAutoFit/>
          </a:bodyPr>
          <a:lstStyle/>
          <a:p>
            <a:pPr marL="342900" indent="-342900" algn="just">
              <a:buFont typeface="Wingdings" panose="05000000000000000000" pitchFamily="2" charset="2"/>
              <a:buChar char="Ø"/>
            </a:pPr>
            <a:r>
              <a:rPr lang="fr-FR" b="1" dirty="0" err="1">
                <a:latin typeface="Times New Roman" panose="02020603050405020304" pitchFamily="18" charset="0"/>
                <a:cs typeface="Times New Roman" panose="02020603050405020304" pitchFamily="18" charset="0"/>
              </a:rPr>
              <a:t>Hémosidéroses</a:t>
            </a:r>
            <a:r>
              <a:rPr lang="fr-FR" b="1" dirty="0">
                <a:latin typeface="Times New Roman" panose="02020603050405020304" pitchFamily="18" charset="0"/>
                <a:cs typeface="Times New Roman" panose="02020603050405020304" pitchFamily="18" charset="0"/>
              </a:rPr>
              <a:t> généralisées ou hémochromatose : </a:t>
            </a:r>
            <a:r>
              <a:rPr lang="fr-FR" dirty="0">
                <a:latin typeface="Times New Roman" panose="02020603050405020304" pitchFamily="18" charset="0"/>
                <a:cs typeface="Times New Roman" panose="02020603050405020304" pitchFamily="18" charset="0"/>
              </a:rPr>
              <a:t>maladie héréditaire à transmission autosomique récessive à pénétrance incomplète, par absorption excessive du fer par le tube digestif. Elle a une atteinte poly-viscérale :</a:t>
            </a:r>
          </a:p>
          <a:p>
            <a:pPr marL="457200" indent="-457200" algn="just">
              <a:buFont typeface="+mj-lt"/>
              <a:buAutoNum type="arabicPeriod"/>
            </a:pPr>
            <a:r>
              <a:rPr lang="fr-FR" b="1" dirty="0">
                <a:latin typeface="Times New Roman" panose="02020603050405020304" pitchFamily="18" charset="0"/>
                <a:cs typeface="Times New Roman" panose="02020603050405020304" pitchFamily="18" charset="0"/>
              </a:rPr>
              <a:t>Foie : </a:t>
            </a:r>
            <a:r>
              <a:rPr lang="fr-FR" dirty="0">
                <a:latin typeface="Times New Roman" panose="02020603050405020304" pitchFamily="18" charset="0"/>
                <a:cs typeface="Times New Roman" panose="02020603050405020304" pitchFamily="18" charset="0"/>
              </a:rPr>
              <a:t>sidérose massive et diffuse des hépatocytes, entrainant une fibrose qui aboutit à une cirrhose micronodulaire avec un risque de développer un carcinome hépatocellulaire</a:t>
            </a:r>
          </a:p>
          <a:p>
            <a:pPr marL="457200" indent="-457200" algn="just">
              <a:buFont typeface="+mj-lt"/>
              <a:buAutoNum type="arabicPeriod"/>
            </a:pPr>
            <a:r>
              <a:rPr lang="fr-FR" b="1" dirty="0">
                <a:latin typeface="Times New Roman" panose="02020603050405020304" pitchFamily="18" charset="0"/>
                <a:cs typeface="Times New Roman" panose="02020603050405020304" pitchFamily="18" charset="0"/>
              </a:rPr>
              <a:t>Pancréas :</a:t>
            </a:r>
            <a:r>
              <a:rPr lang="fr-FR" dirty="0">
                <a:latin typeface="Times New Roman" panose="02020603050405020304" pitchFamily="18" charset="0"/>
                <a:cs typeface="Times New Roman" panose="02020603050405020304" pitchFamily="18" charset="0"/>
              </a:rPr>
              <a:t> atteinte clinique moins importante que dans le foie, sidérose des acini et des îlots de Langerhans ; fibrose mutilante. Apparition d’un diabète insulino-dépendant.</a:t>
            </a:r>
          </a:p>
          <a:p>
            <a:pPr marL="457200" indent="-457200">
              <a:buFont typeface="+mj-lt"/>
              <a:buAutoNum type="arabicPeriod"/>
            </a:pPr>
            <a:r>
              <a:rPr lang="fr-FR" b="1" dirty="0">
                <a:solidFill>
                  <a:srgbClr val="000000"/>
                </a:solidFill>
                <a:latin typeface="Times New Roman" panose="02020603050405020304" pitchFamily="18" charset="0"/>
              </a:rPr>
              <a:t>Myocarde</a:t>
            </a:r>
            <a:r>
              <a:rPr lang="fr-FR" dirty="0">
                <a:solidFill>
                  <a:srgbClr val="000000"/>
                </a:solidFill>
                <a:latin typeface="Times New Roman" panose="02020603050405020304" pitchFamily="18" charset="0"/>
              </a:rPr>
              <a:t> : troubles de la conduction, insuffisance cardiaque, </a:t>
            </a:r>
          </a:p>
          <a:p>
            <a:pPr marL="457200" indent="-457200">
              <a:buFont typeface="+mj-lt"/>
              <a:buAutoNum type="arabicPeriod"/>
            </a:pPr>
            <a:r>
              <a:rPr lang="fr-FR" b="1" dirty="0">
                <a:solidFill>
                  <a:srgbClr val="000000"/>
                </a:solidFill>
                <a:latin typeface="Times New Roman" panose="02020603050405020304" pitchFamily="18" charset="0"/>
              </a:rPr>
              <a:t>Peau et muqueuses </a:t>
            </a:r>
            <a:r>
              <a:rPr lang="fr-FR" dirty="0">
                <a:solidFill>
                  <a:srgbClr val="000000"/>
                </a:solidFill>
                <a:latin typeface="Times New Roman" panose="02020603050405020304" pitchFamily="18" charset="0"/>
              </a:rPr>
              <a:t>: tâches, mélanodermie, </a:t>
            </a:r>
          </a:p>
          <a:p>
            <a:pPr marL="457200" indent="-457200">
              <a:buFont typeface="+mj-lt"/>
              <a:buAutoNum type="arabicPeriod"/>
            </a:pPr>
            <a:r>
              <a:rPr lang="fr-FR" b="1" dirty="0">
                <a:solidFill>
                  <a:srgbClr val="000000"/>
                </a:solidFill>
                <a:latin typeface="Times New Roman" panose="02020603050405020304" pitchFamily="18" charset="0"/>
              </a:rPr>
              <a:t>glandes endocrines </a:t>
            </a:r>
            <a:r>
              <a:rPr lang="fr-FR" dirty="0">
                <a:solidFill>
                  <a:srgbClr val="000000"/>
                </a:solidFill>
                <a:latin typeface="Times New Roman" panose="02020603050405020304" pitchFamily="18" charset="0"/>
              </a:rPr>
              <a:t>: diabète, insuffisance gonadique, </a:t>
            </a:r>
          </a:p>
          <a:p>
            <a:pPr marL="457200" indent="-457200">
              <a:buFont typeface="+mj-lt"/>
              <a:buAutoNum type="arabicPeriod"/>
            </a:pPr>
            <a:r>
              <a:rPr lang="fr-FR" b="1" dirty="0">
                <a:solidFill>
                  <a:srgbClr val="000000"/>
                </a:solidFill>
                <a:latin typeface="Times New Roman" panose="02020603050405020304" pitchFamily="18" charset="0"/>
              </a:rPr>
              <a:t>Os :</a:t>
            </a:r>
            <a:r>
              <a:rPr lang="fr-FR" dirty="0">
                <a:solidFill>
                  <a:srgbClr val="000000"/>
                </a:solidFill>
                <a:latin typeface="Times New Roman" panose="02020603050405020304" pitchFamily="18" charset="0"/>
              </a:rPr>
              <a:t>ostéoporose</a:t>
            </a:r>
            <a:endParaRPr lang="fr-FR" dirty="0"/>
          </a:p>
        </p:txBody>
      </p:sp>
      <p:pic>
        <p:nvPicPr>
          <p:cNvPr id="6" name="Image 5"/>
          <p:cNvPicPr>
            <a:picLocks noChangeAspect="1"/>
          </p:cNvPicPr>
          <p:nvPr/>
        </p:nvPicPr>
        <p:blipFill>
          <a:blip r:embed="rId2"/>
          <a:stretch>
            <a:fillRect/>
          </a:stretch>
        </p:blipFill>
        <p:spPr>
          <a:xfrm>
            <a:off x="7595665" y="588552"/>
            <a:ext cx="3740390" cy="2600197"/>
          </a:xfrm>
          <a:prstGeom prst="rect">
            <a:avLst/>
          </a:prstGeom>
        </p:spPr>
      </p:pic>
      <p:pic>
        <p:nvPicPr>
          <p:cNvPr id="7" name="Image 6"/>
          <p:cNvPicPr>
            <a:picLocks noChangeAspect="1"/>
          </p:cNvPicPr>
          <p:nvPr/>
        </p:nvPicPr>
        <p:blipFill>
          <a:blip r:embed="rId3"/>
          <a:stretch>
            <a:fillRect/>
          </a:stretch>
        </p:blipFill>
        <p:spPr>
          <a:xfrm>
            <a:off x="7595665" y="3067172"/>
            <a:ext cx="2657475" cy="1724025"/>
          </a:xfrm>
          <a:prstGeom prst="rect">
            <a:avLst/>
          </a:prstGeom>
        </p:spPr>
      </p:pic>
      <p:pic>
        <p:nvPicPr>
          <p:cNvPr id="8" name="Image 7"/>
          <p:cNvPicPr>
            <a:picLocks noChangeAspect="1"/>
          </p:cNvPicPr>
          <p:nvPr/>
        </p:nvPicPr>
        <p:blipFill>
          <a:blip r:embed="rId4"/>
          <a:stretch>
            <a:fillRect/>
          </a:stretch>
        </p:blipFill>
        <p:spPr>
          <a:xfrm>
            <a:off x="9314210" y="4810119"/>
            <a:ext cx="2657475" cy="1714500"/>
          </a:xfrm>
          <a:prstGeom prst="rect">
            <a:avLst/>
          </a:prstGeom>
        </p:spPr>
      </p:pic>
      <p:sp>
        <p:nvSpPr>
          <p:cNvPr id="9" name="Rectangle 8"/>
          <p:cNvSpPr/>
          <p:nvPr/>
        </p:nvSpPr>
        <p:spPr>
          <a:xfrm>
            <a:off x="7102258" y="125353"/>
            <a:ext cx="5089742"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solidFill>
                  <a:srgbClr val="000000"/>
                </a:solidFill>
                <a:latin typeface="Times New Roman" panose="02020603050405020304" pitchFamily="18" charset="0"/>
              </a:rPr>
              <a:t>des pigments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073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16032" y="125353"/>
            <a:ext cx="4475967"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solidFill>
                  <a:srgbClr val="000000"/>
                </a:solidFill>
                <a:latin typeface="Times New Roman" panose="02020603050405020304" pitchFamily="18" charset="0"/>
              </a:rPr>
              <a:t>des pigments </a:t>
            </a:r>
            <a:endParaRPr lang="fr-FR"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1895606" y="564196"/>
            <a:ext cx="2839232" cy="830997"/>
          </a:xfrm>
          <a:prstGeom prst="rect">
            <a:avLst/>
          </a:prstGeom>
        </p:spPr>
        <p:txBody>
          <a:bodyPr wrap="square">
            <a:spAutoFit/>
          </a:bodyPr>
          <a:lstStyle/>
          <a:p>
            <a:pPr algn="just"/>
            <a:endParaRPr lang="fr-FR" sz="2200" b="1" dirty="0">
              <a:solidFill>
                <a:srgbClr val="FC308C"/>
              </a:solidFill>
              <a:latin typeface="Times New Roman" panose="02020603050405020304" pitchFamily="18" charset="0"/>
            </a:endParaRPr>
          </a:p>
          <a:p>
            <a:pPr algn="just"/>
            <a:r>
              <a:rPr lang="fr-FR" sz="2400" b="1" dirty="0">
                <a:solidFill>
                  <a:srgbClr val="FC308C"/>
                </a:solidFill>
                <a:latin typeface="Times New Roman" panose="02020603050405020304" pitchFamily="18" charset="0"/>
              </a:rPr>
              <a:t>Pathologie du fer </a:t>
            </a:r>
          </a:p>
        </p:txBody>
      </p:sp>
      <p:sp>
        <p:nvSpPr>
          <p:cNvPr id="4" name="Rectangle 3"/>
          <p:cNvSpPr/>
          <p:nvPr/>
        </p:nvSpPr>
        <p:spPr>
          <a:xfrm>
            <a:off x="668055" y="1773829"/>
            <a:ext cx="5056339" cy="4154984"/>
          </a:xfrm>
          <a:prstGeom prst="rect">
            <a:avLst/>
          </a:prstGeom>
        </p:spPr>
        <p:txBody>
          <a:bodyPr wrap="square">
            <a:spAutoFit/>
          </a:bodyPr>
          <a:lstStyle/>
          <a:p>
            <a:pPr algn="just">
              <a:lnSpc>
                <a:spcPct val="150000"/>
              </a:lnSpc>
            </a:pPr>
            <a:r>
              <a:rPr lang="fr-FR" sz="2200" b="1" dirty="0">
                <a:latin typeface="Times New Roman" panose="02020603050405020304" pitchFamily="18" charset="0"/>
                <a:cs typeface="Times New Roman" panose="02020603050405020304" pitchFamily="18" charset="0"/>
              </a:rPr>
              <a:t>H</a:t>
            </a:r>
            <a:r>
              <a:rPr lang="fr-FR" sz="2200" b="1" dirty="0" smtClean="0">
                <a:latin typeface="Times New Roman" panose="02020603050405020304" pitchFamily="18" charset="0"/>
                <a:cs typeface="Times New Roman" panose="02020603050405020304" pitchFamily="18" charset="0"/>
              </a:rPr>
              <a:t>émochromatose </a:t>
            </a:r>
          </a:p>
          <a:p>
            <a:pPr algn="just">
              <a:lnSpc>
                <a:spcPct val="150000"/>
              </a:lnSpc>
            </a:pPr>
            <a:r>
              <a:rPr lang="fr-FR" sz="2200" dirty="0" smtClean="0">
                <a:latin typeface="Times New Roman" panose="02020603050405020304" pitchFamily="18" charset="0"/>
                <a:cs typeface="Times New Roman" panose="02020603050405020304" pitchFamily="18" charset="0"/>
              </a:rPr>
              <a:t>c’est </a:t>
            </a:r>
            <a:r>
              <a:rPr lang="fr-FR" sz="2200" dirty="0">
                <a:latin typeface="Times New Roman" panose="02020603050405020304" pitchFamily="18" charset="0"/>
                <a:cs typeface="Times New Roman" panose="02020603050405020304" pitchFamily="18" charset="0"/>
              </a:rPr>
              <a:t>une maladie génétique due à une absorption intestinale </a:t>
            </a:r>
            <a:r>
              <a:rPr lang="fr-FR" sz="2200" dirty="0" smtClean="0">
                <a:latin typeface="Times New Roman" panose="02020603050405020304" pitchFamily="18" charset="0"/>
                <a:cs typeface="Times New Roman" panose="02020603050405020304" pitchFamily="18" charset="0"/>
              </a:rPr>
              <a:t>excessive de </a:t>
            </a:r>
            <a:r>
              <a:rPr lang="fr-FR" sz="2200" dirty="0">
                <a:latin typeface="Times New Roman" panose="02020603050405020304" pitchFamily="18" charset="0"/>
                <a:cs typeface="Times New Roman" panose="02020603050405020304" pitchFamily="18" charset="0"/>
              </a:rPr>
              <a:t>fer avec pour conséquence le dépôt de cet élément au niveau de différents </a:t>
            </a:r>
            <a:r>
              <a:rPr lang="fr-FR" sz="2200" dirty="0" smtClean="0">
                <a:latin typeface="Times New Roman" panose="02020603050405020304" pitchFamily="18" charset="0"/>
                <a:cs typeface="Times New Roman" panose="02020603050405020304" pitchFamily="18" charset="0"/>
              </a:rPr>
              <a:t>organes tels </a:t>
            </a:r>
            <a:r>
              <a:rPr lang="fr-FR" sz="2200" dirty="0">
                <a:latin typeface="Times New Roman" panose="02020603050405020304" pitchFamily="18" charset="0"/>
                <a:cs typeface="Times New Roman" panose="02020603050405020304" pitchFamily="18" charset="0"/>
              </a:rPr>
              <a:t>que le foie, le cœur et la peau. On l’appelle également hémochromatose génétique </a:t>
            </a:r>
            <a:r>
              <a:rPr lang="fr-FR" sz="2200" dirty="0" smtClean="0">
                <a:latin typeface="Times New Roman" panose="02020603050405020304" pitchFamily="18" charset="0"/>
                <a:cs typeface="Times New Roman" panose="02020603050405020304" pitchFamily="18" charset="0"/>
              </a:rPr>
              <a:t>ou hémochromatose </a:t>
            </a:r>
            <a:r>
              <a:rPr lang="fr-FR" sz="2200" dirty="0">
                <a:latin typeface="Times New Roman" panose="02020603050405020304" pitchFamily="18" charset="0"/>
                <a:cs typeface="Times New Roman" panose="02020603050405020304" pitchFamily="18" charset="0"/>
              </a:rPr>
              <a:t>héréditaire</a:t>
            </a:r>
            <a:r>
              <a:rPr lang="fr-FR" sz="2200" dirty="0" smtClean="0">
                <a:latin typeface="Times New Roman" panose="02020603050405020304" pitchFamily="18" charset="0"/>
                <a:cs typeface="Times New Roman" panose="02020603050405020304" pitchFamily="18" charset="0"/>
              </a:rPr>
              <a:t>.</a:t>
            </a:r>
          </a:p>
        </p:txBody>
      </p:sp>
      <p:pic>
        <p:nvPicPr>
          <p:cNvPr id="9" name="Image 8"/>
          <p:cNvPicPr>
            <a:picLocks noChangeAspect="1"/>
          </p:cNvPicPr>
          <p:nvPr/>
        </p:nvPicPr>
        <p:blipFill>
          <a:blip r:embed="rId2"/>
          <a:stretch>
            <a:fillRect/>
          </a:stretch>
        </p:blipFill>
        <p:spPr>
          <a:xfrm>
            <a:off x="7316897" y="2340279"/>
            <a:ext cx="3530644" cy="2607502"/>
          </a:xfrm>
          <a:prstGeom prst="rect">
            <a:avLst/>
          </a:prstGeom>
        </p:spPr>
      </p:pic>
    </p:spTree>
    <p:extLst>
      <p:ext uri="{BB962C8B-B14F-4D97-AF65-F5344CB8AC3E}">
        <p14:creationId xmlns:p14="http://schemas.microsoft.com/office/powerpoint/2010/main" val="1083210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2258" y="125353"/>
            <a:ext cx="5089742"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solidFill>
                  <a:srgbClr val="000000"/>
                </a:solidFill>
                <a:latin typeface="Times New Roman" panose="02020603050405020304" pitchFamily="18" charset="0"/>
              </a:rPr>
              <a:t>des pigments </a:t>
            </a:r>
            <a:endParaRPr lang="fr-F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736072" y="977123"/>
            <a:ext cx="4476738" cy="461665"/>
          </a:xfrm>
          <a:prstGeom prst="rect">
            <a:avLst/>
          </a:prstGeom>
        </p:spPr>
        <p:txBody>
          <a:bodyPr wrap="none">
            <a:spAutoFit/>
          </a:bodyPr>
          <a:lstStyle/>
          <a:p>
            <a:r>
              <a:rPr lang="fr-FR" sz="2400" b="1" dirty="0">
                <a:solidFill>
                  <a:srgbClr val="FC308C"/>
                </a:solidFill>
                <a:latin typeface="Times New Roman" panose="02020603050405020304" pitchFamily="18" charset="0"/>
                <a:cs typeface="Times New Roman" panose="02020603050405020304" pitchFamily="18" charset="0"/>
              </a:rPr>
              <a:t>Pathologie des pigments biliaires</a:t>
            </a:r>
          </a:p>
        </p:txBody>
      </p:sp>
      <p:sp>
        <p:nvSpPr>
          <p:cNvPr id="4" name="Rectangle 3"/>
          <p:cNvSpPr/>
          <p:nvPr/>
        </p:nvSpPr>
        <p:spPr>
          <a:xfrm>
            <a:off x="1006258" y="1649963"/>
            <a:ext cx="5620010" cy="4653005"/>
          </a:xfrm>
          <a:prstGeom prst="rect">
            <a:avLst/>
          </a:prstGeom>
        </p:spPr>
        <p:txBody>
          <a:bodyPr wrap="square">
            <a:spAutoFit/>
          </a:bodyPr>
          <a:lstStyle/>
          <a:p>
            <a:pPr algn="just">
              <a:lnSpc>
                <a:spcPct val="150000"/>
              </a:lnSpc>
            </a:pPr>
            <a:r>
              <a:rPr lang="fr-FR" sz="2000" b="1" dirty="0">
                <a:solidFill>
                  <a:srgbClr val="000000"/>
                </a:solidFill>
                <a:latin typeface="Times New Roman" panose="02020603050405020304" pitchFamily="18" charset="0"/>
              </a:rPr>
              <a:t>La Cholestase</a:t>
            </a:r>
            <a:r>
              <a:rPr lang="fr-FR" sz="2000" dirty="0">
                <a:solidFill>
                  <a:srgbClr val="000000"/>
                </a:solidFill>
                <a:latin typeface="Times New Roman" panose="02020603050405020304" pitchFamily="18" charset="0"/>
              </a:rPr>
              <a:t> </a:t>
            </a:r>
            <a:r>
              <a:rPr lang="fr-FR" sz="2000" dirty="0" smtClean="0">
                <a:solidFill>
                  <a:srgbClr val="000000"/>
                </a:solidFill>
                <a:latin typeface="Times New Roman" panose="02020603050405020304" pitchFamily="18" charset="0"/>
              </a:rPr>
              <a:t>: est </a:t>
            </a:r>
            <a:r>
              <a:rPr lang="fr-FR" sz="2000" dirty="0">
                <a:solidFill>
                  <a:srgbClr val="000000"/>
                </a:solidFill>
                <a:latin typeface="Times New Roman" panose="02020603050405020304" pitchFamily="18" charset="0"/>
              </a:rPr>
              <a:t>liée à un obstacle sur les voies biliaires (lithiase, tumeur) ou à une atteinte de l’hépatocyte (toxique, virale) qui fait qu’il n’est plus capable de sécréter la bile (qui va s’accumuler). Elle est également possible dans le cas d’une maladie génétique : la maladie de Gilbert, ou lors d’une hémolyse. La cholestase histologique est définie par une accumulation de bile visible (à la biopsie) dans le tissu hépatique. L’accumulation de bile apparaît de couleur brun-verdâtre en coloration standard (HES). </a:t>
            </a:r>
            <a:endParaRPr lang="fr-FR" sz="2000" dirty="0"/>
          </a:p>
        </p:txBody>
      </p:sp>
      <p:pic>
        <p:nvPicPr>
          <p:cNvPr id="5" name="Image 4"/>
          <p:cNvPicPr>
            <a:picLocks noChangeAspect="1"/>
          </p:cNvPicPr>
          <p:nvPr/>
        </p:nvPicPr>
        <p:blipFill>
          <a:blip r:embed="rId2"/>
          <a:stretch>
            <a:fillRect/>
          </a:stretch>
        </p:blipFill>
        <p:spPr>
          <a:xfrm>
            <a:off x="7728559" y="894429"/>
            <a:ext cx="3241420" cy="2860924"/>
          </a:xfrm>
          <a:prstGeom prst="rect">
            <a:avLst/>
          </a:prstGeom>
        </p:spPr>
      </p:pic>
      <p:pic>
        <p:nvPicPr>
          <p:cNvPr id="1026" name="Picture 2" descr="Jacques R. Bernu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559" y="3785453"/>
            <a:ext cx="3241420" cy="242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00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42017" y="3755353"/>
            <a:ext cx="2818356" cy="2244443"/>
          </a:xfrm>
          <a:prstGeom prst="rect">
            <a:avLst/>
          </a:prstGeom>
        </p:spPr>
      </p:pic>
      <p:sp>
        <p:nvSpPr>
          <p:cNvPr id="4" name="Rectangle 3"/>
          <p:cNvSpPr/>
          <p:nvPr/>
        </p:nvSpPr>
        <p:spPr>
          <a:xfrm>
            <a:off x="1156570" y="2237260"/>
            <a:ext cx="5281808" cy="3785652"/>
          </a:xfrm>
          <a:prstGeom prst="rect">
            <a:avLst/>
          </a:prstGeom>
        </p:spPr>
        <p:txBody>
          <a:bodyPr wrap="square">
            <a:spAutoFit/>
          </a:bodyPr>
          <a:lstStyle/>
          <a:p>
            <a:pPr algn="just">
              <a:lnSpc>
                <a:spcPct val="150000"/>
              </a:lnSpc>
            </a:pPr>
            <a:r>
              <a:rPr lang="fr-FR" sz="2000" dirty="0">
                <a:solidFill>
                  <a:srgbClr val="010101"/>
                </a:solidFill>
                <a:latin typeface="Times New Roman" panose="02020603050405020304" pitchFamily="18" charset="0"/>
                <a:cs typeface="Times New Roman" panose="02020603050405020304" pitchFamily="18" charset="0"/>
              </a:rPr>
              <a:t>La jaunisse provoque une coloration jaune de la peau et des yeux par l'accumulation excessive d'un pigment biliaire, la </a:t>
            </a:r>
            <a:r>
              <a:rPr lang="fr-FR" sz="2000" i="1" dirty="0">
                <a:solidFill>
                  <a:srgbClr val="010101"/>
                </a:solidFill>
                <a:latin typeface="Times New Roman" panose="02020603050405020304" pitchFamily="18" charset="0"/>
                <a:cs typeface="Times New Roman" panose="02020603050405020304" pitchFamily="18" charset="0"/>
              </a:rPr>
              <a:t>bilirubine</a:t>
            </a:r>
            <a:r>
              <a:rPr lang="fr-FR" sz="2000" dirty="0">
                <a:solidFill>
                  <a:srgbClr val="010101"/>
                </a:solidFill>
                <a:latin typeface="Times New Roman" panose="02020603050405020304" pitchFamily="18" charset="0"/>
                <a:cs typeface="Times New Roman" panose="02020603050405020304" pitchFamily="18" charset="0"/>
              </a:rPr>
              <a:t>, dans la couche grasse sous-cutanée, du fait d'une production trop importante ou d'une élimination insuffisante par </a:t>
            </a:r>
            <a:r>
              <a:rPr lang="fr-FR" sz="2000" dirty="0" smtClean="0">
                <a:solidFill>
                  <a:srgbClr val="010101"/>
                </a:solidFill>
                <a:latin typeface="Times New Roman" panose="02020603050405020304" pitchFamily="18" charset="0"/>
                <a:cs typeface="Times New Roman" panose="02020603050405020304" pitchFamily="18" charset="0"/>
              </a:rPr>
              <a:t>l'organisme.</a:t>
            </a:r>
            <a:r>
              <a:rPr lang="fr-FR" sz="2000" dirty="0" smtClean="0">
                <a:latin typeface="Times New Roman" panose="02020603050405020304" pitchFamily="18" charset="0"/>
                <a:cs typeface="Times New Roman" panose="02020603050405020304" pitchFamily="18" charset="0"/>
              </a:rPr>
              <a:t> </a:t>
            </a:r>
            <a:r>
              <a:rPr lang="fr-FR" sz="2000" dirty="0" smtClean="0">
                <a:solidFill>
                  <a:srgbClr val="010101"/>
                </a:solidFill>
                <a:latin typeface="Times New Roman" panose="02020603050405020304" pitchFamily="18" charset="0"/>
                <a:cs typeface="Times New Roman" panose="02020603050405020304" pitchFamily="18" charset="0"/>
              </a:rPr>
              <a:t>Outre </a:t>
            </a:r>
            <a:r>
              <a:rPr lang="fr-FR" sz="2000" dirty="0">
                <a:solidFill>
                  <a:srgbClr val="010101"/>
                </a:solidFill>
                <a:latin typeface="Times New Roman" panose="02020603050405020304" pitchFamily="18" charset="0"/>
                <a:cs typeface="Times New Roman" panose="02020603050405020304" pitchFamily="18" charset="0"/>
              </a:rPr>
              <a:t>les troubles hépatiques, la jaunisse peut également survenir chez les nouveau-nés, en particulier chez les prématurés. </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7102258" y="125353"/>
            <a:ext cx="5089742" cy="584775"/>
          </a:xfrm>
          <a:prstGeom prst="rect">
            <a:avLst/>
          </a:prstGeom>
          <a:solidFill>
            <a:srgbClr val="FC308C"/>
          </a:solidFill>
        </p:spPr>
        <p:txBody>
          <a:bodyPr wrap="square">
            <a:spAutoFit/>
          </a:bodyPr>
          <a:lstStyle/>
          <a:p>
            <a:r>
              <a:rPr lang="fr-FR" sz="3200" b="1" dirty="0" smtClean="0">
                <a:latin typeface="Times New Roman" panose="02020603050405020304" pitchFamily="18" charset="0"/>
                <a:cs typeface="Times New Roman" panose="02020603050405020304" pitchFamily="18" charset="0"/>
              </a:rPr>
              <a:t>Pathologie </a:t>
            </a:r>
            <a:r>
              <a:rPr lang="fr-FR" sz="3200" b="1" dirty="0">
                <a:solidFill>
                  <a:srgbClr val="000000"/>
                </a:solidFill>
                <a:latin typeface="Times New Roman" panose="02020603050405020304" pitchFamily="18" charset="0"/>
              </a:rPr>
              <a:t>des pigments </a:t>
            </a:r>
            <a:endParaRPr lang="fr-FR"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156570" y="1766263"/>
            <a:ext cx="1758815" cy="461665"/>
          </a:xfrm>
          <a:prstGeom prst="rect">
            <a:avLst/>
          </a:prstGeom>
        </p:spPr>
        <p:txBody>
          <a:bodyPr wrap="none">
            <a:spAutoFit/>
          </a:bodyPr>
          <a:lstStyle/>
          <a:p>
            <a:r>
              <a:rPr lang="fr-FR" sz="2400" b="1" dirty="0">
                <a:solidFill>
                  <a:srgbClr val="010101"/>
                </a:solidFill>
                <a:latin typeface="Times New Roman" panose="02020603050405020304" pitchFamily="18" charset="0"/>
                <a:cs typeface="Times New Roman" panose="02020603050405020304" pitchFamily="18" charset="0"/>
              </a:rPr>
              <a:t>La jaunisse </a:t>
            </a:r>
            <a:endParaRPr lang="en-US" sz="2400" b="1" dirty="0"/>
          </a:p>
        </p:txBody>
      </p:sp>
      <p:pic>
        <p:nvPicPr>
          <p:cNvPr id="8" name="Image 7"/>
          <p:cNvPicPr>
            <a:picLocks noChangeAspect="1"/>
          </p:cNvPicPr>
          <p:nvPr/>
        </p:nvPicPr>
        <p:blipFill>
          <a:blip r:embed="rId3"/>
          <a:stretch>
            <a:fillRect/>
          </a:stretch>
        </p:blipFill>
        <p:spPr>
          <a:xfrm>
            <a:off x="8142017" y="1181736"/>
            <a:ext cx="2818356" cy="2111047"/>
          </a:xfrm>
          <a:prstGeom prst="rect">
            <a:avLst/>
          </a:prstGeom>
        </p:spPr>
      </p:pic>
    </p:spTree>
    <p:extLst>
      <p:ext uri="{BB962C8B-B14F-4D97-AF65-F5344CB8AC3E}">
        <p14:creationId xmlns:p14="http://schemas.microsoft.com/office/powerpoint/2010/main" val="2604199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2258" y="125353"/>
            <a:ext cx="5089742" cy="584775"/>
          </a:xfrm>
          <a:prstGeom prst="rect">
            <a:avLst/>
          </a:prstGeom>
          <a:solidFill>
            <a:srgbClr val="FC308C"/>
          </a:solidFill>
        </p:spPr>
        <p:txBody>
          <a:bodyPr wrap="square">
            <a:spAutoFit/>
          </a:bodyPr>
          <a:lstStyle/>
          <a:p>
            <a:r>
              <a:rPr lang="fr-FR" sz="3200" b="1" dirty="0">
                <a:latin typeface="Times New Roman" panose="02020603050405020304" pitchFamily="18" charset="0"/>
                <a:cs typeface="Times New Roman" panose="02020603050405020304" pitchFamily="18" charset="0"/>
              </a:rPr>
              <a:t>Pathologies du calcium</a:t>
            </a:r>
            <a:endParaRPr lang="fr-F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755736" y="1505046"/>
            <a:ext cx="5206653" cy="4401205"/>
          </a:xfrm>
          <a:prstGeom prst="rect">
            <a:avLst/>
          </a:prstGeom>
        </p:spPr>
        <p:txBody>
          <a:bodyPr wrap="square">
            <a:spAutoFit/>
          </a:bodyPr>
          <a:lstStyle/>
          <a:p>
            <a:pPr algn="just"/>
            <a:r>
              <a:rPr lang="fr-FR" sz="2000" b="1" dirty="0">
                <a:latin typeface="Times New Roman" panose="02020603050405020304" pitchFamily="18" charset="0"/>
                <a:cs typeface="Times New Roman" panose="02020603050405020304" pitchFamily="18" charset="0"/>
              </a:rPr>
              <a:t>Calcifications</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Les dépôts </a:t>
            </a:r>
            <a:r>
              <a:rPr lang="fr-FR" sz="2000" dirty="0">
                <a:latin typeface="Times New Roman" panose="02020603050405020304" pitchFamily="18" charset="0"/>
                <a:cs typeface="Times New Roman" panose="02020603050405020304" pitchFamily="18" charset="0"/>
              </a:rPr>
              <a:t>anormaux de Calcium ont lieu </a:t>
            </a:r>
          </a:p>
          <a:p>
            <a:pPr algn="just"/>
            <a:r>
              <a:rPr lang="fr-FR" sz="2000" dirty="0">
                <a:latin typeface="Times New Roman" panose="02020603050405020304" pitchFamily="18" charset="0"/>
                <a:cs typeface="Times New Roman" panose="02020603050405020304" pitchFamily="18" charset="0"/>
              </a:rPr>
              <a:t>Soit parce que pour un tissu </a:t>
            </a:r>
            <a:r>
              <a:rPr lang="fr-FR" sz="2000" dirty="0" smtClean="0">
                <a:latin typeface="Times New Roman" panose="02020603050405020304" pitchFamily="18" charset="0"/>
                <a:cs typeface="Times New Roman" panose="02020603050405020304" pitchFamily="18" charset="0"/>
              </a:rPr>
              <a:t>nécrosé </a:t>
            </a:r>
            <a:r>
              <a:rPr lang="fr-FR" sz="2000" dirty="0">
                <a:latin typeface="Times New Roman" panose="02020603050405020304" pitchFamily="18" charset="0"/>
                <a:cs typeface="Times New Roman" panose="02020603050405020304" pitchFamily="18" charset="0"/>
              </a:rPr>
              <a:t>inflammatoire, une des </a:t>
            </a:r>
            <a:r>
              <a:rPr lang="fr-FR" sz="2000" dirty="0" smtClean="0">
                <a:latin typeface="Times New Roman" panose="02020603050405020304" pitchFamily="18" charset="0"/>
                <a:cs typeface="Times New Roman" panose="02020603050405020304" pitchFamily="18" charset="0"/>
              </a:rPr>
              <a:t>façons </a:t>
            </a:r>
            <a:r>
              <a:rPr lang="fr-FR" sz="2000" dirty="0">
                <a:latin typeface="Times New Roman" panose="02020603050405020304" pitchFamily="18" charset="0"/>
                <a:cs typeface="Times New Roman" panose="02020603050405020304" pitchFamily="18" charset="0"/>
              </a:rPr>
              <a:t>de se cicatriser passe par le Calcium, la </a:t>
            </a:r>
            <a:r>
              <a:rPr lang="fr-FR" sz="2000" dirty="0" smtClean="0">
                <a:latin typeface="Times New Roman" panose="02020603050405020304" pitchFamily="18" charset="0"/>
                <a:cs typeface="Times New Roman" panose="02020603050405020304" pitchFamily="18" charset="0"/>
              </a:rPr>
              <a:t>calcémie </a:t>
            </a:r>
            <a:r>
              <a:rPr lang="fr-FR" sz="2000" dirty="0">
                <a:latin typeface="Times New Roman" panose="02020603050405020304" pitchFamily="18" charset="0"/>
                <a:cs typeface="Times New Roman" panose="02020603050405020304" pitchFamily="18" charset="0"/>
              </a:rPr>
              <a:t>est normale :</a:t>
            </a:r>
          </a:p>
          <a:p>
            <a:pPr marL="342900" indent="-342900" algn="just">
              <a:buFont typeface="Wingdings" panose="05000000000000000000" pitchFamily="2" charset="2"/>
              <a:buChar char="Ø"/>
            </a:pPr>
            <a:r>
              <a:rPr lang="fr-FR" sz="2000" b="1" dirty="0" smtClean="0">
                <a:latin typeface="Times New Roman" panose="02020603050405020304" pitchFamily="18" charset="0"/>
                <a:cs typeface="Times New Roman" panose="02020603050405020304" pitchFamily="18" charset="0"/>
              </a:rPr>
              <a:t>Calcifications </a:t>
            </a:r>
            <a:r>
              <a:rPr lang="fr-FR" sz="2000" b="1" dirty="0">
                <a:latin typeface="Times New Roman" panose="02020603050405020304" pitchFamily="18" charset="0"/>
                <a:cs typeface="Times New Roman" panose="02020603050405020304" pitchFamily="18" charset="0"/>
              </a:rPr>
              <a:t>dystrophiques</a:t>
            </a:r>
          </a:p>
          <a:p>
            <a:pPr algn="just"/>
            <a:r>
              <a:rPr lang="fr-FR" sz="2000" dirty="0">
                <a:latin typeface="Times New Roman" panose="02020603050405020304" pitchFamily="18" charset="0"/>
                <a:cs typeface="Times New Roman" panose="02020603050405020304" pitchFamily="18" charset="0"/>
              </a:rPr>
              <a:t>Soit lors </a:t>
            </a:r>
            <a:r>
              <a:rPr lang="fr-FR" sz="2000" dirty="0" smtClean="0">
                <a:latin typeface="Times New Roman" panose="02020603050405020304" pitchFamily="18" charset="0"/>
                <a:cs typeface="Times New Roman" panose="02020603050405020304" pitchFamily="18" charset="0"/>
              </a:rPr>
              <a:t>d’une élévation </a:t>
            </a:r>
            <a:r>
              <a:rPr lang="fr-FR" sz="2000" dirty="0">
                <a:latin typeface="Times New Roman" panose="02020603050405020304" pitchFamily="18" charset="0"/>
                <a:cs typeface="Times New Roman" panose="02020603050405020304" pitchFamily="18" charset="0"/>
              </a:rPr>
              <a:t>anormale de la </a:t>
            </a:r>
            <a:r>
              <a:rPr lang="fr-FR" sz="2000" dirty="0" smtClean="0">
                <a:latin typeface="Times New Roman" panose="02020603050405020304" pitchFamily="18" charset="0"/>
                <a:cs typeface="Times New Roman" panose="02020603050405020304" pitchFamily="18" charset="0"/>
              </a:rPr>
              <a:t>calcémie </a:t>
            </a:r>
            <a:r>
              <a:rPr lang="fr-FR" sz="2000" dirty="0">
                <a:latin typeface="Times New Roman" panose="02020603050405020304" pitchFamily="18" charset="0"/>
                <a:cs typeface="Times New Roman" panose="02020603050405020304" pitchFamily="18" charset="0"/>
              </a:rPr>
              <a:t>qui fait que le Calcium se repartit / se </a:t>
            </a:r>
            <a:r>
              <a:rPr lang="fr-FR" sz="2000" dirty="0" smtClean="0">
                <a:latin typeface="Times New Roman" panose="02020603050405020304" pitchFamily="18" charset="0"/>
                <a:cs typeface="Times New Roman" panose="02020603050405020304" pitchFamily="18" charset="0"/>
              </a:rPr>
              <a:t>répand </a:t>
            </a:r>
            <a:r>
              <a:rPr lang="fr-FR" sz="2000" dirty="0">
                <a:latin typeface="Times New Roman" panose="02020603050405020304" pitchFamily="18" charset="0"/>
                <a:cs typeface="Times New Roman" panose="02020603050405020304" pitchFamily="18" charset="0"/>
              </a:rPr>
              <a:t>dans </a:t>
            </a:r>
            <a:r>
              <a:rPr lang="fr-FR" sz="2000" dirty="0" smtClean="0">
                <a:latin typeface="Times New Roman" panose="02020603050405020304" pitchFamily="18" charset="0"/>
                <a:cs typeface="Times New Roman" panose="02020603050405020304" pitchFamily="18" charset="0"/>
              </a:rPr>
              <a:t>l’ensemble </a:t>
            </a:r>
            <a:r>
              <a:rPr lang="fr-FR" sz="2000" dirty="0">
                <a:latin typeface="Times New Roman" panose="02020603050405020304" pitchFamily="18" charset="0"/>
                <a:cs typeface="Times New Roman" panose="02020603050405020304" pitchFamily="18" charset="0"/>
              </a:rPr>
              <a:t>des organes :</a:t>
            </a:r>
          </a:p>
          <a:p>
            <a:pPr marL="342900" indent="-342900" algn="just">
              <a:buFont typeface="Wingdings" panose="05000000000000000000" pitchFamily="2" charset="2"/>
              <a:buChar char="Ø"/>
            </a:pPr>
            <a:r>
              <a:rPr lang="fr-FR" sz="2000" b="1" dirty="0" smtClean="0">
                <a:latin typeface="Times New Roman" panose="02020603050405020304" pitchFamily="18" charset="0"/>
                <a:cs typeface="Times New Roman" panose="02020603050405020304" pitchFamily="18" charset="0"/>
              </a:rPr>
              <a:t>Calcifications </a:t>
            </a:r>
            <a:r>
              <a:rPr lang="fr-FR" sz="2000" b="1" dirty="0">
                <a:latin typeface="Times New Roman" panose="02020603050405020304" pitchFamily="18" charset="0"/>
                <a:cs typeface="Times New Roman" panose="02020603050405020304" pitchFamily="18" charset="0"/>
              </a:rPr>
              <a:t>dites </a:t>
            </a:r>
            <a:r>
              <a:rPr lang="fr-FR" sz="2000" b="1" dirty="0" smtClean="0">
                <a:latin typeface="Times New Roman" panose="02020603050405020304" pitchFamily="18" charset="0"/>
                <a:cs typeface="Times New Roman" panose="02020603050405020304" pitchFamily="18" charset="0"/>
              </a:rPr>
              <a:t>métastatiques</a:t>
            </a:r>
            <a:endParaRPr lang="fr-FR" sz="2000" b="1"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Macroscopie : bien visible, induration (rigidification), couleur </a:t>
            </a:r>
            <a:r>
              <a:rPr lang="fr-FR" sz="2000" dirty="0" smtClean="0">
                <a:latin typeface="Times New Roman" panose="02020603050405020304" pitchFamily="18" charset="0"/>
                <a:cs typeface="Times New Roman" panose="02020603050405020304" pitchFamily="18" charset="0"/>
              </a:rPr>
              <a:t>blanchâtre, </a:t>
            </a:r>
            <a:r>
              <a:rPr lang="fr-FR" sz="2000" dirty="0">
                <a:latin typeface="Times New Roman" panose="02020603050405020304" pitchFamily="18" charset="0"/>
                <a:cs typeface="Times New Roman" panose="02020603050405020304" pitchFamily="18" charset="0"/>
              </a:rPr>
              <a:t>opaque (RX), pierreuse</a:t>
            </a:r>
          </a:p>
          <a:p>
            <a:pPr algn="just"/>
            <a:endParaRPr lang="fr-FR" sz="20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7018361" y="1273504"/>
            <a:ext cx="2628768" cy="2105109"/>
          </a:xfrm>
          <a:prstGeom prst="rect">
            <a:avLst/>
          </a:prstGeom>
        </p:spPr>
      </p:pic>
      <p:pic>
        <p:nvPicPr>
          <p:cNvPr id="5" name="Image 4"/>
          <p:cNvPicPr>
            <a:picLocks noChangeAspect="1"/>
          </p:cNvPicPr>
          <p:nvPr/>
        </p:nvPicPr>
        <p:blipFill>
          <a:blip r:embed="rId3"/>
          <a:stretch>
            <a:fillRect/>
          </a:stretch>
        </p:blipFill>
        <p:spPr>
          <a:xfrm>
            <a:off x="9731026" y="1242382"/>
            <a:ext cx="2152650" cy="2124075"/>
          </a:xfrm>
          <a:prstGeom prst="rect">
            <a:avLst/>
          </a:prstGeom>
        </p:spPr>
      </p:pic>
      <p:pic>
        <p:nvPicPr>
          <p:cNvPr id="6" name="Image 5"/>
          <p:cNvPicPr>
            <a:picLocks noChangeAspect="1"/>
          </p:cNvPicPr>
          <p:nvPr/>
        </p:nvPicPr>
        <p:blipFill>
          <a:blip r:embed="rId4"/>
          <a:stretch>
            <a:fillRect/>
          </a:stretch>
        </p:blipFill>
        <p:spPr>
          <a:xfrm>
            <a:off x="7180154" y="3469579"/>
            <a:ext cx="2466975" cy="1847850"/>
          </a:xfrm>
          <a:prstGeom prst="rect">
            <a:avLst/>
          </a:prstGeom>
        </p:spPr>
      </p:pic>
      <p:pic>
        <p:nvPicPr>
          <p:cNvPr id="7" name="Image 6"/>
          <p:cNvPicPr>
            <a:picLocks noChangeAspect="1"/>
          </p:cNvPicPr>
          <p:nvPr/>
        </p:nvPicPr>
        <p:blipFill>
          <a:blip r:embed="rId5"/>
          <a:stretch>
            <a:fillRect/>
          </a:stretch>
        </p:blipFill>
        <p:spPr>
          <a:xfrm>
            <a:off x="9707932" y="3414778"/>
            <a:ext cx="2484068" cy="1902651"/>
          </a:xfrm>
          <a:prstGeom prst="rect">
            <a:avLst/>
          </a:prstGeom>
        </p:spPr>
      </p:pic>
      <p:pic>
        <p:nvPicPr>
          <p:cNvPr id="8" name="Image 7"/>
          <p:cNvPicPr>
            <a:picLocks noChangeAspect="1"/>
          </p:cNvPicPr>
          <p:nvPr/>
        </p:nvPicPr>
        <p:blipFill>
          <a:blip r:embed="rId6"/>
          <a:stretch>
            <a:fillRect/>
          </a:stretch>
        </p:blipFill>
        <p:spPr>
          <a:xfrm>
            <a:off x="7102258" y="5067751"/>
            <a:ext cx="3031299" cy="1790249"/>
          </a:xfrm>
          <a:prstGeom prst="rect">
            <a:avLst/>
          </a:prstGeom>
        </p:spPr>
      </p:pic>
    </p:spTree>
    <p:extLst>
      <p:ext uri="{BB962C8B-B14F-4D97-AF65-F5344CB8AC3E}">
        <p14:creationId xmlns:p14="http://schemas.microsoft.com/office/powerpoint/2010/main" val="151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717" y="1770977"/>
            <a:ext cx="5649239" cy="1323439"/>
          </a:xfrm>
          <a:prstGeom prst="rect">
            <a:avLst/>
          </a:prstGeom>
          <a:ln w="28575">
            <a:solidFill>
              <a:schemeClr val="accent1"/>
            </a:solidFill>
          </a:ln>
        </p:spPr>
        <p:txBody>
          <a:bodyPr wrap="square">
            <a:spAutoFit/>
          </a:bodyPr>
          <a:lstStyle/>
          <a:p>
            <a:pPr algn="just"/>
            <a:r>
              <a:rPr lang="fr-FR" sz="2000" dirty="0">
                <a:latin typeface="Times New Roman" panose="02020603050405020304" pitchFamily="18" charset="0"/>
                <a:ea typeface="Calibri" panose="020F0502020204030204" pitchFamily="34" charset="0"/>
              </a:rPr>
              <a:t>Les maladies métaboliques sont généralement héréditaires, mais la plupart des personnes atteintes peuvent paraître en bonne santé pendant des jours, des mois ou même des années. </a:t>
            </a:r>
            <a:endParaRPr lang="fr-FR" sz="2000" dirty="0"/>
          </a:p>
        </p:txBody>
      </p:sp>
      <p:sp>
        <p:nvSpPr>
          <p:cNvPr id="3" name="Rectangle 2"/>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Introduction</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1417375" y="4544188"/>
            <a:ext cx="5534571" cy="1938992"/>
          </a:xfrm>
          <a:prstGeom prst="rect">
            <a:avLst/>
          </a:prstGeom>
          <a:ln w="28575">
            <a:solidFill>
              <a:schemeClr val="accent1"/>
            </a:solidFill>
          </a:ln>
        </p:spPr>
        <p:txBody>
          <a:bodyPr wrap="square">
            <a:spAutoFit/>
          </a:bodyPr>
          <a:lstStyle/>
          <a:p>
            <a:pPr algn="just"/>
            <a:r>
              <a:rPr lang="fr-FR" sz="2000" dirty="0">
                <a:latin typeface="Times New Roman" panose="02020603050405020304" pitchFamily="18" charset="0"/>
                <a:ea typeface="Calibri" panose="020F0502020204030204" pitchFamily="34" charset="0"/>
              </a:rPr>
              <a:t>L’apparition des symptômes survient généralement lorsque le métabolisme du corps est soumis à un stress, par exemple après un jeûne prolongé ou lors d’une maladie fébrile. Pour certains troubles métaboliques, il est possible d'obtenir un dépistage diagnostique prénatal. </a:t>
            </a:r>
            <a:endParaRPr lang="fr-FR" sz="2000" dirty="0"/>
          </a:p>
        </p:txBody>
      </p:sp>
      <p:pic>
        <p:nvPicPr>
          <p:cNvPr id="9" name="Image 8"/>
          <p:cNvPicPr>
            <a:picLocks noChangeAspect="1"/>
          </p:cNvPicPr>
          <p:nvPr/>
        </p:nvPicPr>
        <p:blipFill>
          <a:blip r:embed="rId2"/>
          <a:stretch>
            <a:fillRect/>
          </a:stretch>
        </p:blipFill>
        <p:spPr>
          <a:xfrm>
            <a:off x="8354860" y="4409162"/>
            <a:ext cx="3837140" cy="2448838"/>
          </a:xfrm>
          <a:prstGeom prst="rect">
            <a:avLst/>
          </a:prstGeom>
        </p:spPr>
      </p:pic>
      <p:sp>
        <p:nvSpPr>
          <p:cNvPr id="10" name="Flèche droite 9"/>
          <p:cNvSpPr/>
          <p:nvPr/>
        </p:nvSpPr>
        <p:spPr>
          <a:xfrm>
            <a:off x="7265096" y="5135671"/>
            <a:ext cx="776614" cy="288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p:cNvPicPr>
            <a:picLocks noChangeAspect="1"/>
          </p:cNvPicPr>
          <p:nvPr/>
        </p:nvPicPr>
        <p:blipFill>
          <a:blip r:embed="rId3"/>
          <a:stretch>
            <a:fillRect/>
          </a:stretch>
        </p:blipFill>
        <p:spPr>
          <a:xfrm>
            <a:off x="239092" y="1255122"/>
            <a:ext cx="4057404" cy="2946632"/>
          </a:xfrm>
          <a:prstGeom prst="rect">
            <a:avLst/>
          </a:prstGeom>
        </p:spPr>
      </p:pic>
      <p:sp>
        <p:nvSpPr>
          <p:cNvPr id="12" name="Flèche gauche 11"/>
          <p:cNvSpPr/>
          <p:nvPr/>
        </p:nvSpPr>
        <p:spPr>
          <a:xfrm>
            <a:off x="4786065" y="2268739"/>
            <a:ext cx="1002083" cy="327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2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6192" y="1412620"/>
            <a:ext cx="6540764" cy="1631216"/>
          </a:xfrm>
          <a:prstGeom prst="rect">
            <a:avLst/>
          </a:prstGeom>
          <a:solidFill>
            <a:schemeClr val="bg1"/>
          </a:solidFill>
          <a:ln w="28575">
            <a:solidFill>
              <a:schemeClr val="accent1">
                <a:lumMod val="40000"/>
                <a:lumOff val="60000"/>
              </a:schemeClr>
            </a:solidFill>
          </a:ln>
        </p:spPr>
        <p:txBody>
          <a:bodyPr wrap="square">
            <a:spAutoFit/>
          </a:bodyPr>
          <a:lstStyle/>
          <a:p>
            <a:pPr algn="just"/>
            <a:r>
              <a:rPr lang="fr-FR" sz="2000" dirty="0">
                <a:latin typeface="Times New Roman" panose="02020603050405020304" pitchFamily="18" charset="0"/>
                <a:ea typeface="Calibri" panose="020F0502020204030204" pitchFamily="34" charset="0"/>
              </a:rPr>
              <a:t>Une telle analyse est généralement proposée aux familles qui ont déjà eu un enfant atteint d'une maladie métabolique ou qui appartiennent à un groupe ethnique défini. Par exemple, le dépistage de la maladie de Tay-Sachs est relativement courant dans la population </a:t>
            </a:r>
            <a:r>
              <a:rPr lang="fr-FR" sz="2000" dirty="0" smtClean="0">
                <a:latin typeface="Times New Roman" panose="02020603050405020304" pitchFamily="18" charset="0"/>
                <a:ea typeface="Calibri" panose="020F0502020204030204" pitchFamily="34" charset="0"/>
              </a:rPr>
              <a:t>juive</a:t>
            </a:r>
            <a:endParaRPr lang="fr-FR" sz="2000" dirty="0"/>
          </a:p>
        </p:txBody>
      </p:sp>
      <p:pic>
        <p:nvPicPr>
          <p:cNvPr id="3" name="Image 2"/>
          <p:cNvPicPr>
            <a:picLocks noChangeAspect="1"/>
          </p:cNvPicPr>
          <p:nvPr/>
        </p:nvPicPr>
        <p:blipFill>
          <a:blip r:embed="rId2"/>
          <a:stretch>
            <a:fillRect/>
          </a:stretch>
        </p:blipFill>
        <p:spPr>
          <a:xfrm>
            <a:off x="4858532" y="3238736"/>
            <a:ext cx="3348625" cy="2705585"/>
          </a:xfrm>
          <a:prstGeom prst="rect">
            <a:avLst/>
          </a:prstGeom>
        </p:spPr>
      </p:pic>
      <p:pic>
        <p:nvPicPr>
          <p:cNvPr id="4" name="Image 3"/>
          <p:cNvPicPr>
            <a:picLocks noChangeAspect="1"/>
          </p:cNvPicPr>
          <p:nvPr/>
        </p:nvPicPr>
        <p:blipFill>
          <a:blip r:embed="rId3"/>
          <a:stretch>
            <a:fillRect/>
          </a:stretch>
        </p:blipFill>
        <p:spPr>
          <a:xfrm>
            <a:off x="409262" y="3238736"/>
            <a:ext cx="3467452" cy="2705585"/>
          </a:xfrm>
          <a:prstGeom prst="rect">
            <a:avLst/>
          </a:prstGeom>
        </p:spPr>
      </p:pic>
      <p:sp>
        <p:nvSpPr>
          <p:cNvPr id="5" name="Rectangle 4"/>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Introduction</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7" name="Flèche angle droit à deux pointes 6"/>
          <p:cNvSpPr/>
          <p:nvPr/>
        </p:nvSpPr>
        <p:spPr>
          <a:xfrm>
            <a:off x="8612778" y="3238736"/>
            <a:ext cx="1696143" cy="1506403"/>
          </a:xfrm>
          <a:prstGeom prst="leftUpArrow">
            <a:avLst>
              <a:gd name="adj1" fmla="val 1502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239" y="1883265"/>
            <a:ext cx="4559473" cy="3477875"/>
          </a:xfrm>
          <a:prstGeom prst="rect">
            <a:avLst/>
          </a:prstGeom>
          <a:ln w="28575">
            <a:solidFill>
              <a:schemeClr val="accent1">
                <a:lumMod val="40000"/>
                <a:lumOff val="60000"/>
              </a:schemeClr>
            </a:solidFill>
          </a:ln>
        </p:spPr>
        <p:txBody>
          <a:bodyPr wrap="square">
            <a:spAutoFit/>
          </a:bodyPr>
          <a:lstStyle/>
          <a:p>
            <a:pPr algn="just"/>
            <a:r>
              <a:rPr lang="fr-FR" sz="2000" dirty="0">
                <a:latin typeface="Times New Roman" panose="02020603050405020304" pitchFamily="18" charset="0"/>
                <a:cs typeface="Times New Roman" panose="02020603050405020304" pitchFamily="18" charset="0"/>
              </a:rPr>
              <a:t>Les maladies métaboliques sont assez rares individuellement, mais elles sont relativement courantes lorsqu'elles sont considérées comme un groupe. Les troubles métaboliques spécifiques ont des incidences allant d'environ 1 sur 500 (ou même plus dans les populations isolées) à moins de 1 sur 1 000 000. En tant que groupe, il a été estimé que les troubles métaboliques affectent environ 1 personne sur 1000.</a:t>
            </a:r>
          </a:p>
        </p:txBody>
      </p:sp>
      <p:sp>
        <p:nvSpPr>
          <p:cNvPr id="3" name="Rectangle 2"/>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Introduction</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6379731" y="1884358"/>
            <a:ext cx="5547225" cy="3476782"/>
          </a:xfrm>
          <a:prstGeom prst="rect">
            <a:avLst/>
          </a:prstGeom>
        </p:spPr>
      </p:pic>
    </p:spTree>
    <p:extLst>
      <p:ext uri="{BB962C8B-B14F-4D97-AF65-F5344CB8AC3E}">
        <p14:creationId xmlns:p14="http://schemas.microsoft.com/office/powerpoint/2010/main" val="231496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Définitions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493869" y="996808"/>
            <a:ext cx="2961067" cy="461665"/>
          </a:xfrm>
          <a:prstGeom prst="rect">
            <a:avLst/>
          </a:prstGeom>
        </p:spPr>
        <p:txBody>
          <a:bodyPr wrap="none">
            <a:spAutoFit/>
          </a:bodyPr>
          <a:lstStyle/>
          <a:p>
            <a:r>
              <a:rPr lang="fr-FR" sz="2400" b="1" dirty="0">
                <a:solidFill>
                  <a:srgbClr val="EC046D"/>
                </a:solidFill>
                <a:latin typeface="Times New Roman" panose="02020603050405020304" pitchFamily="18" charset="0"/>
                <a:ea typeface="Calibri" panose="020F0502020204030204" pitchFamily="34" charset="0"/>
                <a:cs typeface="Arial" panose="020B0604020202020204" pitchFamily="34" charset="0"/>
              </a:rPr>
              <a:t>Maladie métabolique</a:t>
            </a:r>
            <a:endParaRPr lang="fr-FR" sz="2400" b="1" dirty="0">
              <a:solidFill>
                <a:srgbClr val="EC046D"/>
              </a:solidFill>
            </a:endParaRPr>
          </a:p>
        </p:txBody>
      </p:sp>
      <p:pic>
        <p:nvPicPr>
          <p:cNvPr id="6" name="Image 5"/>
          <p:cNvPicPr>
            <a:picLocks noChangeAspect="1"/>
          </p:cNvPicPr>
          <p:nvPr/>
        </p:nvPicPr>
        <p:blipFill>
          <a:blip r:embed="rId2"/>
          <a:stretch>
            <a:fillRect/>
          </a:stretch>
        </p:blipFill>
        <p:spPr>
          <a:xfrm>
            <a:off x="8380897" y="1065462"/>
            <a:ext cx="3319119" cy="2578674"/>
          </a:xfrm>
          <a:prstGeom prst="rect">
            <a:avLst/>
          </a:prstGeom>
        </p:spPr>
      </p:pic>
      <p:sp>
        <p:nvSpPr>
          <p:cNvPr id="7" name="Flèche droite 6"/>
          <p:cNvSpPr/>
          <p:nvPr/>
        </p:nvSpPr>
        <p:spPr>
          <a:xfrm>
            <a:off x="6801633" y="3644136"/>
            <a:ext cx="1314694" cy="263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1978" y="1909044"/>
            <a:ext cx="5524248" cy="3471848"/>
          </a:xfrm>
          <a:prstGeom prst="rect">
            <a:avLst/>
          </a:prstGeom>
          <a:ln w="28575">
            <a:solidFill>
              <a:srgbClr val="E32D91"/>
            </a:solidFill>
            <a:prstDash val="sysDot"/>
          </a:ln>
        </p:spPr>
        <p:txBody>
          <a:bodyPr wrap="square">
            <a:spAutoFit/>
          </a:bodyPr>
          <a:lstStyle/>
          <a:p>
            <a:pPr marL="285750" lvl="0" indent="-285750" algn="just">
              <a:lnSpc>
                <a:spcPct val="107000"/>
              </a:lnSpc>
              <a:spcAft>
                <a:spcPts val="800"/>
              </a:spcAft>
              <a:buFont typeface="Wingdings" panose="05000000000000000000" pitchFamily="2" charset="2"/>
              <a:buChar char="Ø"/>
            </a:pPr>
            <a:r>
              <a:rPr lang="fr-FR"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Une maladie métabolique, est l'une des maladies ou des troubles qui perturbent le métabolisme normal, le processus de conversion des aliments en énergie au niveau cellulaire. </a:t>
            </a:r>
            <a:endParaRPr lang="fr-FR" sz="2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Ø"/>
            </a:pPr>
            <a:r>
              <a:rPr lang="fr-FR" sz="2000" dirty="0">
                <a:latin typeface="Times New Roman" panose="02020603050405020304" pitchFamily="18" charset="0"/>
                <a:ea typeface="Calibri" panose="020F0502020204030204" pitchFamily="34" charset="0"/>
                <a:cs typeface="Arial" panose="020B0604020202020204" pitchFamily="34" charset="0"/>
              </a:rPr>
              <a:t>Les maladies métaboliques affectent la capacité de la cellule à effectuer des réactions biochimiques critiques qui impliquent le traitement ou le transport de protéines (acides aminés), de glucides (sucres et amidons) ou de lipides (acides gras</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pic>
        <p:nvPicPr>
          <p:cNvPr id="10" name="Image 9"/>
          <p:cNvPicPr>
            <a:picLocks noChangeAspect="1"/>
          </p:cNvPicPr>
          <p:nvPr/>
        </p:nvPicPr>
        <p:blipFill>
          <a:blip r:embed="rId3"/>
          <a:stretch>
            <a:fillRect/>
          </a:stretch>
        </p:blipFill>
        <p:spPr>
          <a:xfrm>
            <a:off x="8380897" y="3907276"/>
            <a:ext cx="3319120" cy="2609847"/>
          </a:xfrm>
          <a:prstGeom prst="rect">
            <a:avLst/>
          </a:prstGeom>
        </p:spPr>
      </p:pic>
    </p:spTree>
    <p:extLst>
      <p:ext uri="{BB962C8B-B14F-4D97-AF65-F5344CB8AC3E}">
        <p14:creationId xmlns:p14="http://schemas.microsoft.com/office/powerpoint/2010/main" val="1209619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3522" y="1502690"/>
            <a:ext cx="4655508" cy="3056221"/>
          </a:xfrm>
          <a:prstGeom prst="rect">
            <a:avLst/>
          </a:prstGeom>
          <a:solidFill>
            <a:schemeClr val="bg1"/>
          </a:solidFill>
          <a:ln>
            <a:solidFill>
              <a:srgbClr val="E32D91"/>
            </a:solidFill>
          </a:ln>
        </p:spPr>
        <p:txBody>
          <a:bodyPr wrap="square">
            <a:spAutoFit/>
          </a:bodyPr>
          <a:lstStyle/>
          <a:p>
            <a:pPr algn="just">
              <a:lnSpc>
                <a:spcPct val="107000"/>
              </a:lnSpc>
              <a:spcAft>
                <a:spcPts val="800"/>
              </a:spcAft>
            </a:pPr>
            <a:r>
              <a:rPr lang="fr-FR" sz="2000" dirty="0">
                <a:latin typeface="Times New Roman" panose="02020603050405020304" pitchFamily="18" charset="0"/>
                <a:ea typeface="Calibri" panose="020F0502020204030204" pitchFamily="34" charset="0"/>
                <a:cs typeface="Arial" panose="020B0604020202020204" pitchFamily="34" charset="0"/>
              </a:rPr>
              <a:t>Une anomalie du métabolisme cellulaire (ou pathologie métabolique) peut se traduire par l’accumulation anormale (par dépôt) dans les cellules et/ou dans les espaces intercellulaires d’une substance. Cette substance peut être endogène ou exogène et est soit normalement présente en petite quantité (pigment par exemple) soit absente à l’état normal. </a:t>
            </a:r>
          </a:p>
        </p:txBody>
      </p:sp>
      <p:sp>
        <p:nvSpPr>
          <p:cNvPr id="4" name="Rectangle 3"/>
          <p:cNvSpPr/>
          <p:nvPr/>
        </p:nvSpPr>
        <p:spPr>
          <a:xfrm>
            <a:off x="4454936" y="266356"/>
            <a:ext cx="7472020" cy="646331"/>
          </a:xfrm>
          <a:prstGeom prst="rect">
            <a:avLst/>
          </a:prstGeom>
          <a:solidFill>
            <a:srgbClr val="FC308C"/>
          </a:solidFill>
        </p:spPr>
        <p:txBody>
          <a:bodyPr wrap="square">
            <a:spAutoFit/>
          </a:bodyPr>
          <a:lstStyle/>
          <a:p>
            <a:r>
              <a:rPr lang="fr-FR" sz="3600" dirty="0" smtClean="0">
                <a:latin typeface="Andalus" panose="02020603050405020304" pitchFamily="18" charset="-78"/>
                <a:cs typeface="Andalus" panose="02020603050405020304" pitchFamily="18" charset="-78"/>
              </a:rPr>
              <a:t>Définitions</a:t>
            </a:r>
            <a:r>
              <a:rPr lang="fr-FR" sz="3600" dirty="0" smtClean="0">
                <a:latin typeface="Times New Roman" panose="02020603050405020304" pitchFamily="18" charset="0"/>
                <a:cs typeface="Times New Roman" panose="02020603050405020304" pitchFamily="18" charset="0"/>
              </a:rPr>
              <a:t>  </a:t>
            </a:r>
            <a:endParaRPr lang="fr-FR" sz="36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302674" y="3727545"/>
            <a:ext cx="4752517" cy="2849280"/>
          </a:xfrm>
          <a:prstGeom prst="rect">
            <a:avLst/>
          </a:prstGeom>
        </p:spPr>
      </p:pic>
      <p:cxnSp>
        <p:nvCxnSpPr>
          <p:cNvPr id="9" name="Connecteur en angle 8"/>
          <p:cNvCxnSpPr/>
          <p:nvPr/>
        </p:nvCxnSpPr>
        <p:spPr>
          <a:xfrm>
            <a:off x="5642975" y="4562336"/>
            <a:ext cx="1565755" cy="74813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994677" y="1082037"/>
            <a:ext cx="5060514" cy="2068259"/>
          </a:xfrm>
          <a:prstGeom prst="rect">
            <a:avLst/>
          </a:prstGeom>
          <a:solidFill>
            <a:schemeClr val="bg1"/>
          </a:solidFill>
          <a:ln>
            <a:solidFill>
              <a:srgbClr val="E32D91"/>
            </a:solidFill>
          </a:ln>
        </p:spPr>
        <p:txBody>
          <a:bodyPr wrap="square">
            <a:spAutoFit/>
          </a:bodyPr>
          <a:lstStyle/>
          <a:p>
            <a:pPr algn="just">
              <a:lnSpc>
                <a:spcPct val="107000"/>
              </a:lnSpc>
              <a:spcAft>
                <a:spcPts val="800"/>
              </a:spcAft>
            </a:pPr>
            <a:r>
              <a:rPr lang="fr-FR" sz="2000" dirty="0" smtClean="0">
                <a:latin typeface="Times New Roman" panose="02020603050405020304" pitchFamily="18" charset="0"/>
                <a:ea typeface="Calibri" panose="020F0502020204030204" pitchFamily="34" charset="0"/>
                <a:cs typeface="Arial" panose="020B0604020202020204" pitchFamily="34" charset="0"/>
              </a:rPr>
              <a:t>Dans </a:t>
            </a:r>
            <a:r>
              <a:rPr lang="fr-FR" sz="2000" dirty="0">
                <a:latin typeface="Times New Roman" panose="02020603050405020304" pitchFamily="18" charset="0"/>
                <a:ea typeface="Calibri" panose="020F0502020204030204" pitchFamily="34" charset="0"/>
                <a:cs typeface="Arial" panose="020B0604020202020204" pitchFamily="34" charset="0"/>
              </a:rPr>
              <a:t>certains cas la cellule produit la substance, dans d’autres cas elle accumule la substance anormale venue d’ailleurs. Il y a donc une rupture entre apport et excrétion, et/ou synthèse et catabolisme. Ce métabolisme anormal fait que la substance va s’accumuler</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114965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rin">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TM02900722[[fn=Salle d’ions]]</Template>
  <TotalTime>247759</TotalTime>
  <Words>3933</Words>
  <Application>Microsoft Office PowerPoint</Application>
  <PresentationFormat>Grand écran</PresentationFormat>
  <Paragraphs>213</Paragraphs>
  <Slides>45</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45</vt:i4>
      </vt:variant>
    </vt:vector>
  </HeadingPairs>
  <TitlesOfParts>
    <vt:vector size="56" baseType="lpstr">
      <vt:lpstr>Andalus</vt:lpstr>
      <vt:lpstr>Arial</vt:lpstr>
      <vt:lpstr>Calibri</vt:lpstr>
      <vt:lpstr>Calibri Light</vt:lpstr>
      <vt:lpstr>Century Gothic</vt:lpstr>
      <vt:lpstr>Times New Roman</vt:lpstr>
      <vt:lpstr>Wingdings</vt:lpstr>
      <vt:lpstr>Wingdings 2</vt:lpstr>
      <vt:lpstr>Wingdings 3</vt:lpstr>
      <vt:lpstr>HDOfficeLightV0</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Iness</dc:creator>
  <cp:lastModifiedBy>user</cp:lastModifiedBy>
  <cp:revision>350</cp:revision>
  <dcterms:created xsi:type="dcterms:W3CDTF">2018-06-04T14:30:59Z</dcterms:created>
  <dcterms:modified xsi:type="dcterms:W3CDTF">2022-06-27T11:32:18Z</dcterms:modified>
</cp:coreProperties>
</file>