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9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99" r:id="rId2"/>
    <p:sldId id="257" r:id="rId3"/>
    <p:sldId id="258" r:id="rId4"/>
    <p:sldId id="281" r:id="rId5"/>
    <p:sldId id="291" r:id="rId6"/>
    <p:sldId id="292" r:id="rId7"/>
    <p:sldId id="294" r:id="rId8"/>
    <p:sldId id="295" r:id="rId9"/>
    <p:sldId id="297" r:id="rId10"/>
    <p:sldId id="298" r:id="rId11"/>
    <p:sldId id="30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558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30AB9D-768A-8A4E-AC9B-BBD30B8B8C2C}" type="doc">
      <dgm:prSet loTypeId="urn:microsoft.com/office/officeart/2005/8/layout/hList1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AF07F8A-ECD1-B344-BE3A-930DDD13A84B}">
      <dgm:prSet phldrT="[Text]"/>
      <dgm:spPr/>
      <dgm:t>
        <a:bodyPr/>
        <a:lstStyle/>
        <a:p>
          <a:r>
            <a:rPr lang="en-US" dirty="0" smtClean="0"/>
            <a:t>Executive Orders</a:t>
          </a:r>
          <a:endParaRPr lang="en-US" dirty="0"/>
        </a:p>
      </dgm:t>
    </dgm:pt>
    <dgm:pt modelId="{A9E79316-A22B-C843-BA9E-CF87D29A81F5}" type="parTrans" cxnId="{39E4868F-EEC2-1947-B0F4-3DEDE369BC12}">
      <dgm:prSet/>
      <dgm:spPr/>
      <dgm:t>
        <a:bodyPr/>
        <a:lstStyle/>
        <a:p>
          <a:endParaRPr lang="en-US"/>
        </a:p>
      </dgm:t>
    </dgm:pt>
    <dgm:pt modelId="{436CD904-D9B6-5E4F-B763-AEEC8D8ECA26}" type="sibTrans" cxnId="{39E4868F-EEC2-1947-B0F4-3DEDE369BC12}">
      <dgm:prSet/>
      <dgm:spPr/>
      <dgm:t>
        <a:bodyPr/>
        <a:lstStyle/>
        <a:p>
          <a:endParaRPr lang="en-US"/>
        </a:p>
      </dgm:t>
    </dgm:pt>
    <dgm:pt modelId="{3E4C8D9B-3B52-F142-9BFD-CFFBCA660100}">
      <dgm:prSet phldrT="[Text]"/>
      <dgm:spPr/>
      <dgm:t>
        <a:bodyPr/>
        <a:lstStyle/>
        <a:p>
          <a:r>
            <a:rPr lang="en-US" dirty="0" smtClean="0"/>
            <a:t>Can</a:t>
          </a:r>
          <a:r>
            <a:rPr lang="en-US" baseline="0" dirty="0" smtClean="0"/>
            <a:t> create law without Congress</a:t>
          </a:r>
          <a:endParaRPr lang="en-US" dirty="0"/>
        </a:p>
      </dgm:t>
    </dgm:pt>
    <dgm:pt modelId="{C3776BC5-3173-7C45-9164-D6F6DFE86FC8}" type="parTrans" cxnId="{409FA9A5-CB8B-2D4D-A29A-87C9DE2F146E}">
      <dgm:prSet/>
      <dgm:spPr/>
      <dgm:t>
        <a:bodyPr/>
        <a:lstStyle/>
        <a:p>
          <a:endParaRPr lang="en-US"/>
        </a:p>
      </dgm:t>
    </dgm:pt>
    <dgm:pt modelId="{10473C6C-B338-C842-875A-5195A5A29CFB}" type="sibTrans" cxnId="{409FA9A5-CB8B-2D4D-A29A-87C9DE2F146E}">
      <dgm:prSet/>
      <dgm:spPr/>
      <dgm:t>
        <a:bodyPr/>
        <a:lstStyle/>
        <a:p>
          <a:endParaRPr lang="en-US"/>
        </a:p>
      </dgm:t>
    </dgm:pt>
    <dgm:pt modelId="{A0D4257F-0E87-DE4D-A597-62FCC2E449D6}">
      <dgm:prSet phldrT="[Text]"/>
      <dgm:spPr/>
      <dgm:t>
        <a:bodyPr/>
        <a:lstStyle/>
        <a:p>
          <a:r>
            <a:rPr lang="en-US" dirty="0" smtClean="0"/>
            <a:t>Obama has issued</a:t>
          </a:r>
          <a:r>
            <a:rPr lang="en-US" baseline="0" dirty="0" smtClean="0"/>
            <a:t> 226 executive orders since 2009</a:t>
          </a:r>
          <a:endParaRPr lang="en-US" dirty="0"/>
        </a:p>
      </dgm:t>
    </dgm:pt>
    <dgm:pt modelId="{8859A734-6284-2D42-930B-7C120B284294}" type="parTrans" cxnId="{55E7D75A-2EB9-FB45-A68B-BE5A49D447FE}">
      <dgm:prSet/>
      <dgm:spPr/>
      <dgm:t>
        <a:bodyPr/>
        <a:lstStyle/>
        <a:p>
          <a:endParaRPr lang="en-US"/>
        </a:p>
      </dgm:t>
    </dgm:pt>
    <dgm:pt modelId="{F175F50C-64D9-4B4D-AE44-68D667389695}" type="sibTrans" cxnId="{55E7D75A-2EB9-FB45-A68B-BE5A49D447FE}">
      <dgm:prSet/>
      <dgm:spPr/>
      <dgm:t>
        <a:bodyPr/>
        <a:lstStyle/>
        <a:p>
          <a:endParaRPr lang="en-US"/>
        </a:p>
      </dgm:t>
    </dgm:pt>
    <dgm:pt modelId="{5A4B8F9C-B38F-1E49-9343-148A0952B9CD}">
      <dgm:prSet phldrT="[Text]"/>
      <dgm:spPr/>
      <dgm:t>
        <a:bodyPr/>
        <a:lstStyle/>
        <a:p>
          <a:r>
            <a:rPr lang="en-US" dirty="0" smtClean="0"/>
            <a:t>Executive Agreements</a:t>
          </a:r>
          <a:endParaRPr lang="en-US" dirty="0"/>
        </a:p>
      </dgm:t>
    </dgm:pt>
    <dgm:pt modelId="{713092DE-35B1-AD42-A772-0897C66B32F1}" type="parTrans" cxnId="{CF10277C-9177-D34F-B8C6-96224F052FD1}">
      <dgm:prSet/>
      <dgm:spPr/>
      <dgm:t>
        <a:bodyPr/>
        <a:lstStyle/>
        <a:p>
          <a:endParaRPr lang="en-US"/>
        </a:p>
      </dgm:t>
    </dgm:pt>
    <dgm:pt modelId="{1E6879D7-5B85-0741-8A7B-994012287ADD}" type="sibTrans" cxnId="{CF10277C-9177-D34F-B8C6-96224F052FD1}">
      <dgm:prSet/>
      <dgm:spPr/>
      <dgm:t>
        <a:bodyPr/>
        <a:lstStyle/>
        <a:p>
          <a:endParaRPr lang="en-US"/>
        </a:p>
      </dgm:t>
    </dgm:pt>
    <dgm:pt modelId="{C213E4BA-D0A9-4046-8F02-43B386BF29B5}">
      <dgm:prSet phldrT="[Text]"/>
      <dgm:spPr/>
      <dgm:t>
        <a:bodyPr/>
        <a:lstStyle/>
        <a:p>
          <a:r>
            <a:rPr lang="en-US" dirty="0" smtClean="0"/>
            <a:t>Makes agreements with other countries</a:t>
          </a:r>
          <a:endParaRPr lang="en-US" dirty="0"/>
        </a:p>
      </dgm:t>
    </dgm:pt>
    <dgm:pt modelId="{E3E20568-5F52-CB4E-AF53-AD70C463F58B}" type="parTrans" cxnId="{1238ACDE-044C-994A-B072-7268D3D9A269}">
      <dgm:prSet/>
      <dgm:spPr/>
      <dgm:t>
        <a:bodyPr/>
        <a:lstStyle/>
        <a:p>
          <a:endParaRPr lang="en-US"/>
        </a:p>
      </dgm:t>
    </dgm:pt>
    <dgm:pt modelId="{05695429-D844-3347-8373-C08643CE2000}" type="sibTrans" cxnId="{1238ACDE-044C-994A-B072-7268D3D9A269}">
      <dgm:prSet/>
      <dgm:spPr/>
      <dgm:t>
        <a:bodyPr/>
        <a:lstStyle/>
        <a:p>
          <a:endParaRPr lang="en-US"/>
        </a:p>
      </dgm:t>
    </dgm:pt>
    <dgm:pt modelId="{08C9BA55-2E97-6B4B-B125-432272E553C2}">
      <dgm:prSet phldrT="[Text]"/>
      <dgm:spPr/>
      <dgm:t>
        <a:bodyPr/>
        <a:lstStyle/>
        <a:p>
          <a:r>
            <a:rPr lang="en-US" dirty="0" smtClean="0"/>
            <a:t>Do not require Senate ratification</a:t>
          </a:r>
          <a:endParaRPr lang="en-US" dirty="0"/>
        </a:p>
      </dgm:t>
    </dgm:pt>
    <dgm:pt modelId="{40FAC813-B56E-FD43-8550-090AE3023507}" type="parTrans" cxnId="{28FC6F4A-1296-BB46-BC8C-8E913D2A72AC}">
      <dgm:prSet/>
      <dgm:spPr/>
      <dgm:t>
        <a:bodyPr/>
        <a:lstStyle/>
        <a:p>
          <a:endParaRPr lang="en-US"/>
        </a:p>
      </dgm:t>
    </dgm:pt>
    <dgm:pt modelId="{1FAD1F1C-57F0-6144-BA3C-E2AE7B33C505}" type="sibTrans" cxnId="{28FC6F4A-1296-BB46-BC8C-8E913D2A72AC}">
      <dgm:prSet/>
      <dgm:spPr/>
      <dgm:t>
        <a:bodyPr/>
        <a:lstStyle/>
        <a:p>
          <a:endParaRPr lang="en-US"/>
        </a:p>
      </dgm:t>
    </dgm:pt>
    <dgm:pt modelId="{39E2FBBB-49F6-F641-A8E2-0E83B02ECE2F}">
      <dgm:prSet phldrT="[Text]"/>
      <dgm:spPr/>
      <dgm:t>
        <a:bodyPr/>
        <a:lstStyle/>
        <a:p>
          <a:r>
            <a:rPr lang="en-US" dirty="0" smtClean="0"/>
            <a:t>Signing Statements</a:t>
          </a:r>
          <a:endParaRPr lang="en-US" dirty="0"/>
        </a:p>
      </dgm:t>
    </dgm:pt>
    <dgm:pt modelId="{44B93C4D-7EDD-3646-822B-236AED3F49F1}" type="parTrans" cxnId="{940F07D4-490D-7B46-96CF-B80BB6CB3C82}">
      <dgm:prSet/>
      <dgm:spPr/>
      <dgm:t>
        <a:bodyPr/>
        <a:lstStyle/>
        <a:p>
          <a:endParaRPr lang="en-US"/>
        </a:p>
      </dgm:t>
    </dgm:pt>
    <dgm:pt modelId="{A1FBE699-7986-7C42-BF10-FDF00C503324}" type="sibTrans" cxnId="{940F07D4-490D-7B46-96CF-B80BB6CB3C82}">
      <dgm:prSet/>
      <dgm:spPr/>
      <dgm:t>
        <a:bodyPr/>
        <a:lstStyle/>
        <a:p>
          <a:endParaRPr lang="en-US"/>
        </a:p>
      </dgm:t>
    </dgm:pt>
    <dgm:pt modelId="{FD1578E0-0C8B-7D48-A990-4C993A5B4E23}">
      <dgm:prSet phldrT="[Text]"/>
      <dgm:spPr/>
      <dgm:t>
        <a:bodyPr/>
        <a:lstStyle/>
        <a:p>
          <a:r>
            <a:rPr lang="en-US" dirty="0" smtClean="0"/>
            <a:t>Written pronouncement on legislation by the President</a:t>
          </a:r>
          <a:endParaRPr lang="en-US" dirty="0"/>
        </a:p>
      </dgm:t>
    </dgm:pt>
    <dgm:pt modelId="{EB489016-F9B8-E140-AB55-7C9FFFA223EC}" type="parTrans" cxnId="{0BA6C592-5D1B-0946-B560-0FDD5997A9F6}">
      <dgm:prSet/>
      <dgm:spPr/>
      <dgm:t>
        <a:bodyPr/>
        <a:lstStyle/>
        <a:p>
          <a:endParaRPr lang="en-US"/>
        </a:p>
      </dgm:t>
    </dgm:pt>
    <dgm:pt modelId="{C635188F-035C-4D41-8AEB-21E1D5BE1687}" type="sibTrans" cxnId="{0BA6C592-5D1B-0946-B560-0FDD5997A9F6}">
      <dgm:prSet/>
      <dgm:spPr/>
      <dgm:t>
        <a:bodyPr/>
        <a:lstStyle/>
        <a:p>
          <a:endParaRPr lang="en-US"/>
        </a:p>
      </dgm:t>
    </dgm:pt>
    <dgm:pt modelId="{015FF57B-B714-0D44-AA4E-AE1EF7E91B8F}">
      <dgm:prSet phldrT="[Text]"/>
      <dgm:spPr/>
      <dgm:t>
        <a:bodyPr/>
        <a:lstStyle/>
        <a:p>
          <a:r>
            <a:rPr lang="en-US" dirty="0" smtClean="0"/>
            <a:t>Can alter the meaning or intention of legislation passed</a:t>
          </a:r>
          <a:endParaRPr lang="en-US" dirty="0"/>
        </a:p>
      </dgm:t>
    </dgm:pt>
    <dgm:pt modelId="{0BA901AA-EB08-4741-9FAA-412E7F8397F2}" type="parTrans" cxnId="{2CB92B7E-A34A-2349-A448-781F1F4A94BA}">
      <dgm:prSet/>
      <dgm:spPr/>
      <dgm:t>
        <a:bodyPr/>
        <a:lstStyle/>
        <a:p>
          <a:endParaRPr lang="en-US"/>
        </a:p>
      </dgm:t>
    </dgm:pt>
    <dgm:pt modelId="{58325E9E-A99A-9342-B0A4-7B6CD7E4B16F}" type="sibTrans" cxnId="{2CB92B7E-A34A-2349-A448-781F1F4A94BA}">
      <dgm:prSet/>
      <dgm:spPr/>
      <dgm:t>
        <a:bodyPr/>
        <a:lstStyle/>
        <a:p>
          <a:endParaRPr lang="en-US"/>
        </a:p>
      </dgm:t>
    </dgm:pt>
    <dgm:pt modelId="{D98D02E0-1B3A-2348-AE2F-041AE46213A3}" type="pres">
      <dgm:prSet presAssocID="{A430AB9D-768A-8A4E-AC9B-BBD30B8B8C2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0BF88A7-42DC-7D4E-9319-A38DD864FCA0}" type="pres">
      <dgm:prSet presAssocID="{7AF07F8A-ECD1-B344-BE3A-930DDD13A84B}" presName="composite" presStyleCnt="0"/>
      <dgm:spPr/>
      <dgm:t>
        <a:bodyPr/>
        <a:lstStyle/>
        <a:p>
          <a:endParaRPr lang="en-US"/>
        </a:p>
      </dgm:t>
    </dgm:pt>
    <dgm:pt modelId="{C43E819D-174D-0F4D-8732-15730E399429}" type="pres">
      <dgm:prSet presAssocID="{7AF07F8A-ECD1-B344-BE3A-930DDD13A84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571727-CE34-554C-8BC2-C328F1D3AE9A}" type="pres">
      <dgm:prSet presAssocID="{7AF07F8A-ECD1-B344-BE3A-930DDD13A84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338840-7D97-4B47-8AB1-8E0EF50D5E3C}" type="pres">
      <dgm:prSet presAssocID="{436CD904-D9B6-5E4F-B763-AEEC8D8ECA26}" presName="space" presStyleCnt="0"/>
      <dgm:spPr/>
      <dgm:t>
        <a:bodyPr/>
        <a:lstStyle/>
        <a:p>
          <a:endParaRPr lang="en-US"/>
        </a:p>
      </dgm:t>
    </dgm:pt>
    <dgm:pt modelId="{FF06ACCF-DF75-E34D-80D1-8DF68BEDC87F}" type="pres">
      <dgm:prSet presAssocID="{5A4B8F9C-B38F-1E49-9343-148A0952B9CD}" presName="composite" presStyleCnt="0"/>
      <dgm:spPr/>
      <dgm:t>
        <a:bodyPr/>
        <a:lstStyle/>
        <a:p>
          <a:endParaRPr lang="en-US"/>
        </a:p>
      </dgm:t>
    </dgm:pt>
    <dgm:pt modelId="{7147AA7C-9EDA-724A-857B-8C7CCE0B1BCF}" type="pres">
      <dgm:prSet presAssocID="{5A4B8F9C-B38F-1E49-9343-148A0952B9C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AA8878-792A-174B-99F1-12D0DB86BB83}" type="pres">
      <dgm:prSet presAssocID="{5A4B8F9C-B38F-1E49-9343-148A0952B9CD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07A152-B681-8145-BD40-A7F642CFD40F}" type="pres">
      <dgm:prSet presAssocID="{1E6879D7-5B85-0741-8A7B-994012287ADD}" presName="space" presStyleCnt="0"/>
      <dgm:spPr/>
      <dgm:t>
        <a:bodyPr/>
        <a:lstStyle/>
        <a:p>
          <a:endParaRPr lang="en-US"/>
        </a:p>
      </dgm:t>
    </dgm:pt>
    <dgm:pt modelId="{F54859E2-ED35-C941-94CE-E9A2CAB11DB6}" type="pres">
      <dgm:prSet presAssocID="{39E2FBBB-49F6-F641-A8E2-0E83B02ECE2F}" presName="composite" presStyleCnt="0"/>
      <dgm:spPr/>
      <dgm:t>
        <a:bodyPr/>
        <a:lstStyle/>
        <a:p>
          <a:endParaRPr lang="en-US"/>
        </a:p>
      </dgm:t>
    </dgm:pt>
    <dgm:pt modelId="{FEE34B8D-1CBE-FD41-B6CF-F0618F9A14C4}" type="pres">
      <dgm:prSet presAssocID="{39E2FBBB-49F6-F641-A8E2-0E83B02ECE2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D9C9A5-E3AE-3045-A26A-EF7F54699172}" type="pres">
      <dgm:prSet presAssocID="{39E2FBBB-49F6-F641-A8E2-0E83B02ECE2F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5872F3-5941-2943-8E78-688796EE64F4}" type="presOf" srcId="{08C9BA55-2E97-6B4B-B125-432272E553C2}" destId="{7BAA8878-792A-174B-99F1-12D0DB86BB83}" srcOrd="0" destOrd="1" presId="urn:microsoft.com/office/officeart/2005/8/layout/hList1"/>
    <dgm:cxn modelId="{1238ACDE-044C-994A-B072-7268D3D9A269}" srcId="{5A4B8F9C-B38F-1E49-9343-148A0952B9CD}" destId="{C213E4BA-D0A9-4046-8F02-43B386BF29B5}" srcOrd="0" destOrd="0" parTransId="{E3E20568-5F52-CB4E-AF53-AD70C463F58B}" sibTransId="{05695429-D844-3347-8373-C08643CE2000}"/>
    <dgm:cxn modelId="{CF10277C-9177-D34F-B8C6-96224F052FD1}" srcId="{A430AB9D-768A-8A4E-AC9B-BBD30B8B8C2C}" destId="{5A4B8F9C-B38F-1E49-9343-148A0952B9CD}" srcOrd="1" destOrd="0" parTransId="{713092DE-35B1-AD42-A772-0897C66B32F1}" sibTransId="{1E6879D7-5B85-0741-8A7B-994012287ADD}"/>
    <dgm:cxn modelId="{1BF56AB5-D437-CE45-BCE9-D5D15B1ABA74}" type="presOf" srcId="{015FF57B-B714-0D44-AA4E-AE1EF7E91B8F}" destId="{7FD9C9A5-E3AE-3045-A26A-EF7F54699172}" srcOrd="0" destOrd="1" presId="urn:microsoft.com/office/officeart/2005/8/layout/hList1"/>
    <dgm:cxn modelId="{FB51AB89-1713-C046-9913-7F11D16A0505}" type="presOf" srcId="{39E2FBBB-49F6-F641-A8E2-0E83B02ECE2F}" destId="{FEE34B8D-1CBE-FD41-B6CF-F0618F9A14C4}" srcOrd="0" destOrd="0" presId="urn:microsoft.com/office/officeart/2005/8/layout/hList1"/>
    <dgm:cxn modelId="{E8167EDB-D56A-2D41-A20E-2A341882CF64}" type="presOf" srcId="{3E4C8D9B-3B52-F142-9BFD-CFFBCA660100}" destId="{CD571727-CE34-554C-8BC2-C328F1D3AE9A}" srcOrd="0" destOrd="0" presId="urn:microsoft.com/office/officeart/2005/8/layout/hList1"/>
    <dgm:cxn modelId="{18849A17-1924-8540-AE39-0FDACC807DA7}" type="presOf" srcId="{A0D4257F-0E87-DE4D-A597-62FCC2E449D6}" destId="{CD571727-CE34-554C-8BC2-C328F1D3AE9A}" srcOrd="0" destOrd="1" presId="urn:microsoft.com/office/officeart/2005/8/layout/hList1"/>
    <dgm:cxn modelId="{C29AAE34-C114-E947-9F34-95AACCD8AA5D}" type="presOf" srcId="{7AF07F8A-ECD1-B344-BE3A-930DDD13A84B}" destId="{C43E819D-174D-0F4D-8732-15730E399429}" srcOrd="0" destOrd="0" presId="urn:microsoft.com/office/officeart/2005/8/layout/hList1"/>
    <dgm:cxn modelId="{940F07D4-490D-7B46-96CF-B80BB6CB3C82}" srcId="{A430AB9D-768A-8A4E-AC9B-BBD30B8B8C2C}" destId="{39E2FBBB-49F6-F641-A8E2-0E83B02ECE2F}" srcOrd="2" destOrd="0" parTransId="{44B93C4D-7EDD-3646-822B-236AED3F49F1}" sibTransId="{A1FBE699-7986-7C42-BF10-FDF00C503324}"/>
    <dgm:cxn modelId="{8EF91474-FE98-314F-A790-6C4BCE4C4662}" type="presOf" srcId="{5A4B8F9C-B38F-1E49-9343-148A0952B9CD}" destId="{7147AA7C-9EDA-724A-857B-8C7CCE0B1BCF}" srcOrd="0" destOrd="0" presId="urn:microsoft.com/office/officeart/2005/8/layout/hList1"/>
    <dgm:cxn modelId="{28FC6F4A-1296-BB46-BC8C-8E913D2A72AC}" srcId="{5A4B8F9C-B38F-1E49-9343-148A0952B9CD}" destId="{08C9BA55-2E97-6B4B-B125-432272E553C2}" srcOrd="1" destOrd="0" parTransId="{40FAC813-B56E-FD43-8550-090AE3023507}" sibTransId="{1FAD1F1C-57F0-6144-BA3C-E2AE7B33C505}"/>
    <dgm:cxn modelId="{0BA6C592-5D1B-0946-B560-0FDD5997A9F6}" srcId="{39E2FBBB-49F6-F641-A8E2-0E83B02ECE2F}" destId="{FD1578E0-0C8B-7D48-A990-4C993A5B4E23}" srcOrd="0" destOrd="0" parTransId="{EB489016-F9B8-E140-AB55-7C9FFFA223EC}" sibTransId="{C635188F-035C-4D41-8AEB-21E1D5BE1687}"/>
    <dgm:cxn modelId="{39E4868F-EEC2-1947-B0F4-3DEDE369BC12}" srcId="{A430AB9D-768A-8A4E-AC9B-BBD30B8B8C2C}" destId="{7AF07F8A-ECD1-B344-BE3A-930DDD13A84B}" srcOrd="0" destOrd="0" parTransId="{A9E79316-A22B-C843-BA9E-CF87D29A81F5}" sibTransId="{436CD904-D9B6-5E4F-B763-AEEC8D8ECA26}"/>
    <dgm:cxn modelId="{4EB83545-90D4-414F-ACBD-DCA9099AEA91}" type="presOf" srcId="{A430AB9D-768A-8A4E-AC9B-BBD30B8B8C2C}" destId="{D98D02E0-1B3A-2348-AE2F-041AE46213A3}" srcOrd="0" destOrd="0" presId="urn:microsoft.com/office/officeart/2005/8/layout/hList1"/>
    <dgm:cxn modelId="{55E7D75A-2EB9-FB45-A68B-BE5A49D447FE}" srcId="{7AF07F8A-ECD1-B344-BE3A-930DDD13A84B}" destId="{A0D4257F-0E87-DE4D-A597-62FCC2E449D6}" srcOrd="1" destOrd="0" parTransId="{8859A734-6284-2D42-930B-7C120B284294}" sibTransId="{F175F50C-64D9-4B4D-AE44-68D667389695}"/>
    <dgm:cxn modelId="{409FA9A5-CB8B-2D4D-A29A-87C9DE2F146E}" srcId="{7AF07F8A-ECD1-B344-BE3A-930DDD13A84B}" destId="{3E4C8D9B-3B52-F142-9BFD-CFFBCA660100}" srcOrd="0" destOrd="0" parTransId="{C3776BC5-3173-7C45-9164-D6F6DFE86FC8}" sibTransId="{10473C6C-B338-C842-875A-5195A5A29CFB}"/>
    <dgm:cxn modelId="{E3846FAC-C050-5048-9112-AA2D2DDEEA39}" type="presOf" srcId="{FD1578E0-0C8B-7D48-A990-4C993A5B4E23}" destId="{7FD9C9A5-E3AE-3045-A26A-EF7F54699172}" srcOrd="0" destOrd="0" presId="urn:microsoft.com/office/officeart/2005/8/layout/hList1"/>
    <dgm:cxn modelId="{9C39F354-AD4D-2C4F-A000-7903F09C1F3A}" type="presOf" srcId="{C213E4BA-D0A9-4046-8F02-43B386BF29B5}" destId="{7BAA8878-792A-174B-99F1-12D0DB86BB83}" srcOrd="0" destOrd="0" presId="urn:microsoft.com/office/officeart/2005/8/layout/hList1"/>
    <dgm:cxn modelId="{2CB92B7E-A34A-2349-A448-781F1F4A94BA}" srcId="{39E2FBBB-49F6-F641-A8E2-0E83B02ECE2F}" destId="{015FF57B-B714-0D44-AA4E-AE1EF7E91B8F}" srcOrd="1" destOrd="0" parTransId="{0BA901AA-EB08-4741-9FAA-412E7F8397F2}" sibTransId="{58325E9E-A99A-9342-B0A4-7B6CD7E4B16F}"/>
    <dgm:cxn modelId="{E6AD3950-6822-884A-B0A7-E307C95C85F8}" type="presParOf" srcId="{D98D02E0-1B3A-2348-AE2F-041AE46213A3}" destId="{20BF88A7-42DC-7D4E-9319-A38DD864FCA0}" srcOrd="0" destOrd="0" presId="urn:microsoft.com/office/officeart/2005/8/layout/hList1"/>
    <dgm:cxn modelId="{4677FD3F-C50E-A34E-841A-C627551D79D4}" type="presParOf" srcId="{20BF88A7-42DC-7D4E-9319-A38DD864FCA0}" destId="{C43E819D-174D-0F4D-8732-15730E399429}" srcOrd="0" destOrd="0" presId="urn:microsoft.com/office/officeart/2005/8/layout/hList1"/>
    <dgm:cxn modelId="{5FE8A284-AB45-B64E-947D-D27F676E8F96}" type="presParOf" srcId="{20BF88A7-42DC-7D4E-9319-A38DD864FCA0}" destId="{CD571727-CE34-554C-8BC2-C328F1D3AE9A}" srcOrd="1" destOrd="0" presId="urn:microsoft.com/office/officeart/2005/8/layout/hList1"/>
    <dgm:cxn modelId="{9E8C4DDC-6E7A-B74E-AED9-CE2CC3DBAAB7}" type="presParOf" srcId="{D98D02E0-1B3A-2348-AE2F-041AE46213A3}" destId="{84338840-7D97-4B47-8AB1-8E0EF50D5E3C}" srcOrd="1" destOrd="0" presId="urn:microsoft.com/office/officeart/2005/8/layout/hList1"/>
    <dgm:cxn modelId="{83D20961-8B57-1B40-8953-7F973B467CCD}" type="presParOf" srcId="{D98D02E0-1B3A-2348-AE2F-041AE46213A3}" destId="{FF06ACCF-DF75-E34D-80D1-8DF68BEDC87F}" srcOrd="2" destOrd="0" presId="urn:microsoft.com/office/officeart/2005/8/layout/hList1"/>
    <dgm:cxn modelId="{E05F036D-5009-8440-8797-BA42714E7D3E}" type="presParOf" srcId="{FF06ACCF-DF75-E34D-80D1-8DF68BEDC87F}" destId="{7147AA7C-9EDA-724A-857B-8C7CCE0B1BCF}" srcOrd="0" destOrd="0" presId="urn:microsoft.com/office/officeart/2005/8/layout/hList1"/>
    <dgm:cxn modelId="{2FA7FC51-DC38-3E4A-A1A2-7C878B95A86C}" type="presParOf" srcId="{FF06ACCF-DF75-E34D-80D1-8DF68BEDC87F}" destId="{7BAA8878-792A-174B-99F1-12D0DB86BB83}" srcOrd="1" destOrd="0" presId="urn:microsoft.com/office/officeart/2005/8/layout/hList1"/>
    <dgm:cxn modelId="{3ACA4DB8-D9F1-CD4D-B3A4-0E1145FC1FD1}" type="presParOf" srcId="{D98D02E0-1B3A-2348-AE2F-041AE46213A3}" destId="{E707A152-B681-8145-BD40-A7F642CFD40F}" srcOrd="3" destOrd="0" presId="urn:microsoft.com/office/officeart/2005/8/layout/hList1"/>
    <dgm:cxn modelId="{C69FE9F5-5BE0-9948-812D-354D4AA1FD9C}" type="presParOf" srcId="{D98D02E0-1B3A-2348-AE2F-041AE46213A3}" destId="{F54859E2-ED35-C941-94CE-E9A2CAB11DB6}" srcOrd="4" destOrd="0" presId="urn:microsoft.com/office/officeart/2005/8/layout/hList1"/>
    <dgm:cxn modelId="{94B101ED-12F8-434F-BD22-F7478DFCC97B}" type="presParOf" srcId="{F54859E2-ED35-C941-94CE-E9A2CAB11DB6}" destId="{FEE34B8D-1CBE-FD41-B6CF-F0618F9A14C4}" srcOrd="0" destOrd="0" presId="urn:microsoft.com/office/officeart/2005/8/layout/hList1"/>
    <dgm:cxn modelId="{8A27F00F-6AA7-4043-8803-12AB04821467}" type="presParOf" srcId="{F54859E2-ED35-C941-94CE-E9A2CAB11DB6}" destId="{7FD9C9A5-E3AE-3045-A26A-EF7F5469917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774126-03E5-214A-9A24-CD916D7303C8}" type="doc">
      <dgm:prSet loTypeId="urn:microsoft.com/office/officeart/2005/8/layout/balance1" loCatId="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2D3C226-BA8F-2948-A626-405FA6800B88}">
      <dgm:prSet phldrT="[Text]"/>
      <dgm:spPr/>
      <dgm:t>
        <a:bodyPr/>
        <a:lstStyle/>
        <a:p>
          <a:r>
            <a:rPr lang="en-US" dirty="0" smtClean="0"/>
            <a:t>UK</a:t>
          </a:r>
          <a:endParaRPr lang="en-US" dirty="0"/>
        </a:p>
      </dgm:t>
    </dgm:pt>
    <dgm:pt modelId="{F04EAECB-EA14-BC44-AF45-9B7A56F9AA1C}" type="parTrans" cxnId="{89F0B75B-72B0-F84D-A825-4812414E1DAF}">
      <dgm:prSet/>
      <dgm:spPr/>
      <dgm:t>
        <a:bodyPr/>
        <a:lstStyle/>
        <a:p>
          <a:endParaRPr lang="en-US"/>
        </a:p>
      </dgm:t>
    </dgm:pt>
    <dgm:pt modelId="{BB152180-9D40-084E-B740-72ACE6F6B685}" type="sibTrans" cxnId="{89F0B75B-72B0-F84D-A825-4812414E1DAF}">
      <dgm:prSet/>
      <dgm:spPr/>
      <dgm:t>
        <a:bodyPr/>
        <a:lstStyle/>
        <a:p>
          <a:endParaRPr lang="en-US"/>
        </a:p>
      </dgm:t>
    </dgm:pt>
    <dgm:pt modelId="{A44DD7AE-4A17-7545-AB50-19477C5B0A47}">
      <dgm:prSet phldrT="[Text]"/>
      <dgm:spPr/>
      <dgm:t>
        <a:bodyPr/>
        <a:lstStyle/>
        <a:p>
          <a:r>
            <a:rPr lang="en-US" dirty="0" smtClean="0"/>
            <a:t>Support</a:t>
          </a:r>
          <a:r>
            <a:rPr lang="en-US" baseline="0" dirty="0" smtClean="0"/>
            <a:t> of MPs</a:t>
          </a:r>
          <a:endParaRPr lang="en-US" dirty="0"/>
        </a:p>
      </dgm:t>
    </dgm:pt>
    <dgm:pt modelId="{63E7EA1D-7B1B-B443-909E-F66BF384D8F0}" type="parTrans" cxnId="{C11A44BB-47D2-4B41-9CCD-92529B63589E}">
      <dgm:prSet/>
      <dgm:spPr/>
      <dgm:t>
        <a:bodyPr/>
        <a:lstStyle/>
        <a:p>
          <a:endParaRPr lang="en-US"/>
        </a:p>
      </dgm:t>
    </dgm:pt>
    <dgm:pt modelId="{AA455592-EFBF-FB4C-AE47-63D54ECFF1FA}" type="sibTrans" cxnId="{C11A44BB-47D2-4B41-9CCD-92529B63589E}">
      <dgm:prSet/>
      <dgm:spPr/>
      <dgm:t>
        <a:bodyPr/>
        <a:lstStyle/>
        <a:p>
          <a:endParaRPr lang="en-US"/>
        </a:p>
      </dgm:t>
    </dgm:pt>
    <dgm:pt modelId="{B55EA519-AB8E-3A41-A037-B4CDE74A0D2B}">
      <dgm:prSet phldrT="[Text]"/>
      <dgm:spPr/>
      <dgm:t>
        <a:bodyPr/>
        <a:lstStyle/>
        <a:p>
          <a:r>
            <a:rPr lang="en-US" dirty="0" smtClean="0"/>
            <a:t>Support of Cabinet</a:t>
          </a:r>
          <a:endParaRPr lang="en-US" dirty="0"/>
        </a:p>
      </dgm:t>
    </dgm:pt>
    <dgm:pt modelId="{19F3FC61-6322-AB42-A3BB-21B992E09B1A}" type="parTrans" cxnId="{78F2FED2-B87B-4447-9B77-36604206D2DB}">
      <dgm:prSet/>
      <dgm:spPr/>
      <dgm:t>
        <a:bodyPr/>
        <a:lstStyle/>
        <a:p>
          <a:endParaRPr lang="en-US"/>
        </a:p>
      </dgm:t>
    </dgm:pt>
    <dgm:pt modelId="{496A9A80-6CCA-064B-94A5-AB3C43D9D8A8}" type="sibTrans" cxnId="{78F2FED2-B87B-4447-9B77-36604206D2DB}">
      <dgm:prSet/>
      <dgm:spPr/>
      <dgm:t>
        <a:bodyPr/>
        <a:lstStyle/>
        <a:p>
          <a:endParaRPr lang="en-US"/>
        </a:p>
      </dgm:t>
    </dgm:pt>
    <dgm:pt modelId="{A9986491-2BDE-D543-BFFA-1FEAF0680C6A}">
      <dgm:prSet phldrT="[Text]"/>
      <dgm:spPr/>
      <dgm:t>
        <a:bodyPr/>
        <a:lstStyle/>
        <a:p>
          <a:r>
            <a:rPr lang="en-US" dirty="0" smtClean="0"/>
            <a:t>US</a:t>
          </a:r>
          <a:endParaRPr lang="en-US" dirty="0"/>
        </a:p>
      </dgm:t>
    </dgm:pt>
    <dgm:pt modelId="{F81D6ED5-FD29-3440-BE11-B96211CFD840}" type="parTrans" cxnId="{A5E3E0B8-C0C5-5A45-BC72-E9C9BD9F290F}">
      <dgm:prSet/>
      <dgm:spPr/>
      <dgm:t>
        <a:bodyPr/>
        <a:lstStyle/>
        <a:p>
          <a:endParaRPr lang="en-US"/>
        </a:p>
      </dgm:t>
    </dgm:pt>
    <dgm:pt modelId="{F16EB2AA-FD7C-F542-9ACD-50FC7848DC4A}" type="sibTrans" cxnId="{A5E3E0B8-C0C5-5A45-BC72-E9C9BD9F290F}">
      <dgm:prSet/>
      <dgm:spPr/>
      <dgm:t>
        <a:bodyPr/>
        <a:lstStyle/>
        <a:p>
          <a:endParaRPr lang="en-US"/>
        </a:p>
      </dgm:t>
    </dgm:pt>
    <dgm:pt modelId="{B21DCE4A-15C8-EF4A-B6BE-CF6534573EDF}">
      <dgm:prSet phldrT="[Text]"/>
      <dgm:spPr/>
      <dgm:t>
        <a:bodyPr/>
        <a:lstStyle/>
        <a:p>
          <a:r>
            <a:rPr lang="en-US" dirty="0" smtClean="0"/>
            <a:t>Man</a:t>
          </a:r>
          <a:r>
            <a:rPr lang="en-US" baseline="0" dirty="0" smtClean="0"/>
            <a:t>y Checks by Congress</a:t>
          </a:r>
          <a:endParaRPr lang="en-US" dirty="0"/>
        </a:p>
      </dgm:t>
    </dgm:pt>
    <dgm:pt modelId="{F1D56938-6C85-A143-9675-BFA5ED3A5C46}" type="parTrans" cxnId="{8166D38F-18A7-CA41-B469-B066AF4E6EEF}">
      <dgm:prSet/>
      <dgm:spPr/>
      <dgm:t>
        <a:bodyPr/>
        <a:lstStyle/>
        <a:p>
          <a:endParaRPr lang="en-US"/>
        </a:p>
      </dgm:t>
    </dgm:pt>
    <dgm:pt modelId="{09391836-AD45-6548-8445-90ED2829FF7D}" type="sibTrans" cxnId="{8166D38F-18A7-CA41-B469-B066AF4E6EEF}">
      <dgm:prSet/>
      <dgm:spPr/>
      <dgm:t>
        <a:bodyPr/>
        <a:lstStyle/>
        <a:p>
          <a:endParaRPr lang="en-US"/>
        </a:p>
      </dgm:t>
    </dgm:pt>
    <dgm:pt modelId="{D15AADC1-FB57-AA44-9ACF-B06D8AAE1000}">
      <dgm:prSet phldrT="[Text]"/>
      <dgm:spPr/>
      <dgm:t>
        <a:bodyPr/>
        <a:lstStyle/>
        <a:p>
          <a:r>
            <a:rPr lang="en-US" dirty="0" smtClean="0"/>
            <a:t>Powerful</a:t>
          </a:r>
          <a:r>
            <a:rPr lang="en-US" baseline="0" dirty="0" smtClean="0"/>
            <a:t> Judicial Review</a:t>
          </a:r>
          <a:endParaRPr lang="en-US" dirty="0"/>
        </a:p>
      </dgm:t>
    </dgm:pt>
    <dgm:pt modelId="{F10F37B4-AF47-5540-AB53-144E89A9BBD2}" type="parTrans" cxnId="{065F3173-9FC2-DA4F-AD00-59A7A094E77D}">
      <dgm:prSet/>
      <dgm:spPr/>
      <dgm:t>
        <a:bodyPr/>
        <a:lstStyle/>
        <a:p>
          <a:endParaRPr lang="en-US"/>
        </a:p>
      </dgm:t>
    </dgm:pt>
    <dgm:pt modelId="{DCE7F226-E590-8347-B2E7-7830AF0AAF6F}" type="sibTrans" cxnId="{065F3173-9FC2-DA4F-AD00-59A7A094E77D}">
      <dgm:prSet/>
      <dgm:spPr/>
      <dgm:t>
        <a:bodyPr/>
        <a:lstStyle/>
        <a:p>
          <a:endParaRPr lang="en-US"/>
        </a:p>
      </dgm:t>
    </dgm:pt>
    <dgm:pt modelId="{6717AE93-F134-1242-A6DF-CF8014F647D4}">
      <dgm:prSet phldrT="[Text]"/>
      <dgm:spPr/>
      <dgm:t>
        <a:bodyPr/>
        <a:lstStyle/>
        <a:p>
          <a:r>
            <a:rPr lang="en-US" smtClean="0"/>
            <a:t>Separation of Powers</a:t>
          </a:r>
          <a:endParaRPr lang="en-US" dirty="0"/>
        </a:p>
      </dgm:t>
    </dgm:pt>
    <dgm:pt modelId="{762580EF-4305-8045-A46E-1A3118B02B5C}" type="parTrans" cxnId="{12DEE16F-675A-154B-9A44-7E1BAB308580}">
      <dgm:prSet/>
      <dgm:spPr/>
      <dgm:t>
        <a:bodyPr/>
        <a:lstStyle/>
        <a:p>
          <a:endParaRPr lang="en-US"/>
        </a:p>
      </dgm:t>
    </dgm:pt>
    <dgm:pt modelId="{9207FDBC-5872-7D4F-815D-F5E16ED016E9}" type="sibTrans" cxnId="{12DEE16F-675A-154B-9A44-7E1BAB308580}">
      <dgm:prSet/>
      <dgm:spPr/>
      <dgm:t>
        <a:bodyPr/>
        <a:lstStyle/>
        <a:p>
          <a:endParaRPr lang="en-US"/>
        </a:p>
      </dgm:t>
    </dgm:pt>
    <dgm:pt modelId="{FE5DC808-2CCA-D945-9796-30F1DD19A5BA}" type="pres">
      <dgm:prSet presAssocID="{43774126-03E5-214A-9A24-CD916D7303C8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EB354B-3E5F-BB41-84EB-A514AFD3411C}" type="pres">
      <dgm:prSet presAssocID="{43774126-03E5-214A-9A24-CD916D7303C8}" presName="dummyMaxCanvas" presStyleCnt="0"/>
      <dgm:spPr/>
    </dgm:pt>
    <dgm:pt modelId="{430EB952-37A4-D643-BE39-5F072A3F6D64}" type="pres">
      <dgm:prSet presAssocID="{43774126-03E5-214A-9A24-CD916D7303C8}" presName="parentComposite" presStyleCnt="0"/>
      <dgm:spPr/>
    </dgm:pt>
    <dgm:pt modelId="{89908249-6C1F-A045-87E8-580C3CB56CA8}" type="pres">
      <dgm:prSet presAssocID="{43774126-03E5-214A-9A24-CD916D7303C8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D40D2108-3DE6-9045-A4FD-5A52BAC357EA}" type="pres">
      <dgm:prSet presAssocID="{43774126-03E5-214A-9A24-CD916D7303C8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DD3BF833-1372-BA4E-88BF-EAF3CBB3B8D6}" type="pres">
      <dgm:prSet presAssocID="{43774126-03E5-214A-9A24-CD916D7303C8}" presName="childrenComposite" presStyleCnt="0"/>
      <dgm:spPr/>
    </dgm:pt>
    <dgm:pt modelId="{4FB51B09-7E67-DA47-975E-6E918D0B2544}" type="pres">
      <dgm:prSet presAssocID="{43774126-03E5-214A-9A24-CD916D7303C8}" presName="dummyMaxCanvas_ChildArea" presStyleCnt="0"/>
      <dgm:spPr/>
    </dgm:pt>
    <dgm:pt modelId="{7482D284-7FA6-C542-A15D-11EF37784369}" type="pres">
      <dgm:prSet presAssocID="{43774126-03E5-214A-9A24-CD916D7303C8}" presName="fulcrum" presStyleLbl="alignAccFollowNode1" presStyleIdx="2" presStyleCnt="4"/>
      <dgm:spPr/>
    </dgm:pt>
    <dgm:pt modelId="{1B4BF4A2-364F-0B4B-A74D-9B4FD659CFA1}" type="pres">
      <dgm:prSet presAssocID="{43774126-03E5-214A-9A24-CD916D7303C8}" presName="balance_23" presStyleLbl="alignAccFollowNode1" presStyleIdx="3" presStyleCnt="4">
        <dgm:presLayoutVars>
          <dgm:bulletEnabled val="1"/>
        </dgm:presLayoutVars>
      </dgm:prSet>
      <dgm:spPr/>
    </dgm:pt>
    <dgm:pt modelId="{6E29A248-284F-FA4F-82A1-9BC0DE1313A6}" type="pres">
      <dgm:prSet presAssocID="{43774126-03E5-214A-9A24-CD916D7303C8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C5F472-E4D7-A94D-89A8-3F2BD8ABAD16}" type="pres">
      <dgm:prSet presAssocID="{43774126-03E5-214A-9A24-CD916D7303C8}" presName="right_23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7FB6EA-7B38-8C4E-8B14-0909F90D14E1}" type="pres">
      <dgm:prSet presAssocID="{43774126-03E5-214A-9A24-CD916D7303C8}" presName="right_23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9FC1E8-B992-7443-AE28-E29A08C7D68C}" type="pres">
      <dgm:prSet presAssocID="{43774126-03E5-214A-9A24-CD916D7303C8}" presName="left_23_1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37597A-E87C-3940-8252-D3B850941A9F}" type="pres">
      <dgm:prSet presAssocID="{43774126-03E5-214A-9A24-CD916D7303C8}" presName="left_23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66D38F-18A7-CA41-B469-B066AF4E6EEF}" srcId="{A9986491-2BDE-D543-BFFA-1FEAF0680C6A}" destId="{B21DCE4A-15C8-EF4A-B6BE-CF6534573EDF}" srcOrd="0" destOrd="0" parTransId="{F1D56938-6C85-A143-9675-BFA5ED3A5C46}" sibTransId="{09391836-AD45-6548-8445-90ED2829FF7D}"/>
    <dgm:cxn modelId="{065F3173-9FC2-DA4F-AD00-59A7A094E77D}" srcId="{A9986491-2BDE-D543-BFFA-1FEAF0680C6A}" destId="{D15AADC1-FB57-AA44-9ACF-B06D8AAE1000}" srcOrd="1" destOrd="0" parTransId="{F10F37B4-AF47-5540-AB53-144E89A9BBD2}" sibTransId="{DCE7F226-E590-8347-B2E7-7830AF0AAF6F}"/>
    <dgm:cxn modelId="{BBE089EB-CAD8-8D4F-AB2F-AC8AFDC31BB4}" type="presOf" srcId="{6717AE93-F134-1242-A6DF-CF8014F647D4}" destId="{BB7FB6EA-7B38-8C4E-8B14-0909F90D14E1}" srcOrd="0" destOrd="0" presId="urn:microsoft.com/office/officeart/2005/8/layout/balance1"/>
    <dgm:cxn modelId="{85756850-AB18-0E49-A104-57EF81E371EA}" type="presOf" srcId="{D15AADC1-FB57-AA44-9ACF-B06D8AAE1000}" destId="{3CC5F472-E4D7-A94D-89A8-3F2BD8ABAD16}" srcOrd="0" destOrd="0" presId="urn:microsoft.com/office/officeart/2005/8/layout/balance1"/>
    <dgm:cxn modelId="{6858F54B-A87C-264C-B170-1EB0BB3FFDD5}" type="presOf" srcId="{B21DCE4A-15C8-EF4A-B6BE-CF6534573EDF}" destId="{6E29A248-284F-FA4F-82A1-9BC0DE1313A6}" srcOrd="0" destOrd="0" presId="urn:microsoft.com/office/officeart/2005/8/layout/balance1"/>
    <dgm:cxn modelId="{6100D761-9E9A-A241-B6BC-8646A270BF31}" type="presOf" srcId="{A9986491-2BDE-D543-BFFA-1FEAF0680C6A}" destId="{D40D2108-3DE6-9045-A4FD-5A52BAC357EA}" srcOrd="0" destOrd="0" presId="urn:microsoft.com/office/officeart/2005/8/layout/balance1"/>
    <dgm:cxn modelId="{B6631882-1129-674D-AA7C-8F8631F70E07}" type="presOf" srcId="{B55EA519-AB8E-3A41-A037-B4CDE74A0D2B}" destId="{3237597A-E87C-3940-8252-D3B850941A9F}" srcOrd="0" destOrd="0" presId="urn:microsoft.com/office/officeart/2005/8/layout/balance1"/>
    <dgm:cxn modelId="{78F2FED2-B87B-4447-9B77-36604206D2DB}" srcId="{E2D3C226-BA8F-2948-A626-405FA6800B88}" destId="{B55EA519-AB8E-3A41-A037-B4CDE74A0D2B}" srcOrd="1" destOrd="0" parTransId="{19F3FC61-6322-AB42-A3BB-21B992E09B1A}" sibTransId="{496A9A80-6CCA-064B-94A5-AB3C43D9D8A8}"/>
    <dgm:cxn modelId="{A5E3E0B8-C0C5-5A45-BC72-E9C9BD9F290F}" srcId="{43774126-03E5-214A-9A24-CD916D7303C8}" destId="{A9986491-2BDE-D543-BFFA-1FEAF0680C6A}" srcOrd="1" destOrd="0" parTransId="{F81D6ED5-FD29-3440-BE11-B96211CFD840}" sibTransId="{F16EB2AA-FD7C-F542-9ACD-50FC7848DC4A}"/>
    <dgm:cxn modelId="{12DEE16F-675A-154B-9A44-7E1BAB308580}" srcId="{A9986491-2BDE-D543-BFFA-1FEAF0680C6A}" destId="{6717AE93-F134-1242-A6DF-CF8014F647D4}" srcOrd="2" destOrd="0" parTransId="{762580EF-4305-8045-A46E-1A3118B02B5C}" sibTransId="{9207FDBC-5872-7D4F-815D-F5E16ED016E9}"/>
    <dgm:cxn modelId="{89F0B75B-72B0-F84D-A825-4812414E1DAF}" srcId="{43774126-03E5-214A-9A24-CD916D7303C8}" destId="{E2D3C226-BA8F-2948-A626-405FA6800B88}" srcOrd="0" destOrd="0" parTransId="{F04EAECB-EA14-BC44-AF45-9B7A56F9AA1C}" sibTransId="{BB152180-9D40-084E-B740-72ACE6F6B685}"/>
    <dgm:cxn modelId="{9FDE0FB2-985D-E342-9152-7C44FE45CA99}" type="presOf" srcId="{E2D3C226-BA8F-2948-A626-405FA6800B88}" destId="{89908249-6C1F-A045-87E8-580C3CB56CA8}" srcOrd="0" destOrd="0" presId="urn:microsoft.com/office/officeart/2005/8/layout/balance1"/>
    <dgm:cxn modelId="{D800EF25-25FB-3E43-A3CC-A506878A7A63}" type="presOf" srcId="{43774126-03E5-214A-9A24-CD916D7303C8}" destId="{FE5DC808-2CCA-D945-9796-30F1DD19A5BA}" srcOrd="0" destOrd="0" presId="urn:microsoft.com/office/officeart/2005/8/layout/balance1"/>
    <dgm:cxn modelId="{C11A44BB-47D2-4B41-9CCD-92529B63589E}" srcId="{E2D3C226-BA8F-2948-A626-405FA6800B88}" destId="{A44DD7AE-4A17-7545-AB50-19477C5B0A47}" srcOrd="0" destOrd="0" parTransId="{63E7EA1D-7B1B-B443-909E-F66BF384D8F0}" sibTransId="{AA455592-EFBF-FB4C-AE47-63D54ECFF1FA}"/>
    <dgm:cxn modelId="{5AA96DA6-6E0E-D44A-9275-C36B732CF1E9}" type="presOf" srcId="{A44DD7AE-4A17-7545-AB50-19477C5B0A47}" destId="{459FC1E8-B992-7443-AE28-E29A08C7D68C}" srcOrd="0" destOrd="0" presId="urn:microsoft.com/office/officeart/2005/8/layout/balance1"/>
    <dgm:cxn modelId="{12A0DB8A-E05F-054F-8157-777EB713B542}" type="presParOf" srcId="{FE5DC808-2CCA-D945-9796-30F1DD19A5BA}" destId="{34EB354B-3E5F-BB41-84EB-A514AFD3411C}" srcOrd="0" destOrd="0" presId="urn:microsoft.com/office/officeart/2005/8/layout/balance1"/>
    <dgm:cxn modelId="{01D5CCB8-8FA2-564A-92B1-78DAC5FDA2F7}" type="presParOf" srcId="{FE5DC808-2CCA-D945-9796-30F1DD19A5BA}" destId="{430EB952-37A4-D643-BE39-5F072A3F6D64}" srcOrd="1" destOrd="0" presId="urn:microsoft.com/office/officeart/2005/8/layout/balance1"/>
    <dgm:cxn modelId="{9A01C1FF-DA9E-AE48-B5EB-D6ECC2067308}" type="presParOf" srcId="{430EB952-37A4-D643-BE39-5F072A3F6D64}" destId="{89908249-6C1F-A045-87E8-580C3CB56CA8}" srcOrd="0" destOrd="0" presId="urn:microsoft.com/office/officeart/2005/8/layout/balance1"/>
    <dgm:cxn modelId="{9848AFBB-1CFB-024D-85DF-BF3B0EED9B77}" type="presParOf" srcId="{430EB952-37A4-D643-BE39-5F072A3F6D64}" destId="{D40D2108-3DE6-9045-A4FD-5A52BAC357EA}" srcOrd="1" destOrd="0" presId="urn:microsoft.com/office/officeart/2005/8/layout/balance1"/>
    <dgm:cxn modelId="{827198C1-06BC-C64B-82CA-8206A945E60B}" type="presParOf" srcId="{FE5DC808-2CCA-D945-9796-30F1DD19A5BA}" destId="{DD3BF833-1372-BA4E-88BF-EAF3CBB3B8D6}" srcOrd="2" destOrd="0" presId="urn:microsoft.com/office/officeart/2005/8/layout/balance1"/>
    <dgm:cxn modelId="{9C9CBE51-F65D-1442-A5CC-DECAA3CE0AD1}" type="presParOf" srcId="{DD3BF833-1372-BA4E-88BF-EAF3CBB3B8D6}" destId="{4FB51B09-7E67-DA47-975E-6E918D0B2544}" srcOrd="0" destOrd="0" presId="urn:microsoft.com/office/officeart/2005/8/layout/balance1"/>
    <dgm:cxn modelId="{462F9BEC-406C-D349-886D-D8F6D99FA3BE}" type="presParOf" srcId="{DD3BF833-1372-BA4E-88BF-EAF3CBB3B8D6}" destId="{7482D284-7FA6-C542-A15D-11EF37784369}" srcOrd="1" destOrd="0" presId="urn:microsoft.com/office/officeart/2005/8/layout/balance1"/>
    <dgm:cxn modelId="{52318604-303A-3C4A-8523-966FD0F02CD9}" type="presParOf" srcId="{DD3BF833-1372-BA4E-88BF-EAF3CBB3B8D6}" destId="{1B4BF4A2-364F-0B4B-A74D-9B4FD659CFA1}" srcOrd="2" destOrd="0" presId="urn:microsoft.com/office/officeart/2005/8/layout/balance1"/>
    <dgm:cxn modelId="{527E5349-3EF7-884E-AD1A-5B3FBC9DD700}" type="presParOf" srcId="{DD3BF833-1372-BA4E-88BF-EAF3CBB3B8D6}" destId="{6E29A248-284F-FA4F-82A1-9BC0DE1313A6}" srcOrd="3" destOrd="0" presId="urn:microsoft.com/office/officeart/2005/8/layout/balance1"/>
    <dgm:cxn modelId="{F49D78C5-8F24-B249-956E-28EDBA0AC7F4}" type="presParOf" srcId="{DD3BF833-1372-BA4E-88BF-EAF3CBB3B8D6}" destId="{3CC5F472-E4D7-A94D-89A8-3F2BD8ABAD16}" srcOrd="4" destOrd="0" presId="urn:microsoft.com/office/officeart/2005/8/layout/balance1"/>
    <dgm:cxn modelId="{57C7A040-474B-314C-982D-0F8D0CEADDF6}" type="presParOf" srcId="{DD3BF833-1372-BA4E-88BF-EAF3CBB3B8D6}" destId="{BB7FB6EA-7B38-8C4E-8B14-0909F90D14E1}" srcOrd="5" destOrd="0" presId="urn:microsoft.com/office/officeart/2005/8/layout/balance1"/>
    <dgm:cxn modelId="{AC2C0935-F0A7-664C-B939-67E1858FAA3F}" type="presParOf" srcId="{DD3BF833-1372-BA4E-88BF-EAF3CBB3B8D6}" destId="{459FC1E8-B992-7443-AE28-E29A08C7D68C}" srcOrd="6" destOrd="0" presId="urn:microsoft.com/office/officeart/2005/8/layout/balance1"/>
    <dgm:cxn modelId="{D388143A-AAE5-4948-AC93-1B9C720362EE}" type="presParOf" srcId="{DD3BF833-1372-BA4E-88BF-EAF3CBB3B8D6}" destId="{3237597A-E87C-3940-8252-D3B850941A9F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3E819D-174D-0F4D-8732-15730E399429}">
      <dsp:nvSpPr>
        <dsp:cNvPr id="0" name=""/>
        <dsp:cNvSpPr/>
      </dsp:nvSpPr>
      <dsp:spPr>
        <a:xfrm>
          <a:off x="2356" y="529112"/>
          <a:ext cx="2297119" cy="76182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Executive Orders</a:t>
          </a:r>
          <a:endParaRPr lang="en-US" sz="2100" kern="1200" dirty="0"/>
        </a:p>
      </dsp:txBody>
      <dsp:txXfrm>
        <a:off x="2356" y="529112"/>
        <a:ext cx="2297119" cy="761823"/>
      </dsp:txXfrm>
    </dsp:sp>
    <dsp:sp modelId="{CD571727-CE34-554C-8BC2-C328F1D3AE9A}">
      <dsp:nvSpPr>
        <dsp:cNvPr id="0" name=""/>
        <dsp:cNvSpPr/>
      </dsp:nvSpPr>
      <dsp:spPr>
        <a:xfrm>
          <a:off x="2356" y="1290936"/>
          <a:ext cx="2297119" cy="302636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Can</a:t>
          </a:r>
          <a:r>
            <a:rPr lang="en-US" sz="2100" kern="1200" baseline="0" dirty="0" smtClean="0"/>
            <a:t> create law without Congress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Obama has issued</a:t>
          </a:r>
          <a:r>
            <a:rPr lang="en-US" sz="2100" kern="1200" baseline="0" dirty="0" smtClean="0"/>
            <a:t> 226 executive orders since 2009</a:t>
          </a:r>
          <a:endParaRPr lang="en-US" sz="2100" kern="1200" dirty="0"/>
        </a:p>
      </dsp:txBody>
      <dsp:txXfrm>
        <a:off x="2356" y="1290936"/>
        <a:ext cx="2297119" cy="3026362"/>
      </dsp:txXfrm>
    </dsp:sp>
    <dsp:sp modelId="{7147AA7C-9EDA-724A-857B-8C7CCE0B1BCF}">
      <dsp:nvSpPr>
        <dsp:cNvPr id="0" name=""/>
        <dsp:cNvSpPr/>
      </dsp:nvSpPr>
      <dsp:spPr>
        <a:xfrm>
          <a:off x="2621072" y="529112"/>
          <a:ext cx="2297119" cy="761823"/>
        </a:xfrm>
        <a:prstGeom prst="rect">
          <a:avLst/>
        </a:prstGeom>
        <a:gradFill rotWithShape="0">
          <a:gsLst>
            <a:gs pos="0">
              <a:schemeClr val="accent4">
                <a:hueOff val="5197847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7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7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5197847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Executive Agreements</a:t>
          </a:r>
          <a:endParaRPr lang="en-US" sz="2100" kern="1200" dirty="0"/>
        </a:p>
      </dsp:txBody>
      <dsp:txXfrm>
        <a:off x="2621072" y="529112"/>
        <a:ext cx="2297119" cy="761823"/>
      </dsp:txXfrm>
    </dsp:sp>
    <dsp:sp modelId="{7BAA8878-792A-174B-99F1-12D0DB86BB83}">
      <dsp:nvSpPr>
        <dsp:cNvPr id="0" name=""/>
        <dsp:cNvSpPr/>
      </dsp:nvSpPr>
      <dsp:spPr>
        <a:xfrm>
          <a:off x="2621072" y="1290936"/>
          <a:ext cx="2297119" cy="3026362"/>
        </a:xfrm>
        <a:prstGeom prst="rect">
          <a:avLst/>
        </a:prstGeom>
        <a:solidFill>
          <a:schemeClr val="accent4">
            <a:tint val="40000"/>
            <a:alpha val="90000"/>
            <a:hueOff val="5756959"/>
            <a:satOff val="-30630"/>
            <a:lumOff val="-1745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5756959"/>
              <a:satOff val="-30630"/>
              <a:lumOff val="-174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Makes agreements with other countries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Do not require Senate ratification</a:t>
          </a:r>
          <a:endParaRPr lang="en-US" sz="2100" kern="1200" dirty="0"/>
        </a:p>
      </dsp:txBody>
      <dsp:txXfrm>
        <a:off x="2621072" y="1290936"/>
        <a:ext cx="2297119" cy="3026362"/>
      </dsp:txXfrm>
    </dsp:sp>
    <dsp:sp modelId="{FEE34B8D-1CBE-FD41-B6CF-F0618F9A14C4}">
      <dsp:nvSpPr>
        <dsp:cNvPr id="0" name=""/>
        <dsp:cNvSpPr/>
      </dsp:nvSpPr>
      <dsp:spPr>
        <a:xfrm>
          <a:off x="5239788" y="529112"/>
          <a:ext cx="2297119" cy="761823"/>
        </a:xfrm>
        <a:prstGeom prst="rect">
          <a:avLst/>
        </a:prstGeom>
        <a:gradFill rotWithShape="0">
          <a:gsLst>
            <a:gs pos="0">
              <a:schemeClr val="accent4">
                <a:hueOff val="10395693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3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3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10395693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Signing Statements</a:t>
          </a:r>
          <a:endParaRPr lang="en-US" sz="2100" kern="1200" dirty="0"/>
        </a:p>
      </dsp:txBody>
      <dsp:txXfrm>
        <a:off x="5239788" y="529112"/>
        <a:ext cx="2297119" cy="761823"/>
      </dsp:txXfrm>
    </dsp:sp>
    <dsp:sp modelId="{7FD9C9A5-E3AE-3045-A26A-EF7F54699172}">
      <dsp:nvSpPr>
        <dsp:cNvPr id="0" name=""/>
        <dsp:cNvSpPr/>
      </dsp:nvSpPr>
      <dsp:spPr>
        <a:xfrm>
          <a:off x="5239788" y="1290936"/>
          <a:ext cx="2297119" cy="3026362"/>
        </a:xfrm>
        <a:prstGeom prst="rect">
          <a:avLst/>
        </a:prstGeom>
        <a:solidFill>
          <a:schemeClr val="accent4">
            <a:tint val="40000"/>
            <a:alpha val="90000"/>
            <a:hueOff val="11513918"/>
            <a:satOff val="-61261"/>
            <a:lumOff val="-349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11513918"/>
              <a:satOff val="-61261"/>
              <a:lumOff val="-349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Written pronouncement on legislation by the President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Can alter the meaning or intention of legislation passed</a:t>
          </a:r>
          <a:endParaRPr lang="en-US" sz="2100" kern="1200" dirty="0"/>
        </a:p>
      </dsp:txBody>
      <dsp:txXfrm>
        <a:off x="5239788" y="1290936"/>
        <a:ext cx="2297119" cy="30263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908249-6C1F-A045-87E8-580C3CB56CA8}">
      <dsp:nvSpPr>
        <dsp:cNvPr id="0" name=""/>
        <dsp:cNvSpPr/>
      </dsp:nvSpPr>
      <dsp:spPr>
        <a:xfrm>
          <a:off x="1481740" y="0"/>
          <a:ext cx="2027682" cy="1126490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/>
            <a:t>UK</a:t>
          </a:r>
          <a:endParaRPr lang="en-US" sz="4900" kern="1200" dirty="0"/>
        </a:p>
      </dsp:txBody>
      <dsp:txXfrm>
        <a:off x="1514734" y="32994"/>
        <a:ext cx="1961694" cy="1060502"/>
      </dsp:txXfrm>
    </dsp:sp>
    <dsp:sp modelId="{D40D2108-3DE6-9045-A4FD-5A52BAC357EA}">
      <dsp:nvSpPr>
        <dsp:cNvPr id="0" name=""/>
        <dsp:cNvSpPr/>
      </dsp:nvSpPr>
      <dsp:spPr>
        <a:xfrm>
          <a:off x="4410614" y="0"/>
          <a:ext cx="2027682" cy="1126490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3837973"/>
            <a:satOff val="-20420"/>
            <a:lumOff val="-1163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3837973"/>
              <a:satOff val="-20420"/>
              <a:lumOff val="-116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/>
            <a:t>US</a:t>
          </a:r>
          <a:endParaRPr lang="en-US" sz="4900" kern="1200" dirty="0"/>
        </a:p>
      </dsp:txBody>
      <dsp:txXfrm>
        <a:off x="4443608" y="32994"/>
        <a:ext cx="1961694" cy="1060502"/>
      </dsp:txXfrm>
    </dsp:sp>
    <dsp:sp modelId="{7482D284-7FA6-C542-A15D-11EF37784369}">
      <dsp:nvSpPr>
        <dsp:cNvPr id="0" name=""/>
        <dsp:cNvSpPr/>
      </dsp:nvSpPr>
      <dsp:spPr>
        <a:xfrm>
          <a:off x="3537584" y="4787582"/>
          <a:ext cx="844867" cy="844867"/>
        </a:xfrm>
        <a:prstGeom prst="triangle">
          <a:avLst/>
        </a:prstGeom>
        <a:solidFill>
          <a:schemeClr val="accent4">
            <a:tint val="40000"/>
            <a:alpha val="90000"/>
            <a:hueOff val="7675946"/>
            <a:satOff val="-40841"/>
            <a:lumOff val="-2327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7675946"/>
              <a:satOff val="-40841"/>
              <a:lumOff val="-232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B4BF4A2-364F-0B4B-A74D-9B4FD659CFA1}">
      <dsp:nvSpPr>
        <dsp:cNvPr id="0" name=""/>
        <dsp:cNvSpPr/>
      </dsp:nvSpPr>
      <dsp:spPr>
        <a:xfrm rot="240000">
          <a:off x="1424641" y="4425547"/>
          <a:ext cx="5070753" cy="354581"/>
        </a:xfrm>
        <a:prstGeom prst="rect">
          <a:avLst/>
        </a:prstGeom>
        <a:solidFill>
          <a:schemeClr val="accent4">
            <a:tint val="40000"/>
            <a:alpha val="90000"/>
            <a:hueOff val="11513918"/>
            <a:satOff val="-61261"/>
            <a:lumOff val="-349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11513918"/>
              <a:satOff val="-61261"/>
              <a:lumOff val="-349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E29A248-284F-FA4F-82A1-9BC0DE1313A6}">
      <dsp:nvSpPr>
        <dsp:cNvPr id="0" name=""/>
        <dsp:cNvSpPr/>
      </dsp:nvSpPr>
      <dsp:spPr>
        <a:xfrm rot="240000">
          <a:off x="4469188" y="3539006"/>
          <a:ext cx="2023182" cy="94259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Man</a:t>
          </a:r>
          <a:r>
            <a:rPr lang="en-US" sz="2200" kern="1200" baseline="0" dirty="0" smtClean="0"/>
            <a:t>y Checks by Congress</a:t>
          </a:r>
          <a:endParaRPr lang="en-US" sz="2200" kern="1200" dirty="0"/>
        </a:p>
      </dsp:txBody>
      <dsp:txXfrm>
        <a:off x="4515202" y="3585020"/>
        <a:ext cx="1931154" cy="850568"/>
      </dsp:txXfrm>
    </dsp:sp>
    <dsp:sp modelId="{3CC5F472-E4D7-A94D-89A8-3F2BD8ABAD16}">
      <dsp:nvSpPr>
        <dsp:cNvPr id="0" name=""/>
        <dsp:cNvSpPr/>
      </dsp:nvSpPr>
      <dsp:spPr>
        <a:xfrm rot="240000">
          <a:off x="4542410" y="2525165"/>
          <a:ext cx="2023182" cy="942596"/>
        </a:xfrm>
        <a:prstGeom prst="roundRect">
          <a:avLst/>
        </a:prstGeom>
        <a:gradFill rotWithShape="0">
          <a:gsLst>
            <a:gs pos="0">
              <a:schemeClr val="accent4">
                <a:hueOff val="2598923"/>
                <a:satOff val="-11992"/>
                <a:lumOff val="4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2598923"/>
                <a:satOff val="-11992"/>
                <a:lumOff val="4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2598923"/>
                <a:satOff val="-11992"/>
                <a:lumOff val="4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Powerful</a:t>
          </a:r>
          <a:r>
            <a:rPr lang="en-US" sz="2200" kern="1200" baseline="0" dirty="0" smtClean="0"/>
            <a:t> Judicial Review</a:t>
          </a:r>
          <a:endParaRPr lang="en-US" sz="2200" kern="1200" dirty="0"/>
        </a:p>
      </dsp:txBody>
      <dsp:txXfrm>
        <a:off x="4588424" y="2571179"/>
        <a:ext cx="1931154" cy="850568"/>
      </dsp:txXfrm>
    </dsp:sp>
    <dsp:sp modelId="{BB7FB6EA-7B38-8C4E-8B14-0909F90D14E1}">
      <dsp:nvSpPr>
        <dsp:cNvPr id="0" name=""/>
        <dsp:cNvSpPr/>
      </dsp:nvSpPr>
      <dsp:spPr>
        <a:xfrm rot="240000">
          <a:off x="4615632" y="1533853"/>
          <a:ext cx="2023182" cy="942596"/>
        </a:xfrm>
        <a:prstGeom prst="roundRect">
          <a:avLst/>
        </a:prstGeom>
        <a:gradFill rotWithShape="0">
          <a:gsLst>
            <a:gs pos="0">
              <a:schemeClr val="accent4">
                <a:hueOff val="5197847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7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7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Separation of Powers</a:t>
          </a:r>
          <a:endParaRPr lang="en-US" sz="2200" kern="1200" dirty="0"/>
        </a:p>
      </dsp:txBody>
      <dsp:txXfrm>
        <a:off x="4661646" y="1579867"/>
        <a:ext cx="1931154" cy="850568"/>
      </dsp:txXfrm>
    </dsp:sp>
    <dsp:sp modelId="{459FC1E8-B992-7443-AE28-E29A08C7D68C}">
      <dsp:nvSpPr>
        <dsp:cNvPr id="0" name=""/>
        <dsp:cNvSpPr/>
      </dsp:nvSpPr>
      <dsp:spPr>
        <a:xfrm rot="240000">
          <a:off x="1568476" y="3336237"/>
          <a:ext cx="2023182" cy="942596"/>
        </a:xfrm>
        <a:prstGeom prst="roundRect">
          <a:avLst/>
        </a:prstGeom>
        <a:gradFill rotWithShape="0">
          <a:gsLst>
            <a:gs pos="0">
              <a:schemeClr val="accent4">
                <a:hueOff val="7796770"/>
                <a:satOff val="-35976"/>
                <a:lumOff val="13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7796770"/>
                <a:satOff val="-35976"/>
                <a:lumOff val="13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7796770"/>
                <a:satOff val="-35976"/>
                <a:lumOff val="13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Support</a:t>
          </a:r>
          <a:r>
            <a:rPr lang="en-US" sz="2200" kern="1200" baseline="0" dirty="0" smtClean="0"/>
            <a:t> of MPs</a:t>
          </a:r>
          <a:endParaRPr lang="en-US" sz="2200" kern="1200" dirty="0"/>
        </a:p>
      </dsp:txBody>
      <dsp:txXfrm>
        <a:off x="1614490" y="3382251"/>
        <a:ext cx="1931154" cy="850568"/>
      </dsp:txXfrm>
    </dsp:sp>
    <dsp:sp modelId="{3237597A-E87C-3940-8252-D3B850941A9F}">
      <dsp:nvSpPr>
        <dsp:cNvPr id="0" name=""/>
        <dsp:cNvSpPr/>
      </dsp:nvSpPr>
      <dsp:spPr>
        <a:xfrm rot="240000">
          <a:off x="1641698" y="2322396"/>
          <a:ext cx="2023182" cy="942596"/>
        </a:xfrm>
        <a:prstGeom prst="roundRect">
          <a:avLst/>
        </a:prstGeom>
        <a:gradFill rotWithShape="0">
          <a:gsLst>
            <a:gs pos="0">
              <a:schemeClr val="accent4">
                <a:hueOff val="10395693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3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3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Support of Cabinet</a:t>
          </a:r>
          <a:endParaRPr lang="en-US" sz="2200" kern="1200" dirty="0"/>
        </a:p>
      </dsp:txBody>
      <dsp:txXfrm>
        <a:off x="1687712" y="2368410"/>
        <a:ext cx="1931154" cy="850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07A54-122D-4AB1-A56E-CFCBF3A07914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2E942E-0BBE-4CF7-8DA8-3D3D0AF3B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697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23006-8D0C-4D8E-B7A6-85FE6D57AF2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9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729A7-AD4C-4390-A2CB-F8D916BEB088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787D-5D39-48CD-834B-DBECC599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378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729A7-AD4C-4390-A2CB-F8D916BEB088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787D-5D39-48CD-834B-DBECC599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985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729A7-AD4C-4390-A2CB-F8D916BEB088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787D-5D39-48CD-834B-DBECC599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654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5828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A6174F8-1206-42B4-8253-0D1E82F521D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387822" y="974043"/>
            <a:ext cx="8368363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100" b="0" baseline="0">
                <a:solidFill>
                  <a:schemeClr val="bg1">
                    <a:lumMod val="50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xmlns="" id="{CE59A572-76E8-4055-881A-EC3A9E6FD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822" y="376818"/>
            <a:ext cx="8368363" cy="545945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0267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66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729A7-AD4C-4390-A2CB-F8D916BEB088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787D-5D39-48CD-834B-DBECC599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800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729A7-AD4C-4390-A2CB-F8D916BEB088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787D-5D39-48CD-834B-DBECC599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85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729A7-AD4C-4390-A2CB-F8D916BEB088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787D-5D39-48CD-834B-DBECC599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029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729A7-AD4C-4390-A2CB-F8D916BEB088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787D-5D39-48CD-834B-DBECC599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490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729A7-AD4C-4390-A2CB-F8D916BEB088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787D-5D39-48CD-834B-DBECC599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212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729A7-AD4C-4390-A2CB-F8D916BEB088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787D-5D39-48CD-834B-DBECC599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534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729A7-AD4C-4390-A2CB-F8D916BEB088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787D-5D39-48CD-834B-DBECC599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959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729A7-AD4C-4390-A2CB-F8D916BEB088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787D-5D39-48CD-834B-DBECC599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453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729A7-AD4C-4390-A2CB-F8D916BEB088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6787D-5D39-48CD-834B-DBECC599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85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5257800" y="787400"/>
            <a:ext cx="1143000" cy="51816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مستطيل 7"/>
          <p:cNvSpPr/>
          <p:nvPr/>
        </p:nvSpPr>
        <p:spPr>
          <a:xfrm>
            <a:off x="3733800" y="1498602"/>
            <a:ext cx="1295400" cy="3962399"/>
          </a:xfrm>
          <a:prstGeom prst="rect">
            <a:avLst/>
          </a:prstGeom>
          <a:noFill/>
          <a:ln w="76200">
            <a:solidFill>
              <a:srgbClr val="CC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مستطيل 6"/>
          <p:cNvSpPr/>
          <p:nvPr/>
        </p:nvSpPr>
        <p:spPr>
          <a:xfrm>
            <a:off x="1295400" y="381003"/>
            <a:ext cx="2895600" cy="2641599"/>
          </a:xfrm>
          <a:prstGeom prst="rect">
            <a:avLst/>
          </a:pr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en-US" sz="2400" b="1">
                <a:solidFill>
                  <a:srgbClr val="3A3A3A"/>
                </a:solidFill>
                <a:effectLst/>
                <a:ea typeface="Cambria"/>
                <a:cs typeface="Times New Roman"/>
              </a:rPr>
              <a:t> </a:t>
            </a:r>
            <a:endParaRPr lang="en-US" sz="1300">
              <a:solidFill>
                <a:srgbClr val="3A3A3A"/>
              </a:solidFill>
              <a:effectLst/>
              <a:ea typeface="Cambria"/>
              <a:cs typeface="Times New Roman"/>
            </a:endParaRPr>
          </a:p>
        </p:txBody>
      </p:sp>
      <p:sp>
        <p:nvSpPr>
          <p:cNvPr id="4" name="مربع نص 649"/>
          <p:cNvSpPr txBox="1"/>
          <p:nvPr/>
        </p:nvSpPr>
        <p:spPr>
          <a:xfrm>
            <a:off x="-19455" y="787402"/>
            <a:ext cx="3200400" cy="1039705"/>
          </a:xfrm>
          <a:prstGeom prst="rect">
            <a:avLst/>
          </a:prstGeom>
          <a:gradFill flip="none" rotWithShape="1">
            <a:gsLst>
              <a:gs pos="0">
                <a:srgbClr val="86DCE8">
                  <a:shade val="30000"/>
                  <a:satMod val="115000"/>
                </a:srgbClr>
              </a:gs>
              <a:gs pos="50000">
                <a:srgbClr val="86DCE8">
                  <a:shade val="67500"/>
                  <a:satMod val="115000"/>
                </a:srgbClr>
              </a:gs>
              <a:gs pos="100000">
                <a:srgbClr val="86DCE8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fr-FR" sz="4400" b="1" spc="150" dirty="0" smtClean="0">
                <a:solidFill>
                  <a:srgbClr val="F8F8F8"/>
                </a:solidFill>
                <a:effectLst>
                  <a:outerShdw blurRad="25400" algn="tl">
                    <a:srgbClr val="000000">
                      <a:alpha val="43000"/>
                    </a:srgbClr>
                  </a:outerShdw>
                </a:effectLst>
                <a:latin typeface="Cambria"/>
                <a:ea typeface="Cambria"/>
                <a:cs typeface="Times New Roman"/>
              </a:rPr>
              <a:t>MASTER01</a:t>
            </a:r>
            <a:endParaRPr lang="en-US" sz="900" dirty="0">
              <a:solidFill>
                <a:srgbClr val="3A3A3A"/>
              </a:solidFill>
              <a:effectLst/>
              <a:latin typeface="Cambria"/>
              <a:ea typeface="Cambria"/>
              <a:cs typeface="Times New Roman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827584" y="2060848"/>
            <a:ext cx="5420817" cy="1082296"/>
          </a:xfrm>
          <a:prstGeom prst="rect">
            <a:avLst/>
          </a:prstGeom>
          <a:gradFill flip="none" rotWithShape="1">
            <a:gsLst>
              <a:gs pos="0">
                <a:srgbClr val="22A204">
                  <a:shade val="30000"/>
                  <a:satMod val="115000"/>
                </a:srgbClr>
              </a:gs>
              <a:gs pos="50000">
                <a:srgbClr val="22A204">
                  <a:shade val="67500"/>
                  <a:satMod val="115000"/>
                </a:srgbClr>
              </a:gs>
              <a:gs pos="100000">
                <a:srgbClr val="22A204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76200"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en-US" sz="6600" b="1" spc="150" dirty="0" smtClean="0">
                <a:solidFill>
                  <a:srgbClr val="F8F8F8"/>
                </a:solidFill>
                <a:effectLst>
                  <a:outerShdw blurRad="25400" algn="tl">
                    <a:srgbClr val="000000">
                      <a:alpha val="43000"/>
                    </a:srgbClr>
                  </a:outerShdw>
                </a:effectLst>
                <a:ea typeface="Cambria"/>
                <a:cs typeface="Times New Roman"/>
              </a:rPr>
              <a:t>CIVILIZATION</a:t>
            </a:r>
            <a:r>
              <a:rPr lang="en-US" sz="6600" b="1" spc="150" dirty="0" smtClean="0">
                <a:ln>
                  <a:noFill/>
                </a:ln>
                <a:solidFill>
                  <a:srgbClr val="F8F8F8"/>
                </a:solidFill>
                <a:effectLst>
                  <a:outerShdw blurRad="25400" algn="tl">
                    <a:srgbClr val="000000">
                      <a:alpha val="43000"/>
                    </a:srgbClr>
                  </a:outerShdw>
                </a:effectLst>
                <a:ea typeface="Cambria"/>
                <a:cs typeface="Times New Roman"/>
              </a:rPr>
              <a:t> </a:t>
            </a:r>
            <a:endParaRPr lang="en-US" sz="1200" dirty="0">
              <a:solidFill>
                <a:srgbClr val="3A3A3A"/>
              </a:solidFill>
              <a:effectLst/>
              <a:ea typeface="Cambria"/>
              <a:cs typeface="Times New Roman"/>
            </a:endParaRPr>
          </a:p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en-GB" sz="1300" dirty="0">
                <a:solidFill>
                  <a:srgbClr val="3A3A3A"/>
                </a:solidFill>
                <a:effectLst/>
                <a:ea typeface="Cambria"/>
                <a:cs typeface="Times New Roman"/>
              </a:rPr>
              <a:t> </a:t>
            </a:r>
            <a:endParaRPr lang="en-US" sz="1300" dirty="0">
              <a:solidFill>
                <a:srgbClr val="3A3A3A"/>
              </a:solidFill>
              <a:effectLst/>
              <a:ea typeface="Cambria"/>
              <a:cs typeface="Times New Roman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04800" y="4263002"/>
            <a:ext cx="3657600" cy="194667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fr-FR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Cambria"/>
                <a:cs typeface="Times New Roman"/>
              </a:rPr>
              <a:t>University</a:t>
            </a:r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Cambria"/>
                <a:cs typeface="Times New Roman"/>
              </a:rPr>
              <a:t> of El-Oued</a:t>
            </a:r>
          </a:p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fr-FR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Cambria"/>
                <a:cs typeface="Times New Roman"/>
              </a:rPr>
              <a:t>Faclty</a:t>
            </a:r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Cambria"/>
                <a:cs typeface="Times New Roman"/>
              </a:rPr>
              <a:t> of Art &amp; </a:t>
            </a:r>
            <a:r>
              <a:rPr lang="fr-FR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Cambria"/>
                <a:cs typeface="Times New Roman"/>
              </a:rPr>
              <a:t>Languages</a:t>
            </a:r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Cambria"/>
                <a:cs typeface="Times New Roman"/>
              </a:rPr>
              <a:t> </a:t>
            </a:r>
          </a:p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fr-FR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Cambria"/>
                <a:cs typeface="Times New Roman"/>
              </a:rPr>
              <a:t>Department</a:t>
            </a:r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Cambria"/>
                <a:cs typeface="Times New Roman"/>
              </a:rPr>
              <a:t> of English </a:t>
            </a:r>
            <a:r>
              <a:rPr lang="fr-FR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Cambria"/>
                <a:cs typeface="Times New Roman"/>
              </a:rPr>
              <a:t>Language</a:t>
            </a:r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Cambria"/>
                <a:cs typeface="Times New Roman"/>
              </a:rPr>
              <a:t>  </a:t>
            </a:r>
            <a:endParaRPr lang="en-US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Cambria"/>
              <a:cs typeface="Times New Roman"/>
            </a:endParaRPr>
          </a:p>
        </p:txBody>
      </p:sp>
      <p:sp>
        <p:nvSpPr>
          <p:cNvPr id="9" name="مربع نص 656"/>
          <p:cNvSpPr txBox="1"/>
          <p:nvPr/>
        </p:nvSpPr>
        <p:spPr>
          <a:xfrm>
            <a:off x="1333499" y="3334043"/>
            <a:ext cx="7558982" cy="1029319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fr-FR" sz="4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/>
                <a:ea typeface="Cambria"/>
                <a:cs typeface="Times New Roman"/>
              </a:rPr>
              <a:t>Checks</a:t>
            </a:r>
            <a:r>
              <a:rPr lang="fr-FR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/>
                <a:ea typeface="Cambria"/>
                <a:cs typeface="Times New Roman"/>
              </a:rPr>
              <a:t> and Balances</a:t>
            </a:r>
          </a:p>
        </p:txBody>
      </p:sp>
      <p:sp>
        <p:nvSpPr>
          <p:cNvPr id="12" name="مستطيل 11"/>
          <p:cNvSpPr/>
          <p:nvPr/>
        </p:nvSpPr>
        <p:spPr>
          <a:xfrm>
            <a:off x="5112990" y="5162855"/>
            <a:ext cx="3889743" cy="596291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fr-FR" sz="32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Cambria"/>
                <a:cs typeface="Times New Roman"/>
              </a:rPr>
              <a:t>Dr. M HEZBRI</a:t>
            </a:r>
            <a:endParaRPr lang="en-US" sz="20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Cambria"/>
              <a:cs typeface="Times New Roman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2736376" y="5948498"/>
            <a:ext cx="3512025" cy="522362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fr-FR" sz="2800" u="sng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Cambria"/>
                <a:cs typeface="Times New Roman"/>
              </a:rPr>
              <a:t>Associate</a:t>
            </a:r>
            <a:r>
              <a:rPr lang="fr-FR" sz="28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Cambria"/>
                <a:cs typeface="Times New Roman"/>
              </a:rPr>
              <a:t> </a:t>
            </a:r>
            <a:r>
              <a:rPr lang="fr-FR" sz="2800" u="sng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Cambria"/>
                <a:cs typeface="Times New Roman"/>
              </a:rPr>
              <a:t>professor</a:t>
            </a:r>
            <a:r>
              <a:rPr lang="fr-FR" sz="28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Cambria"/>
                <a:cs typeface="Times New Roman"/>
              </a:rPr>
              <a:t>  </a:t>
            </a:r>
            <a:endParaRPr lang="en-US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Cambri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4744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27383"/>
            <a:ext cx="9144000" cy="1008112"/>
          </a:xfrm>
          <a:prstGeom prst="rect">
            <a:avLst/>
          </a:prstGeom>
          <a:solidFill>
            <a:srgbClr val="25406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7504" y="144673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 err="1" smtClean="0">
                <a:solidFill>
                  <a:srgbClr val="FFFFFF"/>
                </a:solidFill>
              </a:rPr>
              <a:t>Mind</a:t>
            </a:r>
            <a:r>
              <a:rPr lang="fr-FR" sz="4000" b="1" dirty="0" smtClean="0">
                <a:solidFill>
                  <a:srgbClr val="FFFFFF"/>
                </a:solidFill>
              </a:rPr>
              <a:t> You!</a:t>
            </a: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179512" y="1152785"/>
            <a:ext cx="1892176" cy="96630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b="1" dirty="0" smtClean="0"/>
              <a:t>The US has a strong system of checks and balances, where as the UK has fewer mechanisms to ensure </a:t>
            </a:r>
            <a:r>
              <a:rPr lang="en-US" sz="2500" b="1" smtClean="0"/>
              <a:t>limited government</a:t>
            </a:r>
            <a:endParaRPr lang="en-US" sz="4400" b="1" i="1" dirty="0" smtClean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893375244"/>
              </p:ext>
            </p:extLst>
          </p:nvPr>
        </p:nvGraphicFramePr>
        <p:xfrm>
          <a:off x="1928813" y="1225550"/>
          <a:ext cx="7920037" cy="5632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825351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Text"/>
          <p:cNvSpPr txBox="1"/>
          <p:nvPr/>
        </p:nvSpPr>
        <p:spPr>
          <a:xfrm>
            <a:off x="1331640" y="1674828"/>
            <a:ext cx="5556840" cy="27084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800" b="1" dirty="0" err="1" smtClean="0">
                <a:solidFill>
                  <a:schemeClr val="bg1"/>
                </a:solidFill>
              </a:rPr>
              <a:t>ThAnK</a:t>
            </a:r>
            <a:r>
              <a:rPr lang="en-US" sz="8800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8800" b="1" dirty="0" smtClean="0">
                <a:solidFill>
                  <a:schemeClr val="bg1"/>
                </a:solidFill>
              </a:rPr>
              <a:t>YOU </a:t>
            </a:r>
            <a:r>
              <a:rPr lang="en-US" sz="8800" b="1" dirty="0">
                <a:solidFill>
                  <a:schemeClr val="bg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854309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20000" decel="8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5140" y="768772"/>
            <a:ext cx="9159139" cy="2330028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/>
        </p:nvSpPr>
        <p:spPr>
          <a:xfrm>
            <a:off x="450850" y="1071265"/>
            <a:ext cx="8242300" cy="917575"/>
          </a:xfrm>
          <a:prstGeom prst="rect">
            <a:avLst/>
          </a:prstGeom>
        </p:spPr>
        <p:txBody>
          <a:bodyPr lIns="36000" tIns="0" rIns="36000" bIns="0" anchor="t" anchorCtr="1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solidFill>
                  <a:schemeClr val="bg1"/>
                </a:solidFill>
              </a:rPr>
              <a:t>Learning Objectives 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2413000"/>
            <a:ext cx="8242300" cy="62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3284984"/>
            <a:ext cx="8784976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600" dirty="0" smtClean="0"/>
              <a:t>Identify </a:t>
            </a:r>
            <a:r>
              <a:rPr lang="en-US" sz="2600" dirty="0" smtClean="0"/>
              <a:t>the Checks and Balances that exist within the US</a:t>
            </a:r>
          </a:p>
          <a:p>
            <a:pPr marL="457200" indent="-457200">
              <a:buFont typeface="Arial"/>
              <a:buChar char="•"/>
            </a:pPr>
            <a:r>
              <a:rPr lang="en-US" sz="2600" dirty="0" smtClean="0"/>
              <a:t>Explore potential threats to the Checks and Balance system</a:t>
            </a:r>
          </a:p>
          <a:p>
            <a:pPr marL="457200" indent="-457200">
              <a:buFont typeface="Arial"/>
              <a:buChar char="•"/>
            </a:pPr>
            <a:r>
              <a:rPr lang="en-US" sz="2600" dirty="0" smtClean="0"/>
              <a:t>Compare and contrast Checks and Balances with the UK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509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27383"/>
            <a:ext cx="9144000" cy="1008112"/>
          </a:xfrm>
          <a:prstGeom prst="rect">
            <a:avLst/>
          </a:prstGeom>
          <a:solidFill>
            <a:srgbClr val="25406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7504" y="144673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FFFF"/>
                </a:solidFill>
              </a:rPr>
              <a:t>Checks &amp; Balances</a:t>
            </a: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179512" y="1255222"/>
            <a:ext cx="8784976" cy="518714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b="1" dirty="0" smtClean="0"/>
              <a:t>Checks and Balances are:</a:t>
            </a:r>
            <a:endParaRPr lang="en-US" sz="2500" dirty="0"/>
          </a:p>
          <a:p>
            <a:endParaRPr lang="en-US" sz="2500" b="1" dirty="0" smtClean="0"/>
          </a:p>
          <a:p>
            <a:pPr marL="0" indent="0" algn="ctr">
              <a:buNone/>
            </a:pPr>
            <a:r>
              <a:rPr lang="en-US" sz="4400" b="1" i="1" dirty="0" smtClean="0"/>
              <a:t>The theory that each branch of government exercises power and control over the others.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7524" y="5398365"/>
            <a:ext cx="8496944" cy="954107"/>
          </a:xfrm>
          <a:prstGeom prst="rect">
            <a:avLst/>
          </a:prstGeom>
          <a:solidFill>
            <a:srgbClr val="DCE6F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Checks and Balances support the idea of </a:t>
            </a:r>
            <a:r>
              <a:rPr lang="en-GB" sz="2800" b="1" dirty="0" smtClean="0"/>
              <a:t>Limited Government</a:t>
            </a:r>
            <a:endParaRPr lang="en-GB" sz="28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686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27383"/>
            <a:ext cx="9144000" cy="1008112"/>
          </a:xfrm>
          <a:prstGeom prst="rect">
            <a:avLst/>
          </a:prstGeom>
          <a:solidFill>
            <a:srgbClr val="25406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7504" y="144673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FFFF"/>
                </a:solidFill>
              </a:rPr>
              <a:t>Checks on Congress</a:t>
            </a: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179512" y="1255222"/>
            <a:ext cx="8784976" cy="518714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b="1" dirty="0" smtClean="0"/>
              <a:t>The power of Congress is checked by both the Executive Branch and the Judicial Branch</a:t>
            </a:r>
            <a:endParaRPr lang="en-US" sz="4400" b="1" i="1" dirty="0" smtClean="0"/>
          </a:p>
        </p:txBody>
      </p:sp>
      <p:sp>
        <p:nvSpPr>
          <p:cNvPr id="7" name="Freeform 6"/>
          <p:cNvSpPr/>
          <p:nvPr/>
        </p:nvSpPr>
        <p:spPr>
          <a:xfrm rot="2562258">
            <a:off x="2017914" y="5428702"/>
            <a:ext cx="653890" cy="4236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1181"/>
                </a:moveTo>
                <a:lnTo>
                  <a:pt x="653890" y="21181"/>
                </a:lnTo>
              </a:path>
            </a:pathLst>
          </a:custGeom>
          <a:noFill/>
        </p:spPr>
        <p:style>
          <a:lnRef idx="1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2104599" y="4536488"/>
            <a:ext cx="727064" cy="4236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1181"/>
                </a:moveTo>
                <a:lnTo>
                  <a:pt x="727064" y="21181"/>
                </a:lnTo>
              </a:path>
            </a:pathLst>
          </a:custGeom>
          <a:noFill/>
        </p:spPr>
        <p:style>
          <a:lnRef idx="1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 rot="19037742">
            <a:off x="2017914" y="3644275"/>
            <a:ext cx="653890" cy="4236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1181"/>
                </a:moveTo>
                <a:lnTo>
                  <a:pt x="653890" y="21181"/>
                </a:lnTo>
              </a:path>
            </a:pathLst>
          </a:custGeom>
          <a:noFill/>
        </p:spPr>
        <p:style>
          <a:lnRef idx="1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Oval 10"/>
          <p:cNvSpPr/>
          <p:nvPr/>
        </p:nvSpPr>
        <p:spPr>
          <a:xfrm>
            <a:off x="340300" y="3519847"/>
            <a:ext cx="2075646" cy="2075646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Freeform 11"/>
          <p:cNvSpPr/>
          <p:nvPr/>
        </p:nvSpPr>
        <p:spPr>
          <a:xfrm>
            <a:off x="2420021" y="2398703"/>
            <a:ext cx="1245387" cy="1245387"/>
          </a:xfrm>
          <a:custGeom>
            <a:avLst/>
            <a:gdLst>
              <a:gd name="connsiteX0" fmla="*/ 0 w 1245387"/>
              <a:gd name="connsiteY0" fmla="*/ 622694 h 1245387"/>
              <a:gd name="connsiteX1" fmla="*/ 622694 w 1245387"/>
              <a:gd name="connsiteY1" fmla="*/ 0 h 1245387"/>
              <a:gd name="connsiteX2" fmla="*/ 1245388 w 1245387"/>
              <a:gd name="connsiteY2" fmla="*/ 622694 h 1245387"/>
              <a:gd name="connsiteX3" fmla="*/ 622694 w 1245387"/>
              <a:gd name="connsiteY3" fmla="*/ 1245388 h 1245387"/>
              <a:gd name="connsiteX4" fmla="*/ 0 w 1245387"/>
              <a:gd name="connsiteY4" fmla="*/ 622694 h 1245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5387" h="1245387">
                <a:moveTo>
                  <a:pt x="0" y="622694"/>
                </a:moveTo>
                <a:cubicBezTo>
                  <a:pt x="0" y="278790"/>
                  <a:pt x="278790" y="0"/>
                  <a:pt x="622694" y="0"/>
                </a:cubicBezTo>
                <a:cubicBezTo>
                  <a:pt x="966598" y="0"/>
                  <a:pt x="1245388" y="278790"/>
                  <a:pt x="1245388" y="622694"/>
                </a:cubicBezTo>
                <a:cubicBezTo>
                  <a:pt x="1245388" y="966598"/>
                  <a:pt x="966598" y="1245388"/>
                  <a:pt x="622694" y="1245388"/>
                </a:cubicBezTo>
                <a:cubicBezTo>
                  <a:pt x="278790" y="1245388"/>
                  <a:pt x="0" y="966598"/>
                  <a:pt x="0" y="622694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465231"/>
              <a:satOff val="-15989"/>
              <a:lumOff val="588"/>
              <a:alphaOff val="0"/>
            </a:schemeClr>
          </a:fillRef>
          <a:effectRef idx="2">
            <a:schemeClr val="accent4">
              <a:hueOff val="3465231"/>
              <a:satOff val="-15989"/>
              <a:lumOff val="58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3178" tIns="193178" rIns="193178" bIns="193178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700" kern="1200" dirty="0" smtClean="0"/>
              <a:t>Executive </a:t>
            </a:r>
            <a:endParaRPr lang="en-US" sz="1700" kern="1200" dirty="0"/>
          </a:p>
        </p:txBody>
      </p:sp>
      <p:sp>
        <p:nvSpPr>
          <p:cNvPr id="13" name="Freeform 12"/>
          <p:cNvSpPr/>
          <p:nvPr/>
        </p:nvSpPr>
        <p:spPr>
          <a:xfrm>
            <a:off x="3889829" y="2398703"/>
            <a:ext cx="5074658" cy="1245387"/>
          </a:xfrm>
          <a:custGeom>
            <a:avLst/>
            <a:gdLst>
              <a:gd name="connsiteX0" fmla="*/ 0 w 1868081"/>
              <a:gd name="connsiteY0" fmla="*/ 0 h 1245387"/>
              <a:gd name="connsiteX1" fmla="*/ 1868081 w 1868081"/>
              <a:gd name="connsiteY1" fmla="*/ 0 h 1245387"/>
              <a:gd name="connsiteX2" fmla="*/ 1868081 w 1868081"/>
              <a:gd name="connsiteY2" fmla="*/ 1245387 h 1245387"/>
              <a:gd name="connsiteX3" fmla="*/ 0 w 1868081"/>
              <a:gd name="connsiteY3" fmla="*/ 1245387 h 1245387"/>
              <a:gd name="connsiteX4" fmla="*/ 0 w 1868081"/>
              <a:gd name="connsiteY4" fmla="*/ 0 h 1245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8081" h="1245387">
                <a:moveTo>
                  <a:pt x="0" y="0"/>
                </a:moveTo>
                <a:lnTo>
                  <a:pt x="1868081" y="0"/>
                </a:lnTo>
                <a:lnTo>
                  <a:pt x="1868081" y="1245387"/>
                </a:lnTo>
                <a:lnTo>
                  <a:pt x="0" y="124538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1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b="1" kern="1200" dirty="0" smtClean="0"/>
              <a:t>Recommendation</a:t>
            </a:r>
            <a:r>
              <a:rPr lang="en-US" b="1" kern="1200" baseline="0" dirty="0" smtClean="0"/>
              <a:t> of legislation</a:t>
            </a: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600" dirty="0" smtClean="0"/>
              <a:t>During the Bush administration he recommended significant Education Reform in the form of the No Child Left Behind reform </a:t>
            </a:r>
            <a:r>
              <a:rPr lang="en-US" sz="1600" dirty="0" err="1" smtClean="0"/>
              <a:t>programme</a:t>
            </a:r>
            <a:r>
              <a:rPr lang="en-US" sz="1600" dirty="0" smtClean="0"/>
              <a:t>. </a:t>
            </a:r>
            <a:endParaRPr lang="en-US" sz="1600" kern="1200" dirty="0"/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US" sz="1600" kern="1200" dirty="0"/>
          </a:p>
        </p:txBody>
      </p:sp>
      <p:sp>
        <p:nvSpPr>
          <p:cNvPr id="14" name="Freeform 13"/>
          <p:cNvSpPr/>
          <p:nvPr/>
        </p:nvSpPr>
        <p:spPr>
          <a:xfrm>
            <a:off x="2831664" y="3934976"/>
            <a:ext cx="1245387" cy="1245387"/>
          </a:xfrm>
          <a:custGeom>
            <a:avLst/>
            <a:gdLst>
              <a:gd name="connsiteX0" fmla="*/ 0 w 1245387"/>
              <a:gd name="connsiteY0" fmla="*/ 622694 h 1245387"/>
              <a:gd name="connsiteX1" fmla="*/ 622694 w 1245387"/>
              <a:gd name="connsiteY1" fmla="*/ 0 h 1245387"/>
              <a:gd name="connsiteX2" fmla="*/ 1245388 w 1245387"/>
              <a:gd name="connsiteY2" fmla="*/ 622694 h 1245387"/>
              <a:gd name="connsiteX3" fmla="*/ 622694 w 1245387"/>
              <a:gd name="connsiteY3" fmla="*/ 1245388 h 1245387"/>
              <a:gd name="connsiteX4" fmla="*/ 0 w 1245387"/>
              <a:gd name="connsiteY4" fmla="*/ 622694 h 1245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5387" h="1245387">
                <a:moveTo>
                  <a:pt x="0" y="622694"/>
                </a:moveTo>
                <a:cubicBezTo>
                  <a:pt x="0" y="278790"/>
                  <a:pt x="278790" y="0"/>
                  <a:pt x="622694" y="0"/>
                </a:cubicBezTo>
                <a:cubicBezTo>
                  <a:pt x="966598" y="0"/>
                  <a:pt x="1245388" y="278790"/>
                  <a:pt x="1245388" y="622694"/>
                </a:cubicBezTo>
                <a:cubicBezTo>
                  <a:pt x="1245388" y="966598"/>
                  <a:pt x="966598" y="1245388"/>
                  <a:pt x="622694" y="1245388"/>
                </a:cubicBezTo>
                <a:cubicBezTo>
                  <a:pt x="278790" y="1245388"/>
                  <a:pt x="0" y="966598"/>
                  <a:pt x="0" y="622694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930461"/>
              <a:satOff val="-31979"/>
              <a:lumOff val="1177"/>
              <a:alphaOff val="0"/>
            </a:schemeClr>
          </a:fillRef>
          <a:effectRef idx="2">
            <a:schemeClr val="accent4">
              <a:hueOff val="6930461"/>
              <a:satOff val="-31979"/>
              <a:lumOff val="117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3178" tIns="193178" rIns="193178" bIns="193178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700" kern="1200" dirty="0" smtClean="0"/>
              <a:t>Executive</a:t>
            </a:r>
            <a:endParaRPr lang="en-US" sz="1700" kern="1200" dirty="0"/>
          </a:p>
        </p:txBody>
      </p:sp>
      <p:sp>
        <p:nvSpPr>
          <p:cNvPr id="15" name="Freeform 14"/>
          <p:cNvSpPr/>
          <p:nvPr/>
        </p:nvSpPr>
        <p:spPr>
          <a:xfrm>
            <a:off x="4180245" y="3934976"/>
            <a:ext cx="4784241" cy="1245387"/>
          </a:xfrm>
          <a:custGeom>
            <a:avLst/>
            <a:gdLst>
              <a:gd name="connsiteX0" fmla="*/ 0 w 1868081"/>
              <a:gd name="connsiteY0" fmla="*/ 0 h 1245387"/>
              <a:gd name="connsiteX1" fmla="*/ 1868081 w 1868081"/>
              <a:gd name="connsiteY1" fmla="*/ 0 h 1245387"/>
              <a:gd name="connsiteX2" fmla="*/ 1868081 w 1868081"/>
              <a:gd name="connsiteY2" fmla="*/ 1245387 h 1245387"/>
              <a:gd name="connsiteX3" fmla="*/ 0 w 1868081"/>
              <a:gd name="connsiteY3" fmla="*/ 1245387 h 1245387"/>
              <a:gd name="connsiteX4" fmla="*/ 0 w 1868081"/>
              <a:gd name="connsiteY4" fmla="*/ 0 h 1245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8081" h="1245387">
                <a:moveTo>
                  <a:pt x="0" y="0"/>
                </a:moveTo>
                <a:lnTo>
                  <a:pt x="1868081" y="0"/>
                </a:lnTo>
                <a:lnTo>
                  <a:pt x="1868081" y="1245387"/>
                </a:lnTo>
                <a:lnTo>
                  <a:pt x="0" y="124538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1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b="1" kern="1200" dirty="0" smtClean="0"/>
              <a:t>Presidential</a:t>
            </a:r>
            <a:r>
              <a:rPr lang="en-US" b="1" kern="1200" baseline="0" dirty="0" smtClean="0"/>
              <a:t> Veto (Pocket &amp; Official)</a:t>
            </a:r>
            <a:endParaRPr lang="en-US" b="1" kern="1200" dirty="0"/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600" kern="1200" dirty="0" smtClean="0"/>
              <a:t> In 2015</a:t>
            </a:r>
            <a:r>
              <a:rPr lang="en-US" sz="1600" kern="1200" baseline="0" dirty="0" smtClean="0"/>
              <a:t> Obama vetoed the Keystone XL Pipeline Bill</a:t>
            </a:r>
            <a:endParaRPr lang="en-US" sz="1600" kern="1200" dirty="0"/>
          </a:p>
        </p:txBody>
      </p:sp>
      <p:sp>
        <p:nvSpPr>
          <p:cNvPr id="16" name="Freeform 15"/>
          <p:cNvSpPr/>
          <p:nvPr/>
        </p:nvSpPr>
        <p:spPr>
          <a:xfrm>
            <a:off x="2420021" y="5471249"/>
            <a:ext cx="1245387" cy="1245387"/>
          </a:xfrm>
          <a:custGeom>
            <a:avLst/>
            <a:gdLst>
              <a:gd name="connsiteX0" fmla="*/ 0 w 1245387"/>
              <a:gd name="connsiteY0" fmla="*/ 622694 h 1245387"/>
              <a:gd name="connsiteX1" fmla="*/ 622694 w 1245387"/>
              <a:gd name="connsiteY1" fmla="*/ 0 h 1245387"/>
              <a:gd name="connsiteX2" fmla="*/ 1245388 w 1245387"/>
              <a:gd name="connsiteY2" fmla="*/ 622694 h 1245387"/>
              <a:gd name="connsiteX3" fmla="*/ 622694 w 1245387"/>
              <a:gd name="connsiteY3" fmla="*/ 1245388 h 1245387"/>
              <a:gd name="connsiteX4" fmla="*/ 0 w 1245387"/>
              <a:gd name="connsiteY4" fmla="*/ 622694 h 1245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5387" h="1245387">
                <a:moveTo>
                  <a:pt x="0" y="622694"/>
                </a:moveTo>
                <a:cubicBezTo>
                  <a:pt x="0" y="278790"/>
                  <a:pt x="278790" y="0"/>
                  <a:pt x="622694" y="0"/>
                </a:cubicBezTo>
                <a:cubicBezTo>
                  <a:pt x="966598" y="0"/>
                  <a:pt x="1245388" y="278790"/>
                  <a:pt x="1245388" y="622694"/>
                </a:cubicBezTo>
                <a:cubicBezTo>
                  <a:pt x="1245388" y="966598"/>
                  <a:pt x="966598" y="1245388"/>
                  <a:pt x="622694" y="1245388"/>
                </a:cubicBezTo>
                <a:cubicBezTo>
                  <a:pt x="278790" y="1245388"/>
                  <a:pt x="0" y="966598"/>
                  <a:pt x="0" y="622694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10395692"/>
              <a:satOff val="-47968"/>
              <a:lumOff val="1765"/>
              <a:alphaOff val="0"/>
            </a:schemeClr>
          </a:fillRef>
          <a:effectRef idx="2">
            <a:schemeClr val="accent4">
              <a:hueOff val="10395692"/>
              <a:satOff val="-47968"/>
              <a:lumOff val="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3178" tIns="193178" rIns="193178" bIns="193178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700" kern="1200" dirty="0" smtClean="0"/>
              <a:t>Judicial</a:t>
            </a:r>
            <a:endParaRPr lang="en-US" sz="1700" kern="1200" dirty="0"/>
          </a:p>
        </p:txBody>
      </p:sp>
      <p:sp>
        <p:nvSpPr>
          <p:cNvPr id="17" name="Freeform 16"/>
          <p:cNvSpPr/>
          <p:nvPr/>
        </p:nvSpPr>
        <p:spPr>
          <a:xfrm>
            <a:off x="3889829" y="5471249"/>
            <a:ext cx="5074656" cy="1245387"/>
          </a:xfrm>
          <a:custGeom>
            <a:avLst/>
            <a:gdLst>
              <a:gd name="connsiteX0" fmla="*/ 0 w 1868081"/>
              <a:gd name="connsiteY0" fmla="*/ 0 h 1245387"/>
              <a:gd name="connsiteX1" fmla="*/ 1868081 w 1868081"/>
              <a:gd name="connsiteY1" fmla="*/ 0 h 1245387"/>
              <a:gd name="connsiteX2" fmla="*/ 1868081 w 1868081"/>
              <a:gd name="connsiteY2" fmla="*/ 1245387 h 1245387"/>
              <a:gd name="connsiteX3" fmla="*/ 0 w 1868081"/>
              <a:gd name="connsiteY3" fmla="*/ 1245387 h 1245387"/>
              <a:gd name="connsiteX4" fmla="*/ 0 w 1868081"/>
              <a:gd name="connsiteY4" fmla="*/ 0 h 1245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8081" h="1245387">
                <a:moveTo>
                  <a:pt x="0" y="0"/>
                </a:moveTo>
                <a:lnTo>
                  <a:pt x="1868081" y="0"/>
                </a:lnTo>
                <a:lnTo>
                  <a:pt x="1868081" y="1245387"/>
                </a:lnTo>
                <a:lnTo>
                  <a:pt x="0" y="124538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1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b="1" kern="1200" dirty="0" smtClean="0"/>
              <a:t>Judicial Review</a:t>
            </a: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600" dirty="0" smtClean="0"/>
              <a:t>As of 2014, the Supreme Court has struck down 176 pieces of Congressional Legislation</a:t>
            </a:r>
            <a:endParaRPr lang="en-US" sz="1600" kern="1200" dirty="0"/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US" sz="1600" kern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715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27383"/>
            <a:ext cx="9144000" cy="1008112"/>
          </a:xfrm>
          <a:prstGeom prst="rect">
            <a:avLst/>
          </a:prstGeom>
          <a:solidFill>
            <a:srgbClr val="25406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7504" y="144673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FFFF"/>
                </a:solidFill>
              </a:rPr>
              <a:t>Checks on the Judiciary</a:t>
            </a: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179512" y="1152785"/>
            <a:ext cx="8784976" cy="528957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b="1" dirty="0" smtClean="0"/>
              <a:t>The power of the judiciary is checked by both the Executive Branch and the Legislative Branch</a:t>
            </a:r>
            <a:endParaRPr lang="en-US" sz="4400" b="1" i="1" dirty="0" smtClean="0"/>
          </a:p>
        </p:txBody>
      </p:sp>
      <p:sp>
        <p:nvSpPr>
          <p:cNvPr id="4" name="Freeform 3"/>
          <p:cNvSpPr/>
          <p:nvPr/>
        </p:nvSpPr>
        <p:spPr>
          <a:xfrm rot="3683642">
            <a:off x="1186366" y="5387545"/>
            <a:ext cx="855524" cy="4359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1796"/>
                </a:moveTo>
                <a:lnTo>
                  <a:pt x="855524" y="2179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reeform 17"/>
          <p:cNvSpPr/>
          <p:nvPr/>
        </p:nvSpPr>
        <p:spPr>
          <a:xfrm rot="1312875">
            <a:off x="1657493" y="4770225"/>
            <a:ext cx="610757" cy="4359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1796"/>
                </a:moveTo>
                <a:lnTo>
                  <a:pt x="610757" y="2179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 rot="20287125">
            <a:off x="1657493" y="4065290"/>
            <a:ext cx="610757" cy="4359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1796"/>
                </a:moveTo>
                <a:lnTo>
                  <a:pt x="610757" y="2179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Freeform 19"/>
          <p:cNvSpPr/>
          <p:nvPr/>
        </p:nvSpPr>
        <p:spPr>
          <a:xfrm rot="17916358">
            <a:off x="1186366" y="3447970"/>
            <a:ext cx="855524" cy="4359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1796"/>
                </a:moveTo>
                <a:lnTo>
                  <a:pt x="855524" y="2179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Oval 20"/>
          <p:cNvSpPr/>
          <p:nvPr/>
        </p:nvSpPr>
        <p:spPr>
          <a:xfrm>
            <a:off x="236336" y="3590638"/>
            <a:ext cx="1697831" cy="1697831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Freeform 21"/>
          <p:cNvSpPr/>
          <p:nvPr/>
        </p:nvSpPr>
        <p:spPr>
          <a:xfrm>
            <a:off x="1553452" y="2137696"/>
            <a:ext cx="1018698" cy="1018698"/>
          </a:xfrm>
          <a:custGeom>
            <a:avLst/>
            <a:gdLst>
              <a:gd name="connsiteX0" fmla="*/ 0 w 1018698"/>
              <a:gd name="connsiteY0" fmla="*/ 509349 h 1018698"/>
              <a:gd name="connsiteX1" fmla="*/ 509349 w 1018698"/>
              <a:gd name="connsiteY1" fmla="*/ 0 h 1018698"/>
              <a:gd name="connsiteX2" fmla="*/ 1018698 w 1018698"/>
              <a:gd name="connsiteY2" fmla="*/ 509349 h 1018698"/>
              <a:gd name="connsiteX3" fmla="*/ 509349 w 1018698"/>
              <a:gd name="connsiteY3" fmla="*/ 1018698 h 1018698"/>
              <a:gd name="connsiteX4" fmla="*/ 0 w 1018698"/>
              <a:gd name="connsiteY4" fmla="*/ 509349 h 1018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8698" h="1018698">
                <a:moveTo>
                  <a:pt x="0" y="509349"/>
                </a:moveTo>
                <a:cubicBezTo>
                  <a:pt x="0" y="228043"/>
                  <a:pt x="228043" y="0"/>
                  <a:pt x="509349" y="0"/>
                </a:cubicBezTo>
                <a:cubicBezTo>
                  <a:pt x="790655" y="0"/>
                  <a:pt x="1018698" y="228043"/>
                  <a:pt x="1018698" y="509349"/>
                </a:cubicBezTo>
                <a:cubicBezTo>
                  <a:pt x="1018698" y="790655"/>
                  <a:pt x="790655" y="1018698"/>
                  <a:pt x="509349" y="1018698"/>
                </a:cubicBezTo>
                <a:cubicBezTo>
                  <a:pt x="228043" y="1018698"/>
                  <a:pt x="0" y="790655"/>
                  <a:pt x="0" y="509349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2598923"/>
              <a:satOff val="-11992"/>
              <a:lumOff val="441"/>
              <a:alphaOff val="0"/>
            </a:schemeClr>
          </a:fillRef>
          <a:effectRef idx="3">
            <a:schemeClr val="accent4">
              <a:hueOff val="2598923"/>
              <a:satOff val="-11992"/>
              <a:lumOff val="44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8075" tIns="158075" rIns="158075" bIns="15807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/>
              <a:t>Executive</a:t>
            </a:r>
            <a:endParaRPr lang="en-US" sz="1400" kern="1200" dirty="0"/>
          </a:p>
        </p:txBody>
      </p:sp>
      <p:sp>
        <p:nvSpPr>
          <p:cNvPr id="23" name="Freeform 22"/>
          <p:cNvSpPr/>
          <p:nvPr/>
        </p:nvSpPr>
        <p:spPr>
          <a:xfrm>
            <a:off x="2674022" y="2137696"/>
            <a:ext cx="6290466" cy="1018698"/>
          </a:xfrm>
          <a:custGeom>
            <a:avLst/>
            <a:gdLst>
              <a:gd name="connsiteX0" fmla="*/ 0 w 1528048"/>
              <a:gd name="connsiteY0" fmla="*/ 0 h 1018698"/>
              <a:gd name="connsiteX1" fmla="*/ 1528048 w 1528048"/>
              <a:gd name="connsiteY1" fmla="*/ 0 h 1018698"/>
              <a:gd name="connsiteX2" fmla="*/ 1528048 w 1528048"/>
              <a:gd name="connsiteY2" fmla="*/ 1018698 h 1018698"/>
              <a:gd name="connsiteX3" fmla="*/ 0 w 1528048"/>
              <a:gd name="connsiteY3" fmla="*/ 1018698 h 1018698"/>
              <a:gd name="connsiteX4" fmla="*/ 0 w 1528048"/>
              <a:gd name="connsiteY4" fmla="*/ 0 h 1018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8048" h="1018698">
                <a:moveTo>
                  <a:pt x="0" y="0"/>
                </a:moveTo>
                <a:lnTo>
                  <a:pt x="1528048" y="0"/>
                </a:lnTo>
                <a:lnTo>
                  <a:pt x="1528048" y="1018698"/>
                </a:lnTo>
                <a:lnTo>
                  <a:pt x="0" y="101869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1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b="1" kern="1200" dirty="0" smtClean="0"/>
              <a:t>Executive Appointments</a:t>
            </a:r>
            <a:endParaRPr lang="en-US" b="1" kern="1200" dirty="0"/>
          </a:p>
          <a:p>
            <a:pPr marL="57150" lvl="1" indent="-571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600" kern="1200" dirty="0" smtClean="0"/>
              <a:t> President Obama's nomination of Merrick Garland for the Supreme Court in 2016</a:t>
            </a:r>
            <a:endParaRPr lang="en-US" sz="1600" kern="1200" dirty="0"/>
          </a:p>
        </p:txBody>
      </p:sp>
      <p:sp>
        <p:nvSpPr>
          <p:cNvPr id="24" name="Freeform 23"/>
          <p:cNvSpPr/>
          <p:nvPr/>
        </p:nvSpPr>
        <p:spPr>
          <a:xfrm>
            <a:off x="2209556" y="3274101"/>
            <a:ext cx="1018698" cy="1018698"/>
          </a:xfrm>
          <a:custGeom>
            <a:avLst/>
            <a:gdLst>
              <a:gd name="connsiteX0" fmla="*/ 0 w 1018698"/>
              <a:gd name="connsiteY0" fmla="*/ 509349 h 1018698"/>
              <a:gd name="connsiteX1" fmla="*/ 509349 w 1018698"/>
              <a:gd name="connsiteY1" fmla="*/ 0 h 1018698"/>
              <a:gd name="connsiteX2" fmla="*/ 1018698 w 1018698"/>
              <a:gd name="connsiteY2" fmla="*/ 509349 h 1018698"/>
              <a:gd name="connsiteX3" fmla="*/ 509349 w 1018698"/>
              <a:gd name="connsiteY3" fmla="*/ 1018698 h 1018698"/>
              <a:gd name="connsiteX4" fmla="*/ 0 w 1018698"/>
              <a:gd name="connsiteY4" fmla="*/ 509349 h 1018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8698" h="1018698">
                <a:moveTo>
                  <a:pt x="0" y="509349"/>
                </a:moveTo>
                <a:cubicBezTo>
                  <a:pt x="0" y="228043"/>
                  <a:pt x="228043" y="0"/>
                  <a:pt x="509349" y="0"/>
                </a:cubicBezTo>
                <a:cubicBezTo>
                  <a:pt x="790655" y="0"/>
                  <a:pt x="1018698" y="228043"/>
                  <a:pt x="1018698" y="509349"/>
                </a:cubicBezTo>
                <a:cubicBezTo>
                  <a:pt x="1018698" y="790655"/>
                  <a:pt x="790655" y="1018698"/>
                  <a:pt x="509349" y="1018698"/>
                </a:cubicBezTo>
                <a:cubicBezTo>
                  <a:pt x="228043" y="1018698"/>
                  <a:pt x="0" y="790655"/>
                  <a:pt x="0" y="509349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5197846"/>
              <a:satOff val="-23984"/>
              <a:lumOff val="883"/>
              <a:alphaOff val="0"/>
            </a:schemeClr>
          </a:fillRef>
          <a:effectRef idx="3">
            <a:schemeClr val="accent4">
              <a:hueOff val="5197846"/>
              <a:satOff val="-23984"/>
              <a:lumOff val="88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8075" tIns="158075" rIns="158075" bIns="15807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/>
              <a:t>Executive</a:t>
            </a:r>
            <a:endParaRPr lang="en-US" sz="1400" kern="1200" dirty="0"/>
          </a:p>
        </p:txBody>
      </p:sp>
      <p:sp>
        <p:nvSpPr>
          <p:cNvPr id="25" name="Freeform 24"/>
          <p:cNvSpPr/>
          <p:nvPr/>
        </p:nvSpPr>
        <p:spPr>
          <a:xfrm>
            <a:off x="3330125" y="3274101"/>
            <a:ext cx="5634362" cy="1018698"/>
          </a:xfrm>
          <a:custGeom>
            <a:avLst/>
            <a:gdLst>
              <a:gd name="connsiteX0" fmla="*/ 0 w 1528048"/>
              <a:gd name="connsiteY0" fmla="*/ 0 h 1018698"/>
              <a:gd name="connsiteX1" fmla="*/ 1528048 w 1528048"/>
              <a:gd name="connsiteY1" fmla="*/ 0 h 1018698"/>
              <a:gd name="connsiteX2" fmla="*/ 1528048 w 1528048"/>
              <a:gd name="connsiteY2" fmla="*/ 1018698 h 1018698"/>
              <a:gd name="connsiteX3" fmla="*/ 0 w 1528048"/>
              <a:gd name="connsiteY3" fmla="*/ 1018698 h 1018698"/>
              <a:gd name="connsiteX4" fmla="*/ 0 w 1528048"/>
              <a:gd name="connsiteY4" fmla="*/ 0 h 1018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8048" h="1018698">
                <a:moveTo>
                  <a:pt x="0" y="0"/>
                </a:moveTo>
                <a:lnTo>
                  <a:pt x="1528048" y="0"/>
                </a:lnTo>
                <a:lnTo>
                  <a:pt x="1528048" y="1018698"/>
                </a:lnTo>
                <a:lnTo>
                  <a:pt x="0" y="101869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1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b="1" dirty="0"/>
              <a:t>P</a:t>
            </a:r>
            <a:r>
              <a:rPr lang="en-US" b="1" kern="1200" dirty="0" smtClean="0"/>
              <a:t>ardon</a:t>
            </a:r>
            <a:endParaRPr lang="en-US" sz="1100" b="1" kern="1200" dirty="0"/>
          </a:p>
          <a:p>
            <a:pPr marL="57150" lvl="1" indent="-571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600" kern="1200" dirty="0" smtClean="0"/>
              <a:t> Gerald Ford pardoned Richard Nixon over the Watergate affair</a:t>
            </a:r>
            <a:endParaRPr lang="en-US" sz="1600" kern="1200" dirty="0"/>
          </a:p>
        </p:txBody>
      </p:sp>
      <p:sp>
        <p:nvSpPr>
          <p:cNvPr id="26" name="Freeform 25"/>
          <p:cNvSpPr/>
          <p:nvPr/>
        </p:nvSpPr>
        <p:spPr>
          <a:xfrm>
            <a:off x="2209556" y="4586308"/>
            <a:ext cx="1018698" cy="1018698"/>
          </a:xfrm>
          <a:custGeom>
            <a:avLst/>
            <a:gdLst>
              <a:gd name="connsiteX0" fmla="*/ 0 w 1018698"/>
              <a:gd name="connsiteY0" fmla="*/ 509349 h 1018698"/>
              <a:gd name="connsiteX1" fmla="*/ 509349 w 1018698"/>
              <a:gd name="connsiteY1" fmla="*/ 0 h 1018698"/>
              <a:gd name="connsiteX2" fmla="*/ 1018698 w 1018698"/>
              <a:gd name="connsiteY2" fmla="*/ 509349 h 1018698"/>
              <a:gd name="connsiteX3" fmla="*/ 509349 w 1018698"/>
              <a:gd name="connsiteY3" fmla="*/ 1018698 h 1018698"/>
              <a:gd name="connsiteX4" fmla="*/ 0 w 1018698"/>
              <a:gd name="connsiteY4" fmla="*/ 509349 h 1018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8698" h="1018698">
                <a:moveTo>
                  <a:pt x="0" y="509349"/>
                </a:moveTo>
                <a:cubicBezTo>
                  <a:pt x="0" y="228043"/>
                  <a:pt x="228043" y="0"/>
                  <a:pt x="509349" y="0"/>
                </a:cubicBezTo>
                <a:cubicBezTo>
                  <a:pt x="790655" y="0"/>
                  <a:pt x="1018698" y="228043"/>
                  <a:pt x="1018698" y="509349"/>
                </a:cubicBezTo>
                <a:cubicBezTo>
                  <a:pt x="1018698" y="790655"/>
                  <a:pt x="790655" y="1018698"/>
                  <a:pt x="509349" y="1018698"/>
                </a:cubicBezTo>
                <a:cubicBezTo>
                  <a:pt x="228043" y="1018698"/>
                  <a:pt x="0" y="790655"/>
                  <a:pt x="0" y="509349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7796769"/>
              <a:satOff val="-35976"/>
              <a:lumOff val="1324"/>
              <a:alphaOff val="0"/>
            </a:schemeClr>
          </a:fillRef>
          <a:effectRef idx="3">
            <a:schemeClr val="accent4">
              <a:hueOff val="7796769"/>
              <a:satOff val="-35976"/>
              <a:lumOff val="132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8075" tIns="158075" rIns="158075" bIns="15807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/>
              <a:t>Congress</a:t>
            </a:r>
            <a:endParaRPr lang="en-US" sz="1400" kern="1200" dirty="0"/>
          </a:p>
        </p:txBody>
      </p:sp>
      <p:sp>
        <p:nvSpPr>
          <p:cNvPr id="27" name="Freeform 26"/>
          <p:cNvSpPr/>
          <p:nvPr/>
        </p:nvSpPr>
        <p:spPr>
          <a:xfrm>
            <a:off x="3330125" y="4586308"/>
            <a:ext cx="5634362" cy="1018698"/>
          </a:xfrm>
          <a:custGeom>
            <a:avLst/>
            <a:gdLst>
              <a:gd name="connsiteX0" fmla="*/ 0 w 1528048"/>
              <a:gd name="connsiteY0" fmla="*/ 0 h 1018698"/>
              <a:gd name="connsiteX1" fmla="*/ 1528048 w 1528048"/>
              <a:gd name="connsiteY1" fmla="*/ 0 h 1018698"/>
              <a:gd name="connsiteX2" fmla="*/ 1528048 w 1528048"/>
              <a:gd name="connsiteY2" fmla="*/ 1018698 h 1018698"/>
              <a:gd name="connsiteX3" fmla="*/ 0 w 1528048"/>
              <a:gd name="connsiteY3" fmla="*/ 1018698 h 1018698"/>
              <a:gd name="connsiteX4" fmla="*/ 0 w 1528048"/>
              <a:gd name="connsiteY4" fmla="*/ 0 h 1018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8048" h="1018698">
                <a:moveTo>
                  <a:pt x="0" y="0"/>
                </a:moveTo>
                <a:lnTo>
                  <a:pt x="1528048" y="0"/>
                </a:lnTo>
                <a:lnTo>
                  <a:pt x="1528048" y="1018698"/>
                </a:lnTo>
                <a:lnTo>
                  <a:pt x="0" y="101869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1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b="1" kern="1200" dirty="0" smtClean="0"/>
              <a:t>Impeachment</a:t>
            </a:r>
            <a:endParaRPr lang="en-US" sz="1100" b="1" kern="1200" dirty="0"/>
          </a:p>
          <a:p>
            <a:pPr marL="57150" lvl="1" indent="-571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600" kern="1200" dirty="0" smtClean="0"/>
              <a:t> In 2014 the House of Representatives attempted to impeach Federal Judge Mark Fuller</a:t>
            </a:r>
            <a:endParaRPr lang="en-US" sz="1600" kern="1200" dirty="0"/>
          </a:p>
        </p:txBody>
      </p:sp>
      <p:sp>
        <p:nvSpPr>
          <p:cNvPr id="28" name="Freeform 27"/>
          <p:cNvSpPr/>
          <p:nvPr/>
        </p:nvSpPr>
        <p:spPr>
          <a:xfrm>
            <a:off x="1553452" y="5722713"/>
            <a:ext cx="1018698" cy="1018698"/>
          </a:xfrm>
          <a:custGeom>
            <a:avLst/>
            <a:gdLst>
              <a:gd name="connsiteX0" fmla="*/ 0 w 1018698"/>
              <a:gd name="connsiteY0" fmla="*/ 509349 h 1018698"/>
              <a:gd name="connsiteX1" fmla="*/ 509349 w 1018698"/>
              <a:gd name="connsiteY1" fmla="*/ 0 h 1018698"/>
              <a:gd name="connsiteX2" fmla="*/ 1018698 w 1018698"/>
              <a:gd name="connsiteY2" fmla="*/ 509349 h 1018698"/>
              <a:gd name="connsiteX3" fmla="*/ 509349 w 1018698"/>
              <a:gd name="connsiteY3" fmla="*/ 1018698 h 1018698"/>
              <a:gd name="connsiteX4" fmla="*/ 0 w 1018698"/>
              <a:gd name="connsiteY4" fmla="*/ 509349 h 1018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8698" h="1018698">
                <a:moveTo>
                  <a:pt x="0" y="509349"/>
                </a:moveTo>
                <a:cubicBezTo>
                  <a:pt x="0" y="228043"/>
                  <a:pt x="228043" y="0"/>
                  <a:pt x="509349" y="0"/>
                </a:cubicBezTo>
                <a:cubicBezTo>
                  <a:pt x="790655" y="0"/>
                  <a:pt x="1018698" y="228043"/>
                  <a:pt x="1018698" y="509349"/>
                </a:cubicBezTo>
                <a:cubicBezTo>
                  <a:pt x="1018698" y="790655"/>
                  <a:pt x="790655" y="1018698"/>
                  <a:pt x="509349" y="1018698"/>
                </a:cubicBezTo>
                <a:cubicBezTo>
                  <a:pt x="228043" y="1018698"/>
                  <a:pt x="0" y="790655"/>
                  <a:pt x="0" y="509349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10395692"/>
              <a:satOff val="-47968"/>
              <a:lumOff val="1765"/>
              <a:alphaOff val="0"/>
            </a:schemeClr>
          </a:fillRef>
          <a:effectRef idx="3">
            <a:schemeClr val="accent4">
              <a:hueOff val="10395692"/>
              <a:satOff val="-47968"/>
              <a:lumOff val="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8075" tIns="158075" rIns="158075" bIns="15807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/>
              <a:t>Congress</a:t>
            </a:r>
            <a:endParaRPr lang="en-US" sz="1400" kern="1200" dirty="0"/>
          </a:p>
        </p:txBody>
      </p:sp>
      <p:sp>
        <p:nvSpPr>
          <p:cNvPr id="29" name="Freeform 28"/>
          <p:cNvSpPr/>
          <p:nvPr/>
        </p:nvSpPr>
        <p:spPr>
          <a:xfrm>
            <a:off x="2674021" y="5722713"/>
            <a:ext cx="6290466" cy="1018698"/>
          </a:xfrm>
          <a:custGeom>
            <a:avLst/>
            <a:gdLst>
              <a:gd name="connsiteX0" fmla="*/ 0 w 1528048"/>
              <a:gd name="connsiteY0" fmla="*/ 0 h 1018698"/>
              <a:gd name="connsiteX1" fmla="*/ 1528048 w 1528048"/>
              <a:gd name="connsiteY1" fmla="*/ 0 h 1018698"/>
              <a:gd name="connsiteX2" fmla="*/ 1528048 w 1528048"/>
              <a:gd name="connsiteY2" fmla="*/ 1018698 h 1018698"/>
              <a:gd name="connsiteX3" fmla="*/ 0 w 1528048"/>
              <a:gd name="connsiteY3" fmla="*/ 1018698 h 1018698"/>
              <a:gd name="connsiteX4" fmla="*/ 0 w 1528048"/>
              <a:gd name="connsiteY4" fmla="*/ 0 h 1018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8048" h="1018698">
                <a:moveTo>
                  <a:pt x="0" y="0"/>
                </a:moveTo>
                <a:lnTo>
                  <a:pt x="1528048" y="0"/>
                </a:lnTo>
                <a:lnTo>
                  <a:pt x="1528048" y="1018698"/>
                </a:lnTo>
                <a:lnTo>
                  <a:pt x="0" y="101869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1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b="1" kern="1200" dirty="0" smtClean="0"/>
              <a:t>Amend the Constitution</a:t>
            </a:r>
            <a:endParaRPr lang="en-US" b="1" kern="1200" dirty="0"/>
          </a:p>
          <a:p>
            <a:pPr marL="57150" lvl="1" indent="-571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600" kern="1200" dirty="0" smtClean="0"/>
              <a:t> In 1913, Congress passed an amendment to allow for the collection of a federal income tax</a:t>
            </a:r>
            <a:endParaRPr lang="en-US" sz="1600" kern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065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 rot="2562279">
            <a:off x="1979916" y="5317960"/>
            <a:ext cx="688238" cy="6345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31728"/>
                </a:moveTo>
                <a:lnTo>
                  <a:pt x="688238" y="31728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2071156" y="4378799"/>
            <a:ext cx="765268" cy="6345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31728"/>
                </a:moveTo>
                <a:lnTo>
                  <a:pt x="765268" y="31728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 rot="19037721">
            <a:off x="1979916" y="3439638"/>
            <a:ext cx="688238" cy="6345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31728"/>
                </a:moveTo>
                <a:lnTo>
                  <a:pt x="688238" y="31728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Oval 10"/>
          <p:cNvSpPr/>
          <p:nvPr/>
        </p:nvSpPr>
        <p:spPr>
          <a:xfrm>
            <a:off x="213995" y="3318079"/>
            <a:ext cx="2184896" cy="2184896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Freeform 11"/>
          <p:cNvSpPr/>
          <p:nvPr/>
        </p:nvSpPr>
        <p:spPr>
          <a:xfrm>
            <a:off x="2403124" y="2137958"/>
            <a:ext cx="1310937" cy="1310937"/>
          </a:xfrm>
          <a:custGeom>
            <a:avLst/>
            <a:gdLst>
              <a:gd name="connsiteX0" fmla="*/ 0 w 1310937"/>
              <a:gd name="connsiteY0" fmla="*/ 655469 h 1310937"/>
              <a:gd name="connsiteX1" fmla="*/ 655469 w 1310937"/>
              <a:gd name="connsiteY1" fmla="*/ 0 h 1310937"/>
              <a:gd name="connsiteX2" fmla="*/ 1310938 w 1310937"/>
              <a:gd name="connsiteY2" fmla="*/ 655469 h 1310937"/>
              <a:gd name="connsiteX3" fmla="*/ 655469 w 1310937"/>
              <a:gd name="connsiteY3" fmla="*/ 1310938 h 1310937"/>
              <a:gd name="connsiteX4" fmla="*/ 0 w 1310937"/>
              <a:gd name="connsiteY4" fmla="*/ 655469 h 131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0937" h="1310937">
                <a:moveTo>
                  <a:pt x="0" y="655469"/>
                </a:moveTo>
                <a:cubicBezTo>
                  <a:pt x="0" y="293463"/>
                  <a:pt x="293463" y="0"/>
                  <a:pt x="655469" y="0"/>
                </a:cubicBezTo>
                <a:cubicBezTo>
                  <a:pt x="1017475" y="0"/>
                  <a:pt x="1310938" y="293463"/>
                  <a:pt x="1310938" y="655469"/>
                </a:cubicBezTo>
                <a:cubicBezTo>
                  <a:pt x="1310938" y="1017475"/>
                  <a:pt x="1017475" y="1310938"/>
                  <a:pt x="655469" y="1310938"/>
                </a:cubicBezTo>
                <a:cubicBezTo>
                  <a:pt x="293463" y="1310938"/>
                  <a:pt x="0" y="1017475"/>
                  <a:pt x="0" y="655469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465231"/>
              <a:satOff val="-15989"/>
              <a:lumOff val="588"/>
              <a:alphaOff val="0"/>
            </a:schemeClr>
          </a:fillRef>
          <a:effectRef idx="3">
            <a:schemeClr val="accent4">
              <a:hueOff val="3465231"/>
              <a:satOff val="-15989"/>
              <a:lumOff val="58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4047" tIns="204047" rIns="204047" bIns="204047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900" kern="1200" dirty="0" smtClean="0"/>
              <a:t>Congress</a:t>
            </a:r>
            <a:endParaRPr lang="en-US" sz="1900" kern="1200" dirty="0"/>
          </a:p>
        </p:txBody>
      </p:sp>
      <p:sp>
        <p:nvSpPr>
          <p:cNvPr id="13" name="Freeform 12"/>
          <p:cNvSpPr/>
          <p:nvPr/>
        </p:nvSpPr>
        <p:spPr>
          <a:xfrm>
            <a:off x="3845154" y="2137958"/>
            <a:ext cx="5119333" cy="1310937"/>
          </a:xfrm>
          <a:custGeom>
            <a:avLst/>
            <a:gdLst>
              <a:gd name="connsiteX0" fmla="*/ 0 w 1966406"/>
              <a:gd name="connsiteY0" fmla="*/ 0 h 1310937"/>
              <a:gd name="connsiteX1" fmla="*/ 1966406 w 1966406"/>
              <a:gd name="connsiteY1" fmla="*/ 0 h 1310937"/>
              <a:gd name="connsiteX2" fmla="*/ 1966406 w 1966406"/>
              <a:gd name="connsiteY2" fmla="*/ 1310937 h 1310937"/>
              <a:gd name="connsiteX3" fmla="*/ 0 w 1966406"/>
              <a:gd name="connsiteY3" fmla="*/ 1310937 h 1310937"/>
              <a:gd name="connsiteX4" fmla="*/ 0 w 1966406"/>
              <a:gd name="connsiteY4" fmla="*/ 0 h 131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6406" h="1310937">
                <a:moveTo>
                  <a:pt x="0" y="0"/>
                </a:moveTo>
                <a:lnTo>
                  <a:pt x="1966406" y="0"/>
                </a:lnTo>
                <a:lnTo>
                  <a:pt x="1966406" y="1310937"/>
                </a:lnTo>
                <a:lnTo>
                  <a:pt x="0" y="131093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1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500" b="1" kern="1200" dirty="0" smtClean="0"/>
              <a:t>Amend/Delay/Reject Legislation</a:t>
            </a:r>
            <a:endParaRPr lang="en-US" sz="1500" b="1" kern="1200" dirty="0"/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500" kern="1200" dirty="0" smtClean="0"/>
              <a:t>President Clinton's Healthcare reforms were derailed by Congress</a:t>
            </a:r>
            <a:endParaRPr lang="en-US" sz="1500" kern="1200" dirty="0"/>
          </a:p>
        </p:txBody>
      </p:sp>
      <p:sp>
        <p:nvSpPr>
          <p:cNvPr id="14" name="Freeform 13"/>
          <p:cNvSpPr/>
          <p:nvPr/>
        </p:nvSpPr>
        <p:spPr>
          <a:xfrm>
            <a:off x="2836425" y="3755059"/>
            <a:ext cx="1310937" cy="1310937"/>
          </a:xfrm>
          <a:custGeom>
            <a:avLst/>
            <a:gdLst>
              <a:gd name="connsiteX0" fmla="*/ 0 w 1310937"/>
              <a:gd name="connsiteY0" fmla="*/ 655469 h 1310937"/>
              <a:gd name="connsiteX1" fmla="*/ 655469 w 1310937"/>
              <a:gd name="connsiteY1" fmla="*/ 0 h 1310937"/>
              <a:gd name="connsiteX2" fmla="*/ 1310938 w 1310937"/>
              <a:gd name="connsiteY2" fmla="*/ 655469 h 1310937"/>
              <a:gd name="connsiteX3" fmla="*/ 655469 w 1310937"/>
              <a:gd name="connsiteY3" fmla="*/ 1310938 h 1310937"/>
              <a:gd name="connsiteX4" fmla="*/ 0 w 1310937"/>
              <a:gd name="connsiteY4" fmla="*/ 655469 h 131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0937" h="1310937">
                <a:moveTo>
                  <a:pt x="0" y="655469"/>
                </a:moveTo>
                <a:cubicBezTo>
                  <a:pt x="0" y="293463"/>
                  <a:pt x="293463" y="0"/>
                  <a:pt x="655469" y="0"/>
                </a:cubicBezTo>
                <a:cubicBezTo>
                  <a:pt x="1017475" y="0"/>
                  <a:pt x="1310938" y="293463"/>
                  <a:pt x="1310938" y="655469"/>
                </a:cubicBezTo>
                <a:cubicBezTo>
                  <a:pt x="1310938" y="1017475"/>
                  <a:pt x="1017475" y="1310938"/>
                  <a:pt x="655469" y="1310938"/>
                </a:cubicBezTo>
                <a:cubicBezTo>
                  <a:pt x="293463" y="1310938"/>
                  <a:pt x="0" y="1017475"/>
                  <a:pt x="0" y="655469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930461"/>
              <a:satOff val="-31979"/>
              <a:lumOff val="1177"/>
              <a:alphaOff val="0"/>
            </a:schemeClr>
          </a:fillRef>
          <a:effectRef idx="3">
            <a:schemeClr val="accent4">
              <a:hueOff val="6930461"/>
              <a:satOff val="-31979"/>
              <a:lumOff val="117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4047" tIns="204047" rIns="204047" bIns="204047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900" kern="1200" dirty="0" smtClean="0"/>
              <a:t>Congress</a:t>
            </a:r>
            <a:endParaRPr lang="en-US" sz="1900" kern="1200" dirty="0"/>
          </a:p>
        </p:txBody>
      </p:sp>
      <p:sp>
        <p:nvSpPr>
          <p:cNvPr id="15" name="Freeform 14"/>
          <p:cNvSpPr/>
          <p:nvPr/>
        </p:nvSpPr>
        <p:spPr>
          <a:xfrm>
            <a:off x="4278455" y="3755059"/>
            <a:ext cx="4686031" cy="1310937"/>
          </a:xfrm>
          <a:custGeom>
            <a:avLst/>
            <a:gdLst>
              <a:gd name="connsiteX0" fmla="*/ 0 w 1966406"/>
              <a:gd name="connsiteY0" fmla="*/ 0 h 1310937"/>
              <a:gd name="connsiteX1" fmla="*/ 1966406 w 1966406"/>
              <a:gd name="connsiteY1" fmla="*/ 0 h 1310937"/>
              <a:gd name="connsiteX2" fmla="*/ 1966406 w 1966406"/>
              <a:gd name="connsiteY2" fmla="*/ 1310937 h 1310937"/>
              <a:gd name="connsiteX3" fmla="*/ 0 w 1966406"/>
              <a:gd name="connsiteY3" fmla="*/ 1310937 h 1310937"/>
              <a:gd name="connsiteX4" fmla="*/ 0 w 1966406"/>
              <a:gd name="connsiteY4" fmla="*/ 0 h 131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6406" h="1310937">
                <a:moveTo>
                  <a:pt x="0" y="0"/>
                </a:moveTo>
                <a:lnTo>
                  <a:pt x="1966406" y="0"/>
                </a:lnTo>
                <a:lnTo>
                  <a:pt x="1966406" y="1310937"/>
                </a:lnTo>
                <a:lnTo>
                  <a:pt x="0" y="131093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1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500" b="1" kern="1200" dirty="0" smtClean="0"/>
              <a:t>Veto Override</a:t>
            </a:r>
            <a:endParaRPr lang="en-US" sz="1500" b="1" kern="1200" dirty="0"/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500" kern="1200" dirty="0" smtClean="0"/>
              <a:t>In 2008, Congress overrode Bush’s veto of</a:t>
            </a:r>
            <a:r>
              <a:rPr lang="en-US" sz="1500" kern="1200" baseline="0" dirty="0" smtClean="0"/>
              <a:t> the Medicare legislation</a:t>
            </a:r>
            <a:endParaRPr lang="en-US" sz="1500" kern="1200" dirty="0"/>
          </a:p>
        </p:txBody>
      </p:sp>
      <p:sp>
        <p:nvSpPr>
          <p:cNvPr id="16" name="Freeform 15"/>
          <p:cNvSpPr/>
          <p:nvPr/>
        </p:nvSpPr>
        <p:spPr>
          <a:xfrm>
            <a:off x="2403124" y="5372159"/>
            <a:ext cx="1310937" cy="1310937"/>
          </a:xfrm>
          <a:custGeom>
            <a:avLst/>
            <a:gdLst>
              <a:gd name="connsiteX0" fmla="*/ 0 w 1310937"/>
              <a:gd name="connsiteY0" fmla="*/ 655469 h 1310937"/>
              <a:gd name="connsiteX1" fmla="*/ 655469 w 1310937"/>
              <a:gd name="connsiteY1" fmla="*/ 0 h 1310937"/>
              <a:gd name="connsiteX2" fmla="*/ 1310938 w 1310937"/>
              <a:gd name="connsiteY2" fmla="*/ 655469 h 1310937"/>
              <a:gd name="connsiteX3" fmla="*/ 655469 w 1310937"/>
              <a:gd name="connsiteY3" fmla="*/ 1310938 h 1310937"/>
              <a:gd name="connsiteX4" fmla="*/ 0 w 1310937"/>
              <a:gd name="connsiteY4" fmla="*/ 655469 h 131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0937" h="1310937">
                <a:moveTo>
                  <a:pt x="0" y="655469"/>
                </a:moveTo>
                <a:cubicBezTo>
                  <a:pt x="0" y="293463"/>
                  <a:pt x="293463" y="0"/>
                  <a:pt x="655469" y="0"/>
                </a:cubicBezTo>
                <a:cubicBezTo>
                  <a:pt x="1017475" y="0"/>
                  <a:pt x="1310938" y="293463"/>
                  <a:pt x="1310938" y="655469"/>
                </a:cubicBezTo>
                <a:cubicBezTo>
                  <a:pt x="1310938" y="1017475"/>
                  <a:pt x="1017475" y="1310938"/>
                  <a:pt x="655469" y="1310938"/>
                </a:cubicBezTo>
                <a:cubicBezTo>
                  <a:pt x="293463" y="1310938"/>
                  <a:pt x="0" y="1017475"/>
                  <a:pt x="0" y="655469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10395692"/>
              <a:satOff val="-47968"/>
              <a:lumOff val="1765"/>
              <a:alphaOff val="0"/>
            </a:schemeClr>
          </a:fillRef>
          <a:effectRef idx="3">
            <a:schemeClr val="accent4">
              <a:hueOff val="10395692"/>
              <a:satOff val="-47968"/>
              <a:lumOff val="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4047" tIns="204047" rIns="204047" bIns="204047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900" kern="1200" dirty="0" smtClean="0"/>
              <a:t>Congress</a:t>
            </a:r>
            <a:endParaRPr lang="en-US" sz="1900" kern="1200" dirty="0"/>
          </a:p>
        </p:txBody>
      </p:sp>
      <p:sp>
        <p:nvSpPr>
          <p:cNvPr id="17" name="Freeform 16"/>
          <p:cNvSpPr/>
          <p:nvPr/>
        </p:nvSpPr>
        <p:spPr>
          <a:xfrm>
            <a:off x="3845154" y="5372159"/>
            <a:ext cx="5119331" cy="1310937"/>
          </a:xfrm>
          <a:custGeom>
            <a:avLst/>
            <a:gdLst>
              <a:gd name="connsiteX0" fmla="*/ 0 w 1966406"/>
              <a:gd name="connsiteY0" fmla="*/ 0 h 1310937"/>
              <a:gd name="connsiteX1" fmla="*/ 1966406 w 1966406"/>
              <a:gd name="connsiteY1" fmla="*/ 0 h 1310937"/>
              <a:gd name="connsiteX2" fmla="*/ 1966406 w 1966406"/>
              <a:gd name="connsiteY2" fmla="*/ 1310937 h 1310937"/>
              <a:gd name="connsiteX3" fmla="*/ 0 w 1966406"/>
              <a:gd name="connsiteY3" fmla="*/ 1310937 h 1310937"/>
              <a:gd name="connsiteX4" fmla="*/ 0 w 1966406"/>
              <a:gd name="connsiteY4" fmla="*/ 0 h 131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6406" h="1310937">
                <a:moveTo>
                  <a:pt x="0" y="0"/>
                </a:moveTo>
                <a:lnTo>
                  <a:pt x="1966406" y="0"/>
                </a:lnTo>
                <a:lnTo>
                  <a:pt x="1966406" y="1310937"/>
                </a:lnTo>
                <a:lnTo>
                  <a:pt x="0" y="131093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1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500" b="1" kern="1200" dirty="0" smtClean="0"/>
              <a:t>Power of the Purse</a:t>
            </a:r>
            <a:endParaRPr lang="en-US" sz="1500" b="1" kern="1200" dirty="0"/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500" kern="1200" dirty="0" smtClean="0"/>
              <a:t>Congress</a:t>
            </a:r>
            <a:r>
              <a:rPr lang="en-US" sz="1500" kern="1200" baseline="0" dirty="0" smtClean="0"/>
              <a:t> defunded the Vietnam War </a:t>
            </a:r>
            <a:endParaRPr lang="en-US" sz="1500" kern="1200" dirty="0"/>
          </a:p>
        </p:txBody>
      </p:sp>
      <p:sp>
        <p:nvSpPr>
          <p:cNvPr id="5" name="Rectangle 4"/>
          <p:cNvSpPr/>
          <p:nvPr/>
        </p:nvSpPr>
        <p:spPr>
          <a:xfrm>
            <a:off x="0" y="-27383"/>
            <a:ext cx="9144000" cy="1008112"/>
          </a:xfrm>
          <a:prstGeom prst="rect">
            <a:avLst/>
          </a:prstGeom>
          <a:solidFill>
            <a:srgbClr val="25406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7504" y="144673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FFFF"/>
                </a:solidFill>
              </a:rPr>
              <a:t>Checks on the Executive (I)</a:t>
            </a: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179512" y="1152785"/>
            <a:ext cx="8784976" cy="528957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b="1" dirty="0" smtClean="0"/>
              <a:t>The power of the Executive is checked by both the Judicial Branch and the Legislative Branch</a:t>
            </a:r>
            <a:endParaRPr lang="en-US" sz="4400" b="1" i="1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67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 rot="2562279">
            <a:off x="1979916" y="5317960"/>
            <a:ext cx="688238" cy="6345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31728"/>
                </a:moveTo>
                <a:lnTo>
                  <a:pt x="688238" y="31728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2071156" y="4378799"/>
            <a:ext cx="765268" cy="6345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31728"/>
                </a:moveTo>
                <a:lnTo>
                  <a:pt x="765268" y="31728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 rot="19037721">
            <a:off x="1979916" y="3439638"/>
            <a:ext cx="688238" cy="6345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31728"/>
                </a:moveTo>
                <a:lnTo>
                  <a:pt x="688238" y="31728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Oval 10"/>
          <p:cNvSpPr/>
          <p:nvPr/>
        </p:nvSpPr>
        <p:spPr>
          <a:xfrm>
            <a:off x="213995" y="3318079"/>
            <a:ext cx="2184896" cy="2184896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Freeform 11"/>
          <p:cNvSpPr/>
          <p:nvPr/>
        </p:nvSpPr>
        <p:spPr>
          <a:xfrm>
            <a:off x="2403124" y="2137958"/>
            <a:ext cx="1310937" cy="1310937"/>
          </a:xfrm>
          <a:custGeom>
            <a:avLst/>
            <a:gdLst>
              <a:gd name="connsiteX0" fmla="*/ 0 w 1310937"/>
              <a:gd name="connsiteY0" fmla="*/ 655469 h 1310937"/>
              <a:gd name="connsiteX1" fmla="*/ 655469 w 1310937"/>
              <a:gd name="connsiteY1" fmla="*/ 0 h 1310937"/>
              <a:gd name="connsiteX2" fmla="*/ 1310938 w 1310937"/>
              <a:gd name="connsiteY2" fmla="*/ 655469 h 1310937"/>
              <a:gd name="connsiteX3" fmla="*/ 655469 w 1310937"/>
              <a:gd name="connsiteY3" fmla="*/ 1310938 h 1310937"/>
              <a:gd name="connsiteX4" fmla="*/ 0 w 1310937"/>
              <a:gd name="connsiteY4" fmla="*/ 655469 h 131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0937" h="1310937">
                <a:moveTo>
                  <a:pt x="0" y="655469"/>
                </a:moveTo>
                <a:cubicBezTo>
                  <a:pt x="0" y="293463"/>
                  <a:pt x="293463" y="0"/>
                  <a:pt x="655469" y="0"/>
                </a:cubicBezTo>
                <a:cubicBezTo>
                  <a:pt x="1017475" y="0"/>
                  <a:pt x="1310938" y="293463"/>
                  <a:pt x="1310938" y="655469"/>
                </a:cubicBezTo>
                <a:cubicBezTo>
                  <a:pt x="1310938" y="1017475"/>
                  <a:pt x="1017475" y="1310938"/>
                  <a:pt x="655469" y="1310938"/>
                </a:cubicBezTo>
                <a:cubicBezTo>
                  <a:pt x="293463" y="1310938"/>
                  <a:pt x="0" y="1017475"/>
                  <a:pt x="0" y="655469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465231"/>
              <a:satOff val="-15989"/>
              <a:lumOff val="588"/>
              <a:alphaOff val="0"/>
            </a:schemeClr>
          </a:fillRef>
          <a:effectRef idx="3">
            <a:schemeClr val="accent4">
              <a:hueOff val="3465231"/>
              <a:satOff val="-15989"/>
              <a:lumOff val="58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4047" tIns="204047" rIns="204047" bIns="204047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900" kern="1200" dirty="0" smtClean="0"/>
              <a:t>Congress</a:t>
            </a:r>
            <a:endParaRPr lang="en-US" sz="1900" kern="1200" dirty="0"/>
          </a:p>
        </p:txBody>
      </p:sp>
      <p:sp>
        <p:nvSpPr>
          <p:cNvPr id="13" name="Freeform 12"/>
          <p:cNvSpPr/>
          <p:nvPr/>
        </p:nvSpPr>
        <p:spPr>
          <a:xfrm>
            <a:off x="3845154" y="2137958"/>
            <a:ext cx="5119333" cy="1310937"/>
          </a:xfrm>
          <a:custGeom>
            <a:avLst/>
            <a:gdLst>
              <a:gd name="connsiteX0" fmla="*/ 0 w 1966406"/>
              <a:gd name="connsiteY0" fmla="*/ 0 h 1310937"/>
              <a:gd name="connsiteX1" fmla="*/ 1966406 w 1966406"/>
              <a:gd name="connsiteY1" fmla="*/ 0 h 1310937"/>
              <a:gd name="connsiteX2" fmla="*/ 1966406 w 1966406"/>
              <a:gd name="connsiteY2" fmla="*/ 1310937 h 1310937"/>
              <a:gd name="connsiteX3" fmla="*/ 0 w 1966406"/>
              <a:gd name="connsiteY3" fmla="*/ 1310937 h 1310937"/>
              <a:gd name="connsiteX4" fmla="*/ 0 w 1966406"/>
              <a:gd name="connsiteY4" fmla="*/ 0 h 131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6406" h="1310937">
                <a:moveTo>
                  <a:pt x="0" y="0"/>
                </a:moveTo>
                <a:lnTo>
                  <a:pt x="1966406" y="0"/>
                </a:lnTo>
                <a:lnTo>
                  <a:pt x="1966406" y="1310937"/>
                </a:lnTo>
                <a:lnTo>
                  <a:pt x="0" y="131093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1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500" b="1" kern="1200" dirty="0" smtClean="0"/>
              <a:t>War Declarations</a:t>
            </a:r>
            <a:endParaRPr lang="en-US" sz="1500" b="1" kern="1200" dirty="0"/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500" kern="1200" dirty="0" smtClean="0"/>
              <a:t>Congress has the power to declare war, and the last war declared was the Second World War. </a:t>
            </a:r>
            <a:endParaRPr lang="en-US" sz="1500" kern="1200" dirty="0"/>
          </a:p>
        </p:txBody>
      </p:sp>
      <p:sp>
        <p:nvSpPr>
          <p:cNvPr id="14" name="Freeform 13"/>
          <p:cNvSpPr/>
          <p:nvPr/>
        </p:nvSpPr>
        <p:spPr>
          <a:xfrm>
            <a:off x="2836425" y="3755059"/>
            <a:ext cx="1310937" cy="1310937"/>
          </a:xfrm>
          <a:custGeom>
            <a:avLst/>
            <a:gdLst>
              <a:gd name="connsiteX0" fmla="*/ 0 w 1310937"/>
              <a:gd name="connsiteY0" fmla="*/ 655469 h 1310937"/>
              <a:gd name="connsiteX1" fmla="*/ 655469 w 1310937"/>
              <a:gd name="connsiteY1" fmla="*/ 0 h 1310937"/>
              <a:gd name="connsiteX2" fmla="*/ 1310938 w 1310937"/>
              <a:gd name="connsiteY2" fmla="*/ 655469 h 1310937"/>
              <a:gd name="connsiteX3" fmla="*/ 655469 w 1310937"/>
              <a:gd name="connsiteY3" fmla="*/ 1310938 h 1310937"/>
              <a:gd name="connsiteX4" fmla="*/ 0 w 1310937"/>
              <a:gd name="connsiteY4" fmla="*/ 655469 h 131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0937" h="1310937">
                <a:moveTo>
                  <a:pt x="0" y="655469"/>
                </a:moveTo>
                <a:cubicBezTo>
                  <a:pt x="0" y="293463"/>
                  <a:pt x="293463" y="0"/>
                  <a:pt x="655469" y="0"/>
                </a:cubicBezTo>
                <a:cubicBezTo>
                  <a:pt x="1017475" y="0"/>
                  <a:pt x="1310938" y="293463"/>
                  <a:pt x="1310938" y="655469"/>
                </a:cubicBezTo>
                <a:cubicBezTo>
                  <a:pt x="1310938" y="1017475"/>
                  <a:pt x="1017475" y="1310938"/>
                  <a:pt x="655469" y="1310938"/>
                </a:cubicBezTo>
                <a:cubicBezTo>
                  <a:pt x="293463" y="1310938"/>
                  <a:pt x="0" y="1017475"/>
                  <a:pt x="0" y="655469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930461"/>
              <a:satOff val="-31979"/>
              <a:lumOff val="1177"/>
              <a:alphaOff val="0"/>
            </a:schemeClr>
          </a:fillRef>
          <a:effectRef idx="3">
            <a:schemeClr val="accent4">
              <a:hueOff val="6930461"/>
              <a:satOff val="-31979"/>
              <a:lumOff val="117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4047" tIns="204047" rIns="204047" bIns="204047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900" kern="1200" dirty="0" smtClean="0"/>
              <a:t>Congress</a:t>
            </a:r>
            <a:endParaRPr lang="en-US" sz="1900" kern="1200" dirty="0"/>
          </a:p>
        </p:txBody>
      </p:sp>
      <p:sp>
        <p:nvSpPr>
          <p:cNvPr id="15" name="Freeform 14"/>
          <p:cNvSpPr/>
          <p:nvPr/>
        </p:nvSpPr>
        <p:spPr>
          <a:xfrm>
            <a:off x="4278455" y="3755059"/>
            <a:ext cx="4686031" cy="1310937"/>
          </a:xfrm>
          <a:custGeom>
            <a:avLst/>
            <a:gdLst>
              <a:gd name="connsiteX0" fmla="*/ 0 w 1966406"/>
              <a:gd name="connsiteY0" fmla="*/ 0 h 1310937"/>
              <a:gd name="connsiteX1" fmla="*/ 1966406 w 1966406"/>
              <a:gd name="connsiteY1" fmla="*/ 0 h 1310937"/>
              <a:gd name="connsiteX2" fmla="*/ 1966406 w 1966406"/>
              <a:gd name="connsiteY2" fmla="*/ 1310937 h 1310937"/>
              <a:gd name="connsiteX3" fmla="*/ 0 w 1966406"/>
              <a:gd name="connsiteY3" fmla="*/ 1310937 h 1310937"/>
              <a:gd name="connsiteX4" fmla="*/ 0 w 1966406"/>
              <a:gd name="connsiteY4" fmla="*/ 0 h 131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6406" h="1310937">
                <a:moveTo>
                  <a:pt x="0" y="0"/>
                </a:moveTo>
                <a:lnTo>
                  <a:pt x="1966406" y="0"/>
                </a:lnTo>
                <a:lnTo>
                  <a:pt x="1966406" y="1310937"/>
                </a:lnTo>
                <a:lnTo>
                  <a:pt x="0" y="131093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1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500" b="1" kern="1200" dirty="0" smtClean="0"/>
              <a:t>Ratification of Treaties</a:t>
            </a:r>
            <a:endParaRPr lang="en-US" sz="1500" b="1" kern="1200" dirty="0"/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500" kern="1200" dirty="0" smtClean="0"/>
              <a:t>In 1996, the US Senate did not ratify the Comprehensive Test Ban Treaty </a:t>
            </a:r>
            <a:endParaRPr lang="en-US" sz="1500" kern="1200" dirty="0"/>
          </a:p>
        </p:txBody>
      </p:sp>
      <p:sp>
        <p:nvSpPr>
          <p:cNvPr id="16" name="Freeform 15"/>
          <p:cNvSpPr/>
          <p:nvPr/>
        </p:nvSpPr>
        <p:spPr>
          <a:xfrm>
            <a:off x="2403124" y="5372159"/>
            <a:ext cx="1310937" cy="1310937"/>
          </a:xfrm>
          <a:custGeom>
            <a:avLst/>
            <a:gdLst>
              <a:gd name="connsiteX0" fmla="*/ 0 w 1310937"/>
              <a:gd name="connsiteY0" fmla="*/ 655469 h 1310937"/>
              <a:gd name="connsiteX1" fmla="*/ 655469 w 1310937"/>
              <a:gd name="connsiteY1" fmla="*/ 0 h 1310937"/>
              <a:gd name="connsiteX2" fmla="*/ 1310938 w 1310937"/>
              <a:gd name="connsiteY2" fmla="*/ 655469 h 1310937"/>
              <a:gd name="connsiteX3" fmla="*/ 655469 w 1310937"/>
              <a:gd name="connsiteY3" fmla="*/ 1310938 h 1310937"/>
              <a:gd name="connsiteX4" fmla="*/ 0 w 1310937"/>
              <a:gd name="connsiteY4" fmla="*/ 655469 h 131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0937" h="1310937">
                <a:moveTo>
                  <a:pt x="0" y="655469"/>
                </a:moveTo>
                <a:cubicBezTo>
                  <a:pt x="0" y="293463"/>
                  <a:pt x="293463" y="0"/>
                  <a:pt x="655469" y="0"/>
                </a:cubicBezTo>
                <a:cubicBezTo>
                  <a:pt x="1017475" y="0"/>
                  <a:pt x="1310938" y="293463"/>
                  <a:pt x="1310938" y="655469"/>
                </a:cubicBezTo>
                <a:cubicBezTo>
                  <a:pt x="1310938" y="1017475"/>
                  <a:pt x="1017475" y="1310938"/>
                  <a:pt x="655469" y="1310938"/>
                </a:cubicBezTo>
                <a:cubicBezTo>
                  <a:pt x="293463" y="1310938"/>
                  <a:pt x="0" y="1017475"/>
                  <a:pt x="0" y="655469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10395692"/>
              <a:satOff val="-47968"/>
              <a:lumOff val="1765"/>
              <a:alphaOff val="0"/>
            </a:schemeClr>
          </a:fillRef>
          <a:effectRef idx="3">
            <a:schemeClr val="accent4">
              <a:hueOff val="10395692"/>
              <a:satOff val="-47968"/>
              <a:lumOff val="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4047" tIns="204047" rIns="204047" bIns="204047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900" kern="1200" dirty="0" smtClean="0"/>
              <a:t>Congress</a:t>
            </a:r>
            <a:endParaRPr lang="en-US" sz="1900" kern="1200" dirty="0"/>
          </a:p>
        </p:txBody>
      </p:sp>
      <p:sp>
        <p:nvSpPr>
          <p:cNvPr id="17" name="Freeform 16"/>
          <p:cNvSpPr/>
          <p:nvPr/>
        </p:nvSpPr>
        <p:spPr>
          <a:xfrm>
            <a:off x="3845154" y="5372159"/>
            <a:ext cx="5119331" cy="1310937"/>
          </a:xfrm>
          <a:custGeom>
            <a:avLst/>
            <a:gdLst>
              <a:gd name="connsiteX0" fmla="*/ 0 w 1966406"/>
              <a:gd name="connsiteY0" fmla="*/ 0 h 1310937"/>
              <a:gd name="connsiteX1" fmla="*/ 1966406 w 1966406"/>
              <a:gd name="connsiteY1" fmla="*/ 0 h 1310937"/>
              <a:gd name="connsiteX2" fmla="*/ 1966406 w 1966406"/>
              <a:gd name="connsiteY2" fmla="*/ 1310937 h 1310937"/>
              <a:gd name="connsiteX3" fmla="*/ 0 w 1966406"/>
              <a:gd name="connsiteY3" fmla="*/ 1310937 h 1310937"/>
              <a:gd name="connsiteX4" fmla="*/ 0 w 1966406"/>
              <a:gd name="connsiteY4" fmla="*/ 0 h 131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6406" h="1310937">
                <a:moveTo>
                  <a:pt x="0" y="0"/>
                </a:moveTo>
                <a:lnTo>
                  <a:pt x="1966406" y="0"/>
                </a:lnTo>
                <a:lnTo>
                  <a:pt x="1966406" y="1310937"/>
                </a:lnTo>
                <a:lnTo>
                  <a:pt x="0" y="131093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1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500" b="1" kern="1200" dirty="0" smtClean="0"/>
              <a:t>Confirmation of Appointments</a:t>
            </a:r>
            <a:endParaRPr lang="en-US" sz="1500" b="1" kern="1200" dirty="0"/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500" kern="1200" dirty="0" smtClean="0"/>
              <a:t>In 1986, Congress voted down Reagan’s nominee for the Supreme Court: Robert Bork</a:t>
            </a:r>
            <a:endParaRPr lang="en-US" sz="1500" kern="1200" dirty="0"/>
          </a:p>
        </p:txBody>
      </p:sp>
      <p:sp>
        <p:nvSpPr>
          <p:cNvPr id="5" name="Rectangle 4"/>
          <p:cNvSpPr/>
          <p:nvPr/>
        </p:nvSpPr>
        <p:spPr>
          <a:xfrm>
            <a:off x="0" y="-27383"/>
            <a:ext cx="9144000" cy="1008112"/>
          </a:xfrm>
          <a:prstGeom prst="rect">
            <a:avLst/>
          </a:prstGeom>
          <a:solidFill>
            <a:srgbClr val="25406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7504" y="144673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FFFF"/>
                </a:solidFill>
              </a:rPr>
              <a:t>Checks on the Executive (II)</a:t>
            </a: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179512" y="1152785"/>
            <a:ext cx="8784976" cy="528957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b="1" dirty="0" smtClean="0"/>
              <a:t>The power of the Executive is checked by both the Judicial Branch and the Legislative Branch</a:t>
            </a:r>
            <a:endParaRPr lang="en-US" sz="4400" b="1" i="1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256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 rot="2562279">
            <a:off x="1979916" y="5317960"/>
            <a:ext cx="688238" cy="6345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31728"/>
                </a:moveTo>
                <a:lnTo>
                  <a:pt x="688238" y="31728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2071156" y="4378799"/>
            <a:ext cx="765268" cy="6345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31728"/>
                </a:moveTo>
                <a:lnTo>
                  <a:pt x="765268" y="31728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 rot="19037721">
            <a:off x="1979916" y="3439638"/>
            <a:ext cx="688238" cy="6345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31728"/>
                </a:moveTo>
                <a:lnTo>
                  <a:pt x="688238" y="31728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Oval 10"/>
          <p:cNvSpPr/>
          <p:nvPr/>
        </p:nvSpPr>
        <p:spPr>
          <a:xfrm>
            <a:off x="213995" y="3318079"/>
            <a:ext cx="2184896" cy="2184896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Freeform 11"/>
          <p:cNvSpPr/>
          <p:nvPr/>
        </p:nvSpPr>
        <p:spPr>
          <a:xfrm>
            <a:off x="2403124" y="2137958"/>
            <a:ext cx="1310937" cy="1310937"/>
          </a:xfrm>
          <a:custGeom>
            <a:avLst/>
            <a:gdLst>
              <a:gd name="connsiteX0" fmla="*/ 0 w 1310937"/>
              <a:gd name="connsiteY0" fmla="*/ 655469 h 1310937"/>
              <a:gd name="connsiteX1" fmla="*/ 655469 w 1310937"/>
              <a:gd name="connsiteY1" fmla="*/ 0 h 1310937"/>
              <a:gd name="connsiteX2" fmla="*/ 1310938 w 1310937"/>
              <a:gd name="connsiteY2" fmla="*/ 655469 h 1310937"/>
              <a:gd name="connsiteX3" fmla="*/ 655469 w 1310937"/>
              <a:gd name="connsiteY3" fmla="*/ 1310938 h 1310937"/>
              <a:gd name="connsiteX4" fmla="*/ 0 w 1310937"/>
              <a:gd name="connsiteY4" fmla="*/ 655469 h 131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0937" h="1310937">
                <a:moveTo>
                  <a:pt x="0" y="655469"/>
                </a:moveTo>
                <a:cubicBezTo>
                  <a:pt x="0" y="293463"/>
                  <a:pt x="293463" y="0"/>
                  <a:pt x="655469" y="0"/>
                </a:cubicBezTo>
                <a:cubicBezTo>
                  <a:pt x="1017475" y="0"/>
                  <a:pt x="1310938" y="293463"/>
                  <a:pt x="1310938" y="655469"/>
                </a:cubicBezTo>
                <a:cubicBezTo>
                  <a:pt x="1310938" y="1017475"/>
                  <a:pt x="1017475" y="1310938"/>
                  <a:pt x="655469" y="1310938"/>
                </a:cubicBezTo>
                <a:cubicBezTo>
                  <a:pt x="293463" y="1310938"/>
                  <a:pt x="0" y="1017475"/>
                  <a:pt x="0" y="655469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465231"/>
              <a:satOff val="-15989"/>
              <a:lumOff val="588"/>
              <a:alphaOff val="0"/>
            </a:schemeClr>
          </a:fillRef>
          <a:effectRef idx="3">
            <a:schemeClr val="accent4">
              <a:hueOff val="3465231"/>
              <a:satOff val="-15989"/>
              <a:lumOff val="58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4047" tIns="204047" rIns="204047" bIns="204047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900" kern="1200" dirty="0" smtClean="0"/>
              <a:t>Congress</a:t>
            </a:r>
            <a:endParaRPr lang="en-US" sz="1900" kern="1200" dirty="0"/>
          </a:p>
        </p:txBody>
      </p:sp>
      <p:sp>
        <p:nvSpPr>
          <p:cNvPr id="13" name="Freeform 12"/>
          <p:cNvSpPr/>
          <p:nvPr/>
        </p:nvSpPr>
        <p:spPr>
          <a:xfrm>
            <a:off x="3845154" y="2137958"/>
            <a:ext cx="5119333" cy="1310937"/>
          </a:xfrm>
          <a:custGeom>
            <a:avLst/>
            <a:gdLst>
              <a:gd name="connsiteX0" fmla="*/ 0 w 1966406"/>
              <a:gd name="connsiteY0" fmla="*/ 0 h 1310937"/>
              <a:gd name="connsiteX1" fmla="*/ 1966406 w 1966406"/>
              <a:gd name="connsiteY1" fmla="*/ 0 h 1310937"/>
              <a:gd name="connsiteX2" fmla="*/ 1966406 w 1966406"/>
              <a:gd name="connsiteY2" fmla="*/ 1310937 h 1310937"/>
              <a:gd name="connsiteX3" fmla="*/ 0 w 1966406"/>
              <a:gd name="connsiteY3" fmla="*/ 1310937 h 1310937"/>
              <a:gd name="connsiteX4" fmla="*/ 0 w 1966406"/>
              <a:gd name="connsiteY4" fmla="*/ 0 h 131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6406" h="1310937">
                <a:moveTo>
                  <a:pt x="0" y="0"/>
                </a:moveTo>
                <a:lnTo>
                  <a:pt x="1966406" y="0"/>
                </a:lnTo>
                <a:lnTo>
                  <a:pt x="1966406" y="1310937"/>
                </a:lnTo>
                <a:lnTo>
                  <a:pt x="0" y="131093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1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500" b="1" kern="1200" dirty="0" smtClean="0"/>
              <a:t>Congressional Committee Investigations</a:t>
            </a:r>
            <a:endParaRPr lang="en-US" sz="1500" b="1" kern="1200" dirty="0"/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500" kern="1200" dirty="0" smtClean="0"/>
              <a:t>Congress can investigate actions of the Executive such as the Benghazi Committee investigations in 2013-today</a:t>
            </a:r>
            <a:endParaRPr lang="en-US" sz="1500" kern="1200" dirty="0"/>
          </a:p>
        </p:txBody>
      </p:sp>
      <p:sp>
        <p:nvSpPr>
          <p:cNvPr id="14" name="Freeform 13"/>
          <p:cNvSpPr/>
          <p:nvPr/>
        </p:nvSpPr>
        <p:spPr>
          <a:xfrm>
            <a:off x="2836425" y="3755059"/>
            <a:ext cx="1310937" cy="1310937"/>
          </a:xfrm>
          <a:custGeom>
            <a:avLst/>
            <a:gdLst>
              <a:gd name="connsiteX0" fmla="*/ 0 w 1310937"/>
              <a:gd name="connsiteY0" fmla="*/ 655469 h 1310937"/>
              <a:gd name="connsiteX1" fmla="*/ 655469 w 1310937"/>
              <a:gd name="connsiteY1" fmla="*/ 0 h 1310937"/>
              <a:gd name="connsiteX2" fmla="*/ 1310938 w 1310937"/>
              <a:gd name="connsiteY2" fmla="*/ 655469 h 1310937"/>
              <a:gd name="connsiteX3" fmla="*/ 655469 w 1310937"/>
              <a:gd name="connsiteY3" fmla="*/ 1310938 h 1310937"/>
              <a:gd name="connsiteX4" fmla="*/ 0 w 1310937"/>
              <a:gd name="connsiteY4" fmla="*/ 655469 h 131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0937" h="1310937">
                <a:moveTo>
                  <a:pt x="0" y="655469"/>
                </a:moveTo>
                <a:cubicBezTo>
                  <a:pt x="0" y="293463"/>
                  <a:pt x="293463" y="0"/>
                  <a:pt x="655469" y="0"/>
                </a:cubicBezTo>
                <a:cubicBezTo>
                  <a:pt x="1017475" y="0"/>
                  <a:pt x="1310938" y="293463"/>
                  <a:pt x="1310938" y="655469"/>
                </a:cubicBezTo>
                <a:cubicBezTo>
                  <a:pt x="1310938" y="1017475"/>
                  <a:pt x="1017475" y="1310938"/>
                  <a:pt x="655469" y="1310938"/>
                </a:cubicBezTo>
                <a:cubicBezTo>
                  <a:pt x="293463" y="1310938"/>
                  <a:pt x="0" y="1017475"/>
                  <a:pt x="0" y="655469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930461"/>
              <a:satOff val="-31979"/>
              <a:lumOff val="1177"/>
              <a:alphaOff val="0"/>
            </a:schemeClr>
          </a:fillRef>
          <a:effectRef idx="3">
            <a:schemeClr val="accent4">
              <a:hueOff val="6930461"/>
              <a:satOff val="-31979"/>
              <a:lumOff val="117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4047" tIns="204047" rIns="204047" bIns="204047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900" kern="1200" dirty="0" smtClean="0"/>
              <a:t>Congress</a:t>
            </a:r>
            <a:endParaRPr lang="en-US" sz="1900" kern="1200" dirty="0"/>
          </a:p>
        </p:txBody>
      </p:sp>
      <p:sp>
        <p:nvSpPr>
          <p:cNvPr id="15" name="Freeform 14"/>
          <p:cNvSpPr/>
          <p:nvPr/>
        </p:nvSpPr>
        <p:spPr>
          <a:xfrm>
            <a:off x="4278455" y="3755059"/>
            <a:ext cx="4686031" cy="1310937"/>
          </a:xfrm>
          <a:custGeom>
            <a:avLst/>
            <a:gdLst>
              <a:gd name="connsiteX0" fmla="*/ 0 w 1966406"/>
              <a:gd name="connsiteY0" fmla="*/ 0 h 1310937"/>
              <a:gd name="connsiteX1" fmla="*/ 1966406 w 1966406"/>
              <a:gd name="connsiteY1" fmla="*/ 0 h 1310937"/>
              <a:gd name="connsiteX2" fmla="*/ 1966406 w 1966406"/>
              <a:gd name="connsiteY2" fmla="*/ 1310937 h 1310937"/>
              <a:gd name="connsiteX3" fmla="*/ 0 w 1966406"/>
              <a:gd name="connsiteY3" fmla="*/ 1310937 h 1310937"/>
              <a:gd name="connsiteX4" fmla="*/ 0 w 1966406"/>
              <a:gd name="connsiteY4" fmla="*/ 0 h 131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6406" h="1310937">
                <a:moveTo>
                  <a:pt x="0" y="0"/>
                </a:moveTo>
                <a:lnTo>
                  <a:pt x="1966406" y="0"/>
                </a:lnTo>
                <a:lnTo>
                  <a:pt x="1966406" y="1310937"/>
                </a:lnTo>
                <a:lnTo>
                  <a:pt x="0" y="131093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1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500" b="1" kern="1200" dirty="0" smtClean="0"/>
              <a:t>Impeachment</a:t>
            </a:r>
            <a:endParaRPr lang="en-US" sz="1500" b="1" kern="1200" dirty="0"/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500" kern="1200" dirty="0" smtClean="0"/>
              <a:t>In 1998, the House of Representatives instigated impeachment proceedings against Bill Clinton, but was acquitted by the Senate</a:t>
            </a:r>
            <a:endParaRPr lang="en-US" sz="1500" kern="1200" dirty="0"/>
          </a:p>
        </p:txBody>
      </p:sp>
      <p:sp>
        <p:nvSpPr>
          <p:cNvPr id="16" name="Freeform 15"/>
          <p:cNvSpPr/>
          <p:nvPr/>
        </p:nvSpPr>
        <p:spPr>
          <a:xfrm>
            <a:off x="2403124" y="5372159"/>
            <a:ext cx="1310937" cy="1310937"/>
          </a:xfrm>
          <a:custGeom>
            <a:avLst/>
            <a:gdLst>
              <a:gd name="connsiteX0" fmla="*/ 0 w 1310937"/>
              <a:gd name="connsiteY0" fmla="*/ 655469 h 1310937"/>
              <a:gd name="connsiteX1" fmla="*/ 655469 w 1310937"/>
              <a:gd name="connsiteY1" fmla="*/ 0 h 1310937"/>
              <a:gd name="connsiteX2" fmla="*/ 1310938 w 1310937"/>
              <a:gd name="connsiteY2" fmla="*/ 655469 h 1310937"/>
              <a:gd name="connsiteX3" fmla="*/ 655469 w 1310937"/>
              <a:gd name="connsiteY3" fmla="*/ 1310938 h 1310937"/>
              <a:gd name="connsiteX4" fmla="*/ 0 w 1310937"/>
              <a:gd name="connsiteY4" fmla="*/ 655469 h 131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0937" h="1310937">
                <a:moveTo>
                  <a:pt x="0" y="655469"/>
                </a:moveTo>
                <a:cubicBezTo>
                  <a:pt x="0" y="293463"/>
                  <a:pt x="293463" y="0"/>
                  <a:pt x="655469" y="0"/>
                </a:cubicBezTo>
                <a:cubicBezTo>
                  <a:pt x="1017475" y="0"/>
                  <a:pt x="1310938" y="293463"/>
                  <a:pt x="1310938" y="655469"/>
                </a:cubicBezTo>
                <a:cubicBezTo>
                  <a:pt x="1310938" y="1017475"/>
                  <a:pt x="1017475" y="1310938"/>
                  <a:pt x="655469" y="1310938"/>
                </a:cubicBezTo>
                <a:cubicBezTo>
                  <a:pt x="293463" y="1310938"/>
                  <a:pt x="0" y="1017475"/>
                  <a:pt x="0" y="655469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10395692"/>
              <a:satOff val="-47968"/>
              <a:lumOff val="1765"/>
              <a:alphaOff val="0"/>
            </a:schemeClr>
          </a:fillRef>
          <a:effectRef idx="3">
            <a:schemeClr val="accent4">
              <a:hueOff val="10395692"/>
              <a:satOff val="-47968"/>
              <a:lumOff val="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4047" tIns="204047" rIns="204047" bIns="204047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900" dirty="0" smtClean="0"/>
              <a:t>Supreme Court</a:t>
            </a:r>
            <a:endParaRPr lang="en-US" sz="1900" kern="1200" dirty="0"/>
          </a:p>
        </p:txBody>
      </p:sp>
      <p:sp>
        <p:nvSpPr>
          <p:cNvPr id="17" name="Freeform 16"/>
          <p:cNvSpPr/>
          <p:nvPr/>
        </p:nvSpPr>
        <p:spPr>
          <a:xfrm>
            <a:off x="3845154" y="5372159"/>
            <a:ext cx="5119331" cy="1310937"/>
          </a:xfrm>
          <a:custGeom>
            <a:avLst/>
            <a:gdLst>
              <a:gd name="connsiteX0" fmla="*/ 0 w 1966406"/>
              <a:gd name="connsiteY0" fmla="*/ 0 h 1310937"/>
              <a:gd name="connsiteX1" fmla="*/ 1966406 w 1966406"/>
              <a:gd name="connsiteY1" fmla="*/ 0 h 1310937"/>
              <a:gd name="connsiteX2" fmla="*/ 1966406 w 1966406"/>
              <a:gd name="connsiteY2" fmla="*/ 1310937 h 1310937"/>
              <a:gd name="connsiteX3" fmla="*/ 0 w 1966406"/>
              <a:gd name="connsiteY3" fmla="*/ 1310937 h 1310937"/>
              <a:gd name="connsiteX4" fmla="*/ 0 w 1966406"/>
              <a:gd name="connsiteY4" fmla="*/ 0 h 131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6406" h="1310937">
                <a:moveTo>
                  <a:pt x="0" y="0"/>
                </a:moveTo>
                <a:lnTo>
                  <a:pt x="1966406" y="0"/>
                </a:lnTo>
                <a:lnTo>
                  <a:pt x="1966406" y="1310937"/>
                </a:lnTo>
                <a:lnTo>
                  <a:pt x="0" y="131093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1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500" b="1" kern="1200" dirty="0" smtClean="0"/>
              <a:t>Judicial Review</a:t>
            </a:r>
            <a:endParaRPr lang="en-US" sz="1500" b="1" kern="1200" dirty="0"/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500" kern="1200" dirty="0" smtClean="0"/>
              <a:t>In 1974 in US v Nixon, the Supreme Court ruled over breaches in the practice of Executive Privilege</a:t>
            </a:r>
            <a:endParaRPr lang="en-US" sz="1500" kern="1200" dirty="0"/>
          </a:p>
        </p:txBody>
      </p:sp>
      <p:sp>
        <p:nvSpPr>
          <p:cNvPr id="5" name="Rectangle 4"/>
          <p:cNvSpPr/>
          <p:nvPr/>
        </p:nvSpPr>
        <p:spPr>
          <a:xfrm>
            <a:off x="0" y="-27383"/>
            <a:ext cx="9144000" cy="1008112"/>
          </a:xfrm>
          <a:prstGeom prst="rect">
            <a:avLst/>
          </a:prstGeom>
          <a:solidFill>
            <a:srgbClr val="25406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7504" y="144673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FFFF"/>
                </a:solidFill>
              </a:rPr>
              <a:t>Checks on the Executive (III)</a:t>
            </a: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179512" y="1152785"/>
            <a:ext cx="8784976" cy="528957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b="1" dirty="0" smtClean="0"/>
              <a:t>The power of the Executive is checked by both the Judicial Branch and the Legislative Branch</a:t>
            </a:r>
            <a:endParaRPr lang="en-US" sz="4400" b="1" i="1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4675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27383"/>
            <a:ext cx="9144000" cy="1008112"/>
          </a:xfrm>
          <a:prstGeom prst="rect">
            <a:avLst/>
          </a:prstGeom>
          <a:solidFill>
            <a:srgbClr val="25406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7504" y="144673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FFFF"/>
                </a:solidFill>
              </a:rPr>
              <a:t>Threats to Checks and Balances</a:t>
            </a: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179512" y="1152785"/>
            <a:ext cx="8784976" cy="96630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b="1" dirty="0" smtClean="0"/>
              <a:t>It can be argued that some practices in US Politics have taken steps to undermine the established Checks and Balances.</a:t>
            </a:r>
            <a:endParaRPr lang="en-US" sz="4400" b="1" i="1" dirty="0" smtClean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546214053"/>
              </p:ext>
            </p:extLst>
          </p:nvPr>
        </p:nvGraphicFramePr>
        <p:xfrm>
          <a:off x="847499" y="1725838"/>
          <a:ext cx="7539264" cy="4846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588570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2131</TotalTime>
  <Words>595</Words>
  <Application>Microsoft Office PowerPoint</Application>
  <PresentationFormat>عرض على الشاشة (3:4)‏</PresentationFormat>
  <Paragraphs>100</Paragraphs>
  <Slides>11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Thomas</dc:creator>
  <cp:lastModifiedBy>user</cp:lastModifiedBy>
  <cp:revision>41</cp:revision>
  <dcterms:created xsi:type="dcterms:W3CDTF">2016-01-22T12:43:12Z</dcterms:created>
  <dcterms:modified xsi:type="dcterms:W3CDTF">2023-05-09T21:24:48Z</dcterms:modified>
</cp:coreProperties>
</file>