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633" r:id="rId2"/>
    <p:sldId id="331" r:id="rId3"/>
    <p:sldId id="327" r:id="rId4"/>
    <p:sldId id="460" r:id="rId5"/>
    <p:sldId id="591" r:id="rId6"/>
    <p:sldId id="554" r:id="rId7"/>
    <p:sldId id="555" r:id="rId8"/>
    <p:sldId id="556" r:id="rId9"/>
    <p:sldId id="557" r:id="rId10"/>
    <p:sldId id="558" r:id="rId11"/>
    <p:sldId id="559" r:id="rId12"/>
    <p:sldId id="560" r:id="rId13"/>
    <p:sldId id="629" r:id="rId14"/>
    <p:sldId id="620" r:id="rId15"/>
    <p:sldId id="593" r:id="rId16"/>
    <p:sldId id="594" r:id="rId17"/>
    <p:sldId id="631" r:id="rId18"/>
    <p:sldId id="630" r:id="rId19"/>
    <p:sldId id="595" r:id="rId20"/>
    <p:sldId id="632" r:id="rId21"/>
    <p:sldId id="621" r:id="rId22"/>
    <p:sldId id="596" r:id="rId23"/>
    <p:sldId id="597" r:id="rId24"/>
    <p:sldId id="598" r:id="rId25"/>
    <p:sldId id="622" r:id="rId26"/>
    <p:sldId id="623" r:id="rId27"/>
    <p:sldId id="624" r:id="rId28"/>
    <p:sldId id="599" r:id="rId29"/>
    <p:sldId id="600" r:id="rId30"/>
    <p:sldId id="625" r:id="rId31"/>
    <p:sldId id="626" r:id="rId32"/>
    <p:sldId id="601" r:id="rId33"/>
    <p:sldId id="602" r:id="rId34"/>
    <p:sldId id="627" r:id="rId35"/>
    <p:sldId id="603" r:id="rId36"/>
    <p:sldId id="628" r:id="rId37"/>
    <p:sldId id="604" r:id="rId38"/>
    <p:sldId id="605"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91E77-9012-4BDB-8FC5-911757FBF59A}" v="1" dt="2023-05-17T06:35:38.84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5E091E77-9012-4BDB-8FC5-911757FBF59A}"/>
    <pc:docChg chg="addSld delSld modSld">
      <pc:chgData name="Bachir Khezzani" userId="26cbbc7fc23e5e7f" providerId="LiveId" clId="{5E091E77-9012-4BDB-8FC5-911757FBF59A}" dt="2023-05-17T06:35:40.735" v="1" actId="47"/>
      <pc:docMkLst>
        <pc:docMk/>
      </pc:docMkLst>
      <pc:sldChg chg="del">
        <pc:chgData name="Bachir Khezzani" userId="26cbbc7fc23e5e7f" providerId="LiveId" clId="{5E091E77-9012-4BDB-8FC5-911757FBF59A}" dt="2023-05-17T06:35:40.735" v="1" actId="47"/>
        <pc:sldMkLst>
          <pc:docMk/>
          <pc:sldMk cId="4196326939" sldId="256"/>
        </pc:sldMkLst>
      </pc:sldChg>
      <pc:sldChg chg="add">
        <pc:chgData name="Bachir Khezzani" userId="26cbbc7fc23e5e7f" providerId="LiveId" clId="{5E091E77-9012-4BDB-8FC5-911757FBF59A}" dt="2023-05-17T06:35:38.834" v="0"/>
        <pc:sldMkLst>
          <pc:docMk/>
          <pc:sldMk cId="3633617186" sldId="6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BD0E3-27D4-4342-9BC8-A3FF15BDF0E2}" type="datetimeFigureOut">
              <a:rPr lang="fr-FR" smtClean="0"/>
              <a:t>17/05/2023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BAAA-C37C-467C-AF07-7A76EEC1CABD}" type="slidenum">
              <a:rPr lang="fr-FR" smtClean="0"/>
              <a:t>‹#›</a:t>
            </a:fld>
            <a:endParaRPr lang="fr-FR"/>
          </a:p>
        </p:txBody>
      </p:sp>
    </p:spTree>
    <p:extLst>
      <p:ext uri="{BB962C8B-B14F-4D97-AF65-F5344CB8AC3E}">
        <p14:creationId xmlns:p14="http://schemas.microsoft.com/office/powerpoint/2010/main" val="22554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file:///F:\cours%20univ\der\cycle-azote_files\cyclea1.gi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file:///F:\cours%20univ\der\watercyclearabic_files\watercyclearabichigh.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363361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b="1" dirty="0"/>
              <a:t>الدورة الصغرى</a:t>
            </a:r>
            <a:endParaRPr lang="fr-FR" dirty="0"/>
          </a:p>
        </p:txBody>
      </p:sp>
      <p:sp>
        <p:nvSpPr>
          <p:cNvPr id="3" name="Espace réservé du contenu 2"/>
          <p:cNvSpPr>
            <a:spLocks noGrp="1"/>
          </p:cNvSpPr>
          <p:nvPr>
            <p:ph idx="1"/>
          </p:nvPr>
        </p:nvSpPr>
        <p:spPr/>
        <p:txBody>
          <a:bodyPr>
            <a:normAutofit/>
          </a:bodyPr>
          <a:lstStyle/>
          <a:p>
            <a:pPr algn="ctr" rtl="1"/>
            <a:r>
              <a:rPr lang="ar-SA" sz="3600" dirty="0"/>
              <a:t>تسمى بالدورة </a:t>
            </a:r>
            <a:r>
              <a:rPr lang="ar-SA" sz="3600" dirty="0" err="1">
                <a:solidFill>
                  <a:srgbClr val="0000CC"/>
                </a:solidFill>
              </a:rPr>
              <a:t>البيوكيميائية</a:t>
            </a:r>
            <a:r>
              <a:rPr lang="ar-SA" sz="3600" dirty="0">
                <a:solidFill>
                  <a:srgbClr val="0000CC"/>
                </a:solidFill>
              </a:rPr>
              <a:t> أو البيولوجية</a:t>
            </a:r>
            <a:r>
              <a:rPr lang="ar-SA" sz="3600" dirty="0"/>
              <a:t>، وتعد جزءا من الدورة الكبرى، وتتلخص بأن المواد العضوية الموجودة في الماء والتربة تتجمع في النباتات، وتستهلك في بناء الجسم الحي، وبعد موته تقوم الكائنات الدقيقة من البكتريا والفطريات والأحياء البسيطة وغيرها بتحليل هذه الأجسام الميتة وتفكيكها وتحويلها إلى مواد عضوية تدخل من جديد في الدورات الطبيعية، ومن أهم هذه الدورات ما يلي:</a:t>
            </a:r>
            <a:r>
              <a:rPr lang="ar-SA" sz="3600" b="1" dirty="0"/>
              <a:t> </a:t>
            </a:r>
            <a:endParaRPr lang="fr-FR" sz="3600" dirty="0"/>
          </a:p>
        </p:txBody>
      </p:sp>
    </p:spTree>
    <p:extLst>
      <p:ext uri="{BB962C8B-B14F-4D97-AF65-F5344CB8AC3E}">
        <p14:creationId xmlns:p14="http://schemas.microsoft.com/office/powerpoint/2010/main" val="272390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t>دورات أهم العناصر في الطبيعة</a:t>
            </a:r>
            <a:endParaRPr lang="fr-FR" dirty="0"/>
          </a:p>
        </p:txBody>
      </p:sp>
    </p:spTree>
    <p:extLst>
      <p:ext uri="{BB962C8B-B14F-4D97-AF65-F5344CB8AC3E}">
        <p14:creationId xmlns:p14="http://schemas.microsoft.com/office/powerpoint/2010/main" val="245725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1" algn="ctr" rtl="1">
              <a:spcBef>
                <a:spcPct val="0"/>
              </a:spcBef>
            </a:pPr>
            <a:r>
              <a:rPr lang="ar-SA" sz="4000" b="1" dirty="0"/>
              <a:t>دورة الكربون</a:t>
            </a:r>
            <a:r>
              <a:rPr lang="fr-FR" sz="4000" b="1" dirty="0"/>
              <a:t> Cycle de carbone </a:t>
            </a:r>
            <a:endParaRPr lang="fr-FR" sz="4000" dirty="0"/>
          </a:p>
        </p:txBody>
      </p:sp>
      <p:sp>
        <p:nvSpPr>
          <p:cNvPr id="3" name="Espace réservé du contenu 2"/>
          <p:cNvSpPr>
            <a:spLocks noGrp="1"/>
          </p:cNvSpPr>
          <p:nvPr>
            <p:ph idx="1"/>
          </p:nvPr>
        </p:nvSpPr>
        <p:spPr/>
        <p:txBody>
          <a:bodyPr>
            <a:normAutofit/>
          </a:bodyPr>
          <a:lstStyle/>
          <a:p>
            <a:pPr algn="ctr" rtl="1"/>
            <a:r>
              <a:rPr lang="ar-SA" sz="3600" dirty="0"/>
              <a:t>يوجد الكربون في الغلاف الجوي على شكل </a:t>
            </a:r>
            <a:r>
              <a:rPr lang="fr-FR" sz="3600" dirty="0"/>
              <a:t>CO</a:t>
            </a:r>
            <a:r>
              <a:rPr lang="fr-FR" sz="3600" baseline="-25000" dirty="0"/>
              <a:t>2</a:t>
            </a:r>
            <a:r>
              <a:rPr lang="ar-SA" sz="3600" dirty="0"/>
              <a:t>، كما يوجد في المركبات التي تكون أجسام الأحياء البرية والبحرية وهياكلها، وفي التربة ضمن المادة العضوية والدبال، وفي الغلاف المائي على شكل </a:t>
            </a:r>
            <a:r>
              <a:rPr lang="fr-FR" sz="3600" dirty="0"/>
              <a:t>CO</a:t>
            </a:r>
            <a:r>
              <a:rPr lang="fr-FR" sz="3600" baseline="30000" dirty="0"/>
              <a:t>2-</a:t>
            </a:r>
            <a:r>
              <a:rPr lang="fr-FR" sz="3600" baseline="-25000" dirty="0"/>
              <a:t>3</a:t>
            </a:r>
            <a:r>
              <a:rPr lang="ar-SA" sz="3600" dirty="0"/>
              <a:t>، </a:t>
            </a:r>
            <a:r>
              <a:rPr lang="fr-FR" sz="3600" dirty="0"/>
              <a:t>HCO</a:t>
            </a:r>
            <a:r>
              <a:rPr lang="fr-FR" sz="3600" baseline="30000" dirty="0"/>
              <a:t>-</a:t>
            </a:r>
            <a:r>
              <a:rPr lang="fr-FR" sz="3600" baseline="-25000" dirty="0"/>
              <a:t>3</a:t>
            </a:r>
            <a:r>
              <a:rPr lang="ar-SA" sz="3600" dirty="0"/>
              <a:t> ذائبة في الماء، كما يوجد أيضاً في الغلاف الصخري في الصخور الجيرية (</a:t>
            </a:r>
            <a:r>
              <a:rPr lang="fr-FR" sz="3600" dirty="0"/>
              <a:t>(CaCo</a:t>
            </a:r>
            <a:r>
              <a:rPr lang="fr-FR" sz="3600" baseline="-25000" dirty="0"/>
              <a:t>3</a:t>
            </a:r>
            <a:r>
              <a:rPr lang="ar-SA" sz="3600" dirty="0"/>
              <a:t> </a:t>
            </a:r>
            <a:r>
              <a:rPr lang="ar-SA" sz="3600" dirty="0" err="1"/>
              <a:t>والدولوميت</a:t>
            </a:r>
            <a:r>
              <a:rPr lang="ar-SA" sz="3600" dirty="0"/>
              <a:t> </a:t>
            </a:r>
            <a:r>
              <a:rPr lang="fr-FR" sz="3600" dirty="0"/>
              <a:t>(</a:t>
            </a:r>
            <a:r>
              <a:rPr lang="fr-FR" sz="3600" dirty="0" err="1"/>
              <a:t>CaMg</a:t>
            </a:r>
            <a:r>
              <a:rPr lang="fr-FR" sz="3600" dirty="0"/>
              <a:t>(Co</a:t>
            </a:r>
            <a:r>
              <a:rPr lang="fr-FR" sz="3600" baseline="-25000" dirty="0"/>
              <a:t>3</a:t>
            </a:r>
            <a:r>
              <a:rPr lang="fr-FR" sz="3600" dirty="0"/>
              <a:t>)</a:t>
            </a:r>
            <a:r>
              <a:rPr lang="fr-FR" sz="3600" baseline="-25000" dirty="0"/>
              <a:t>2</a:t>
            </a:r>
            <a:r>
              <a:rPr lang="ar-SA" sz="3600" dirty="0"/>
              <a:t>، والوقود الأحفوري (الفحم الحجري والنفط والغاز الطبيعي).</a:t>
            </a:r>
            <a:endParaRPr lang="fr-FR" sz="3600" dirty="0"/>
          </a:p>
        </p:txBody>
      </p:sp>
    </p:spTree>
    <p:extLst>
      <p:ext uri="{BB962C8B-B14F-4D97-AF65-F5344CB8AC3E}">
        <p14:creationId xmlns:p14="http://schemas.microsoft.com/office/powerpoint/2010/main" val="351349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10000"/>
          </a:bodyPr>
          <a:lstStyle/>
          <a:p>
            <a:pPr algn="ctr" rtl="1"/>
            <a:r>
              <a:rPr lang="ar-SA" dirty="0"/>
              <a:t>إن دورة الكربون ترتبط بالنشاط الحيوي للكائنات الحية، حيث أن معظم الكربون يوجد في طبقة </a:t>
            </a:r>
            <a:r>
              <a:rPr lang="ar-SA" dirty="0" err="1"/>
              <a:t>التروبوسفير</a:t>
            </a:r>
            <a:r>
              <a:rPr lang="ar-SA" dirty="0"/>
              <a:t> </a:t>
            </a:r>
            <a:r>
              <a:rPr lang="fr-FR" dirty="0"/>
              <a:t>(Troposphère)</a:t>
            </a:r>
            <a:r>
              <a:rPr lang="ar-SA" dirty="0"/>
              <a:t>، وهو عنصر مهم جدا لحدوث عملية التركيب الضوئي التي تعد بدورها الأساس في دورة الكربون، ومن خلالها يحافظ على توازنه في الجو، ويتم تثبيته في أجسام الكائنات الحية التي تحوله إلى مركبات عضوية تستخدمها كائنات أخرى، وخلال عملية التنفس النباتي والحيواني يتم إطلاق قسم من غاز الكربون إلى الغلاف الجوي، وقسم أخر يتجمع في الكائنات والبقايا الميتة. ففي بداية عملية التركيب الضوئي تستعمل النباتات الماء وثاني أكسيد الكربون، وتحول الكربون إلى أنواع بسيطة من السكر والكربوهيدرات مثل النشاء، بعد ذلك تستعمل النباتات الطاقة الموجودة في الكربوهيدرات وتحولها إلى ثاني أكسيد الكربون على شكل دورة مستمرة.</a:t>
            </a:r>
            <a:endParaRPr lang="fr-FR" dirty="0"/>
          </a:p>
          <a:p>
            <a:pPr algn="ctr" rtl="1"/>
            <a:endParaRPr lang="fr-FR" dirty="0"/>
          </a:p>
        </p:txBody>
      </p:sp>
    </p:spTree>
    <p:extLst>
      <p:ext uri="{BB962C8B-B14F-4D97-AF65-F5344CB8AC3E}">
        <p14:creationId xmlns:p14="http://schemas.microsoft.com/office/powerpoint/2010/main" val="279872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ycleC-jpeg                                                    000224C1&#10;Disque dur                     BBBC8453:"/>
          <p:cNvPicPr/>
          <p:nvPr/>
        </p:nvPicPr>
        <p:blipFill>
          <a:blip r:embed="rId2"/>
          <a:srcRect/>
          <a:stretch>
            <a:fillRect/>
          </a:stretch>
        </p:blipFill>
        <p:spPr bwMode="auto">
          <a:xfrm>
            <a:off x="0" y="0"/>
            <a:ext cx="9144000" cy="6857999"/>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463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t>دورة الأكسجين </a:t>
            </a:r>
            <a:r>
              <a:rPr lang="fr-FR" b="1" dirty="0"/>
              <a:t> Cycle de l’oxygène</a:t>
            </a:r>
            <a:endParaRPr lang="fr-FR" dirty="0"/>
          </a:p>
        </p:txBody>
      </p:sp>
      <p:sp>
        <p:nvSpPr>
          <p:cNvPr id="3" name="Espace réservé du contenu 2"/>
          <p:cNvSpPr>
            <a:spLocks noGrp="1"/>
          </p:cNvSpPr>
          <p:nvPr>
            <p:ph idx="1"/>
          </p:nvPr>
        </p:nvSpPr>
        <p:spPr/>
        <p:txBody>
          <a:bodyPr>
            <a:normAutofit fontScale="85000" lnSpcReduction="10000"/>
          </a:bodyPr>
          <a:lstStyle/>
          <a:p>
            <a:pPr algn="ctr" rtl="1"/>
            <a:r>
              <a:rPr lang="ar-SA" dirty="0"/>
              <a:t>يتواجد عنصر الأكسجين بتركيز عالي في القشرة الأرضية (</a:t>
            </a:r>
            <a:r>
              <a:rPr lang="ar-SA" dirty="0">
                <a:solidFill>
                  <a:srgbClr val="FF0000"/>
                </a:solidFill>
              </a:rPr>
              <a:t>46.4%)، </a:t>
            </a:r>
            <a:r>
              <a:rPr lang="ar-SA" dirty="0"/>
              <a:t>وفي الغلاف الجوي (</a:t>
            </a:r>
            <a:r>
              <a:rPr lang="ar-SA" dirty="0">
                <a:solidFill>
                  <a:srgbClr val="FF0000"/>
                </a:solidFill>
              </a:rPr>
              <a:t>21%)، </a:t>
            </a:r>
            <a:r>
              <a:rPr lang="ar-SA" dirty="0"/>
              <a:t>وكذلك يتواجد في الغلاف المائي والحيوي.</a:t>
            </a:r>
            <a:endParaRPr lang="fr-FR" dirty="0"/>
          </a:p>
          <a:p>
            <a:pPr algn="ctr" rtl="1"/>
            <a:r>
              <a:rPr lang="ar-SA" dirty="0"/>
              <a:t>يوجد الأكسجين في القشرة الأرضية على هيئة أيونات سالبة الشحنة متحدا مع عناصر مختلفة ليكون الشق السالب لمجموعات المعادن مثل </a:t>
            </a:r>
            <a:r>
              <a:rPr lang="ar-SA" dirty="0" err="1"/>
              <a:t>السليكات</a:t>
            </a:r>
            <a:r>
              <a:rPr lang="ar-SA" dirty="0"/>
              <a:t> </a:t>
            </a:r>
            <a:r>
              <a:rPr lang="fr-FR" dirty="0"/>
              <a:t>(Sio</a:t>
            </a:r>
            <a:r>
              <a:rPr lang="fr-FR" baseline="30000" dirty="0"/>
              <a:t>4-</a:t>
            </a:r>
            <a:r>
              <a:rPr lang="fr-FR" baseline="-25000" dirty="0"/>
              <a:t>4</a:t>
            </a:r>
            <a:r>
              <a:rPr lang="fr-FR" dirty="0"/>
              <a:t>)</a:t>
            </a:r>
            <a:r>
              <a:rPr lang="ar-SA" dirty="0"/>
              <a:t> والكربونات </a:t>
            </a:r>
            <a:r>
              <a:rPr lang="fr-FR" dirty="0"/>
              <a:t>(CO</a:t>
            </a:r>
            <a:r>
              <a:rPr lang="fr-FR" baseline="30000" dirty="0"/>
              <a:t>2-</a:t>
            </a:r>
            <a:r>
              <a:rPr lang="fr-FR" baseline="-25000" dirty="0"/>
              <a:t>3</a:t>
            </a:r>
            <a:r>
              <a:rPr lang="fr-FR" dirty="0"/>
              <a:t>)</a:t>
            </a:r>
            <a:r>
              <a:rPr lang="ar-SA" dirty="0"/>
              <a:t> في الحجر الجيري، والفسفات </a:t>
            </a:r>
            <a:r>
              <a:rPr lang="fr-FR" dirty="0"/>
              <a:t>(PO</a:t>
            </a:r>
            <a:r>
              <a:rPr lang="fr-FR" baseline="30000" dirty="0"/>
              <a:t>3-</a:t>
            </a:r>
            <a:r>
              <a:rPr lang="fr-FR" baseline="-25000" dirty="0"/>
              <a:t>4</a:t>
            </a:r>
            <a:r>
              <a:rPr lang="fr-FR" dirty="0"/>
              <a:t>)</a:t>
            </a:r>
            <a:r>
              <a:rPr lang="ar-SA" dirty="0"/>
              <a:t> في صخور الفسفات </a:t>
            </a:r>
            <a:r>
              <a:rPr lang="ar-SA" dirty="0" err="1"/>
              <a:t>والكبريتات</a:t>
            </a:r>
            <a:r>
              <a:rPr lang="ar-SA" dirty="0"/>
              <a:t> </a:t>
            </a:r>
            <a:r>
              <a:rPr lang="fr-FR" dirty="0"/>
              <a:t>(SO</a:t>
            </a:r>
            <a:r>
              <a:rPr lang="fr-FR" baseline="30000" dirty="0"/>
              <a:t>2-</a:t>
            </a:r>
            <a:r>
              <a:rPr lang="fr-FR" baseline="-25000" dirty="0"/>
              <a:t>4</a:t>
            </a:r>
            <a:r>
              <a:rPr lang="fr-FR" dirty="0"/>
              <a:t>)</a:t>
            </a:r>
            <a:r>
              <a:rPr lang="ar-SA" dirty="0"/>
              <a:t> في بعض الصخور كالجبس، ومجموعة النترات </a:t>
            </a:r>
            <a:r>
              <a:rPr lang="fr-FR" dirty="0"/>
              <a:t>(NO</a:t>
            </a:r>
            <a:r>
              <a:rPr lang="fr-FR" baseline="30000" dirty="0"/>
              <a:t>-</a:t>
            </a:r>
            <a:r>
              <a:rPr lang="fr-FR" baseline="-25000" dirty="0"/>
              <a:t>3</a:t>
            </a:r>
            <a:r>
              <a:rPr lang="fr-FR" dirty="0"/>
              <a:t>)</a:t>
            </a:r>
            <a:r>
              <a:rPr lang="ar-SA" dirty="0"/>
              <a:t>. وعندما تتحطم البنية الكيميائية للمعادن بفعل عمليات التجوية الكيميائية فإن الشق السالب من مجموعات هذه المعادن لا يتحطم، وإنما ينتقل بعد ذلك عبر مسارات المياه إلى المحيطات ذائبا في الماء، وإذا </a:t>
            </a:r>
            <a:r>
              <a:rPr lang="ar-SA" dirty="0" err="1"/>
              <a:t>إنتقلت</a:t>
            </a:r>
            <a:r>
              <a:rPr lang="ar-SA" dirty="0"/>
              <a:t> إلى اليابسة تبقى أيضا كما هي.</a:t>
            </a:r>
            <a:endParaRPr lang="fr-FR" dirty="0"/>
          </a:p>
          <a:p>
            <a:pPr algn="ctr"/>
            <a:endParaRPr lang="fr-FR" dirty="0"/>
          </a:p>
        </p:txBody>
      </p:sp>
    </p:spTree>
    <p:extLst>
      <p:ext uri="{BB962C8B-B14F-4D97-AF65-F5344CB8AC3E}">
        <p14:creationId xmlns:p14="http://schemas.microsoft.com/office/powerpoint/2010/main" val="1367242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Autofit/>
          </a:bodyPr>
          <a:lstStyle/>
          <a:p>
            <a:pPr algn="ctr" rtl="1"/>
            <a:r>
              <a:rPr lang="ar-SA" sz="4000" b="1" dirty="0">
                <a:solidFill>
                  <a:srgbClr val="FF0000"/>
                </a:solidFill>
              </a:rPr>
              <a:t>ينتج الأكسجين بفعل عمليتي هما:</a:t>
            </a:r>
            <a:endParaRPr lang="fr-FR" sz="4000" b="1" dirty="0">
              <a:solidFill>
                <a:srgbClr val="FF0000"/>
              </a:solidFill>
            </a:endParaRPr>
          </a:p>
          <a:p>
            <a:pPr algn="ctr" rtl="1"/>
            <a:r>
              <a:rPr lang="ar-SA" sz="4000" b="1" dirty="0"/>
              <a:t>عملية البناء الضوئي </a:t>
            </a:r>
            <a:r>
              <a:rPr lang="fr-FR" sz="4000" b="1" dirty="0"/>
              <a:t>(Photosynthèse)</a:t>
            </a:r>
            <a:r>
              <a:rPr lang="ar-SA" sz="4000" b="1" dirty="0"/>
              <a:t>:</a:t>
            </a:r>
            <a:r>
              <a:rPr lang="ar-SA" sz="4000" dirty="0"/>
              <a:t> تحدث هذه العملية في النباتات الخضراء والطحالب الخضراء، إذ يتم إنتاج معظم </a:t>
            </a:r>
            <a:r>
              <a:rPr lang="fr-FR" sz="4000" dirty="0"/>
              <a:t>(O</a:t>
            </a:r>
            <a:r>
              <a:rPr lang="fr-FR" sz="4000" baseline="-25000" dirty="0"/>
              <a:t>2</a:t>
            </a:r>
            <a:r>
              <a:rPr lang="fr-FR" sz="4000" dirty="0"/>
              <a:t>)</a:t>
            </a:r>
            <a:r>
              <a:rPr lang="ar-SA" sz="4000" dirty="0"/>
              <a:t> الجوي.</a:t>
            </a:r>
            <a:endParaRPr lang="fr-FR" sz="4000" dirty="0"/>
          </a:p>
          <a:p>
            <a:pPr algn="ctr" rtl="1"/>
            <a:r>
              <a:rPr lang="ar-SA" sz="4000" b="1" dirty="0"/>
              <a:t>التحلل الضوئي للماء </a:t>
            </a:r>
            <a:r>
              <a:rPr lang="fr-FR" sz="4000" b="1" dirty="0"/>
              <a:t>(Photodissociation)</a:t>
            </a:r>
            <a:r>
              <a:rPr lang="ar-SA" sz="4000" b="1" dirty="0"/>
              <a:t>:</a:t>
            </a:r>
            <a:r>
              <a:rPr lang="ar-SA" sz="4000" dirty="0"/>
              <a:t> وهذه العملية تنتج كمية قليلة من </a:t>
            </a:r>
            <a:r>
              <a:rPr lang="fr-FR" sz="4000" dirty="0"/>
              <a:t>(O</a:t>
            </a:r>
            <a:r>
              <a:rPr lang="fr-FR" sz="4000" baseline="-25000" dirty="0"/>
              <a:t>2</a:t>
            </a:r>
            <a:r>
              <a:rPr lang="fr-FR" sz="4000" dirty="0"/>
              <a:t>)</a:t>
            </a:r>
            <a:r>
              <a:rPr lang="ar-SA" sz="4000" dirty="0"/>
              <a:t> بفعل تأثير الأشعة فوق البنفسجية </a:t>
            </a:r>
            <a:r>
              <a:rPr lang="fr-FR" sz="4000" dirty="0"/>
              <a:t>(UV)</a:t>
            </a:r>
            <a:r>
              <a:rPr lang="ar-SA" sz="4000" dirty="0"/>
              <a:t> على جزيئات</a:t>
            </a:r>
            <a:r>
              <a:rPr lang="fr-FR" sz="4000" dirty="0"/>
              <a:t>.</a:t>
            </a:r>
          </a:p>
        </p:txBody>
      </p:sp>
    </p:spTree>
    <p:extLst>
      <p:ext uri="{BB962C8B-B14F-4D97-AF65-F5344CB8AC3E}">
        <p14:creationId xmlns:p14="http://schemas.microsoft.com/office/powerpoint/2010/main" val="100416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Autofit/>
          </a:bodyPr>
          <a:lstStyle/>
          <a:p>
            <a:pPr algn="ctr" rtl="1"/>
            <a:r>
              <a:rPr lang="ar-SA" sz="2600" b="1" dirty="0">
                <a:solidFill>
                  <a:srgbClr val="FF0000"/>
                </a:solidFill>
              </a:rPr>
              <a:t>يستهلك الأكسجين الناتج من العمليات السابقة في:</a:t>
            </a:r>
            <a:endParaRPr lang="fr-FR" sz="2600" b="1" dirty="0">
              <a:solidFill>
                <a:srgbClr val="FF0000"/>
              </a:solidFill>
            </a:endParaRPr>
          </a:p>
          <a:p>
            <a:pPr algn="ctr" rtl="1"/>
            <a:r>
              <a:rPr lang="ar-SA" sz="2600" b="1" dirty="0"/>
              <a:t>التنفس </a:t>
            </a:r>
            <a:r>
              <a:rPr lang="fr-FR" sz="2600" b="1" dirty="0"/>
              <a:t>(Respiration)</a:t>
            </a:r>
            <a:r>
              <a:rPr lang="ar-SA" sz="2600" b="1" dirty="0"/>
              <a:t>:</a:t>
            </a:r>
            <a:r>
              <a:rPr lang="ar-SA" sz="2600" dirty="0"/>
              <a:t> وهي عملية </a:t>
            </a:r>
            <a:r>
              <a:rPr lang="ar-SA" sz="2600" dirty="0" err="1"/>
              <a:t>إحتراق</a:t>
            </a:r>
            <a:r>
              <a:rPr lang="ar-SA" sz="2600" dirty="0"/>
              <a:t> ولكنها بطيئة ومتدرجة عبر خطوات، وأنزيمات خاصة بكل خطوة حتى لا تنطلق الطاقة دفعة واحدة.</a:t>
            </a:r>
            <a:endParaRPr lang="fr-FR" sz="2600" dirty="0"/>
          </a:p>
          <a:p>
            <a:pPr algn="ctr" rtl="1"/>
            <a:r>
              <a:rPr lang="ar-SA" sz="2600" b="1" dirty="0"/>
              <a:t>تحلل المواد العضوية:</a:t>
            </a:r>
            <a:r>
              <a:rPr lang="ar-SA" sz="2600" dirty="0"/>
              <a:t> وفي هذه العملية يتم استهلاك الأكسجين المذاب في الماء والأكسجين الموجود ضمن البيئة الهوائية المحيطة بالمادة العضوية.</a:t>
            </a:r>
            <a:endParaRPr lang="fr-FR" sz="2600" dirty="0"/>
          </a:p>
          <a:p>
            <a:pPr algn="ctr" rtl="1"/>
            <a:r>
              <a:rPr lang="ar-SA" sz="2600" b="1" dirty="0" err="1"/>
              <a:t>إحتراق</a:t>
            </a:r>
            <a:r>
              <a:rPr lang="ar-SA" sz="2600" b="1" dirty="0"/>
              <a:t> الوقود الأحفوري </a:t>
            </a:r>
            <a:r>
              <a:rPr lang="fr-FR" sz="2600" b="1" dirty="0"/>
              <a:t>(Combustion de hydrocarbure)</a:t>
            </a:r>
            <a:r>
              <a:rPr lang="ar-SA" sz="2600" b="1" dirty="0"/>
              <a:t>:</a:t>
            </a:r>
            <a:r>
              <a:rPr lang="ar-SA" sz="2600" dirty="0"/>
              <a:t> عند </a:t>
            </a:r>
            <a:r>
              <a:rPr lang="ar-SA" sz="2600" dirty="0" err="1"/>
              <a:t>إحتراق</a:t>
            </a:r>
            <a:r>
              <a:rPr lang="ar-SA" sz="2600" dirty="0"/>
              <a:t> الوقود الأحفوري يتحد الأكسجين الحر مع الكربون، أو النتروجين، أو الكبريت، أو الهيدرجين، وغيرها. وينتج من ذلك أكاسيد لهذه العناصر مثل  </a:t>
            </a:r>
            <a:r>
              <a:rPr lang="fr-FR" sz="2600" dirty="0"/>
              <a:t>(SO</a:t>
            </a:r>
            <a:r>
              <a:rPr lang="fr-FR" sz="2600" baseline="-25000" dirty="0"/>
              <a:t>2</a:t>
            </a:r>
            <a:r>
              <a:rPr lang="fr-FR" sz="2600" dirty="0"/>
              <a:t>, NO</a:t>
            </a:r>
            <a:r>
              <a:rPr lang="fr-FR" sz="2600" baseline="-25000" dirty="0"/>
              <a:t>2</a:t>
            </a:r>
            <a:r>
              <a:rPr lang="fr-FR" sz="2600" dirty="0"/>
              <a:t>, CO</a:t>
            </a:r>
            <a:r>
              <a:rPr lang="fr-FR" sz="2600" baseline="-25000" dirty="0"/>
              <a:t>2</a:t>
            </a:r>
            <a:r>
              <a:rPr lang="fr-FR" sz="2600" dirty="0"/>
              <a:t>)</a:t>
            </a:r>
            <a:r>
              <a:rPr lang="ar-SA" sz="2600" dirty="0"/>
              <a:t> التي تتواجد على شكل غازات. هذه الغازات تتصاعد إلى أعلى في الغلاف الجوي. بالنسبة لغاز </a:t>
            </a:r>
            <a:r>
              <a:rPr lang="fr-FR" sz="2600" dirty="0"/>
              <a:t>(CO</a:t>
            </a:r>
            <a:r>
              <a:rPr lang="fr-FR" sz="2600" baseline="-25000" dirty="0"/>
              <a:t>2</a:t>
            </a:r>
            <a:r>
              <a:rPr lang="fr-FR" sz="2600" dirty="0"/>
              <a:t>)</a:t>
            </a:r>
            <a:r>
              <a:rPr lang="ar-SA" sz="2600" dirty="0"/>
              <a:t> – معظمه- يستخدم في عملية البناء الضوئي وتستكمل دورة الأكسجين في هذا المسار. وجزء قليل من </a:t>
            </a:r>
            <a:r>
              <a:rPr lang="fr-FR" sz="2600" dirty="0"/>
              <a:t>(CO</a:t>
            </a:r>
            <a:r>
              <a:rPr lang="fr-FR" sz="2600" baseline="-25000" dirty="0"/>
              <a:t>2</a:t>
            </a:r>
            <a:r>
              <a:rPr lang="fr-FR" sz="2600" dirty="0"/>
              <a:t>)</a:t>
            </a:r>
            <a:r>
              <a:rPr lang="ar-SA" sz="2600" dirty="0"/>
              <a:t> يتفاعل مع الماء ويكون الصخور الجيرية </a:t>
            </a:r>
            <a:r>
              <a:rPr lang="fr-FR" sz="2600" dirty="0"/>
              <a:t>(CaCO</a:t>
            </a:r>
            <a:r>
              <a:rPr lang="fr-FR" sz="2600" baseline="-25000" dirty="0"/>
              <a:t>3</a:t>
            </a:r>
            <a:r>
              <a:rPr lang="fr-FR" sz="2600" dirty="0"/>
              <a:t>)</a:t>
            </a:r>
          </a:p>
          <a:p>
            <a:pPr algn="ctr" rtl="1"/>
            <a:r>
              <a:rPr lang="ar-SA" sz="2600" dirty="0"/>
              <a:t>أما بالنسبة لغازي </a:t>
            </a:r>
            <a:r>
              <a:rPr lang="fr-FR" sz="2600" dirty="0"/>
              <a:t>(NO</a:t>
            </a:r>
            <a:r>
              <a:rPr lang="fr-FR" sz="2600" baseline="-25000" dirty="0"/>
              <a:t>2</a:t>
            </a:r>
            <a:r>
              <a:rPr lang="fr-FR" sz="2600" dirty="0"/>
              <a:t>, SO</a:t>
            </a:r>
            <a:r>
              <a:rPr lang="fr-FR" sz="2600" baseline="-25000" dirty="0"/>
              <a:t>3</a:t>
            </a:r>
            <a:r>
              <a:rPr lang="fr-FR" sz="2600" dirty="0"/>
              <a:t>)</a:t>
            </a:r>
            <a:r>
              <a:rPr lang="ar-SA" sz="2600" dirty="0"/>
              <a:t> فإنهما يتفاعلان مع مياه الأمطار والتي تكون ذات طبيعة حمضية تسقط إما على اليابسة أو على المحيطات.</a:t>
            </a:r>
            <a:endParaRPr lang="fr-FR" sz="2600" dirty="0"/>
          </a:p>
          <a:p>
            <a:endParaRPr lang="fr-FR" sz="2600" dirty="0"/>
          </a:p>
        </p:txBody>
      </p:sp>
    </p:spTree>
    <p:extLst>
      <p:ext uri="{BB962C8B-B14F-4D97-AF65-F5344CB8AC3E}">
        <p14:creationId xmlns:p14="http://schemas.microsoft.com/office/powerpoint/2010/main" val="336414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a:bodyPr>
          <a:lstStyle/>
          <a:p>
            <a:pPr algn="ctr" rtl="1"/>
            <a:r>
              <a:rPr lang="ar-SA" sz="3600" dirty="0" err="1"/>
              <a:t>وبناءا</a:t>
            </a:r>
            <a:r>
              <a:rPr lang="ar-SA" sz="3600" dirty="0"/>
              <a:t> على ذلك فإن الأكسجين الذي يدخل في تركيب القشرة الأرضية تكون مساهمته في الدورة </a:t>
            </a:r>
            <a:r>
              <a:rPr lang="ar-SA" sz="3600" dirty="0" err="1"/>
              <a:t>البيوجيوكيميائية</a:t>
            </a:r>
            <a:r>
              <a:rPr lang="ar-SA" sz="3600" dirty="0"/>
              <a:t> محدودة جدا عدا الأكسجين الذي يدخل في تركيب مجموعتي </a:t>
            </a:r>
            <a:r>
              <a:rPr lang="ar-SA" sz="3600" dirty="0" err="1"/>
              <a:t>الكبريتات</a:t>
            </a:r>
            <a:r>
              <a:rPr lang="ar-SA" sz="3600" dirty="0"/>
              <a:t> والنترات.</a:t>
            </a:r>
            <a:endParaRPr lang="fr-FR" sz="3600" dirty="0"/>
          </a:p>
          <a:p>
            <a:pPr algn="ctr" rtl="1"/>
            <a:r>
              <a:rPr lang="ar-SA" sz="3600" dirty="0"/>
              <a:t>أما وجود الأكسجين في الغلاف الجوي فيعد نشيطا كيميائيا إذ يوجد حرا على شكل جزيئات يحوي كل منها على ذرتين من </a:t>
            </a:r>
            <a:r>
              <a:rPr lang="fr-FR" sz="3600" dirty="0"/>
              <a:t>(O</a:t>
            </a:r>
            <a:r>
              <a:rPr lang="fr-FR" sz="3600" baseline="-25000" dirty="0"/>
              <a:t>2</a:t>
            </a:r>
            <a:r>
              <a:rPr lang="fr-FR" sz="3600" dirty="0"/>
              <a:t>)</a:t>
            </a:r>
            <a:r>
              <a:rPr lang="ar-SA" sz="3600" dirty="0"/>
              <a:t>. كما يوجد أيضاً على شكل </a:t>
            </a:r>
            <a:r>
              <a:rPr lang="fr-FR" sz="3600" dirty="0"/>
              <a:t>O</a:t>
            </a:r>
            <a:r>
              <a:rPr lang="fr-FR" sz="3600" baseline="-25000" dirty="0"/>
              <a:t>3</a:t>
            </a:r>
            <a:r>
              <a:rPr lang="ar-SA" sz="3600" dirty="0"/>
              <a:t> (بكميات قليلة) والمسمى بغاز الأوزون، ويوجد مذاباً في الماء.</a:t>
            </a:r>
            <a:endParaRPr lang="fr-FR" sz="3600" dirty="0"/>
          </a:p>
          <a:p>
            <a:endParaRPr lang="fr-FR" sz="3600" dirty="0"/>
          </a:p>
        </p:txBody>
      </p:sp>
    </p:spTree>
    <p:extLst>
      <p:ext uri="{BB962C8B-B14F-4D97-AF65-F5344CB8AC3E}">
        <p14:creationId xmlns:p14="http://schemas.microsoft.com/office/powerpoint/2010/main" val="405318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algn="ctr" rtl="1"/>
            <a:r>
              <a:rPr lang="ar-SA" sz="4000" dirty="0"/>
              <a:t>يمكن أن يثبت الأكسجين كذلك في بعض أنواع الصخور، إذ أن وجود هذه الأحماض </a:t>
            </a:r>
            <a:r>
              <a:rPr lang="fr-FR" sz="4000" dirty="0"/>
              <a:t>(H</a:t>
            </a:r>
            <a:r>
              <a:rPr lang="fr-FR" sz="4000" baseline="-25000" dirty="0"/>
              <a:t>2</a:t>
            </a:r>
            <a:r>
              <a:rPr lang="fr-FR" sz="4000" dirty="0"/>
              <a:t>SO</a:t>
            </a:r>
            <a:r>
              <a:rPr lang="fr-FR" sz="4000" baseline="-25000" dirty="0"/>
              <a:t>4</a:t>
            </a:r>
            <a:r>
              <a:rPr lang="fr-FR" sz="4000" dirty="0"/>
              <a:t>, HNO</a:t>
            </a:r>
            <a:r>
              <a:rPr lang="fr-FR" sz="4000" baseline="-25000" dirty="0"/>
              <a:t>3</a:t>
            </a:r>
            <a:r>
              <a:rPr lang="fr-FR" sz="4000" dirty="0"/>
              <a:t>)</a:t>
            </a:r>
            <a:r>
              <a:rPr lang="ar-SA" sz="4000" dirty="0"/>
              <a:t> في الماء يمكن أن يؤدي إلى ترسيب الجبس وصخور تشيلي. وهناك </a:t>
            </a:r>
            <a:r>
              <a:rPr lang="ar-SA" sz="4000" dirty="0" err="1"/>
              <a:t>إحتمال</a:t>
            </a:r>
            <a:r>
              <a:rPr lang="ar-SA" sz="4000" dirty="0"/>
              <a:t> أيضا أن يستأنف الأكسجين الدورة من جديد إذا تعرضت هذه الصخور إلى عمليات التجوية الكيميائية، إذ تتكون أيونات </a:t>
            </a:r>
            <a:r>
              <a:rPr lang="fr-FR" sz="4000" dirty="0"/>
              <a:t>(SO</a:t>
            </a:r>
            <a:r>
              <a:rPr lang="fr-FR" sz="4000" baseline="-25000" dirty="0"/>
              <a:t>2</a:t>
            </a:r>
            <a:r>
              <a:rPr lang="fr-FR" sz="4000" baseline="30000" dirty="0"/>
              <a:t>-4</a:t>
            </a:r>
            <a:r>
              <a:rPr lang="fr-FR" sz="4000" dirty="0"/>
              <a:t>, NO</a:t>
            </a:r>
            <a:r>
              <a:rPr lang="fr-FR" sz="4000" baseline="30000" dirty="0"/>
              <a:t>-3</a:t>
            </a:r>
            <a:r>
              <a:rPr lang="fr-FR" sz="4000" dirty="0"/>
              <a:t>)</a:t>
            </a:r>
            <a:r>
              <a:rPr lang="ar-SA" sz="4000" dirty="0"/>
              <a:t>، ويتحرر الأكسجين منها بواسطة أنواع معينة من البكتيريا.</a:t>
            </a:r>
            <a:endParaRPr lang="fr-FR" sz="4000" dirty="0"/>
          </a:p>
          <a:p>
            <a:pPr algn="ctr" rtl="1"/>
            <a:endParaRPr lang="fr-FR" sz="4000" dirty="0"/>
          </a:p>
        </p:txBody>
      </p:sp>
    </p:spTree>
    <p:extLst>
      <p:ext uri="{BB962C8B-B14F-4D97-AF65-F5344CB8AC3E}">
        <p14:creationId xmlns:p14="http://schemas.microsoft.com/office/powerpoint/2010/main" val="196196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الرابع</a:t>
            </a:r>
            <a:endParaRPr lang="fr-FR" sz="7200" dirty="0"/>
          </a:p>
        </p:txBody>
      </p:sp>
      <p:sp>
        <p:nvSpPr>
          <p:cNvPr id="4" name="Sous-titre 2"/>
          <p:cNvSpPr txBox="1">
            <a:spLocks/>
          </p:cNvSpPr>
          <p:nvPr/>
        </p:nvSpPr>
        <p:spPr>
          <a:xfrm>
            <a:off x="323528" y="2204864"/>
            <a:ext cx="8424936" cy="396044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6600" b="1" dirty="0"/>
              <a:t>وظيفية الأنظمة </a:t>
            </a:r>
            <a:endParaRPr lang="fr-FR" sz="6600" b="1" dirty="0"/>
          </a:p>
          <a:p>
            <a:pPr marL="0" indent="0" algn="ctr" rtl="1">
              <a:buNone/>
            </a:pPr>
            <a:r>
              <a:rPr lang="ar-SA" sz="6600" b="1" dirty="0"/>
              <a:t>البيئية</a:t>
            </a:r>
          </a:p>
          <a:p>
            <a:pPr marL="0" indent="0" algn="ctr">
              <a:buNone/>
            </a:pPr>
            <a:r>
              <a:rPr lang="fr-FR" sz="6600" b="1" dirty="0" err="1"/>
              <a:t>Ecosystem</a:t>
            </a:r>
            <a:r>
              <a:rPr lang="fr-FR" sz="6600" b="1" dirty="0"/>
              <a:t> </a:t>
            </a:r>
            <a:r>
              <a:rPr lang="fr-FR" sz="6600" b="1" dirty="0" err="1"/>
              <a:t>functioning</a:t>
            </a:r>
            <a:endParaRPr lang="fr-FR" sz="6600" b="1" dirty="0"/>
          </a:p>
          <a:p>
            <a:pPr marL="0" indent="0" algn="ctr">
              <a:buNone/>
            </a:pP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algn="ctr" rtl="1"/>
            <a:r>
              <a:rPr lang="ar-SA" sz="3600" dirty="0"/>
              <a:t>إن أكثر العناصر </a:t>
            </a:r>
            <a:r>
              <a:rPr lang="ar-SA" sz="3600" dirty="0" err="1"/>
              <a:t>إرتباطاً</a:t>
            </a:r>
            <a:r>
              <a:rPr lang="ar-SA" sz="3600" dirty="0"/>
              <a:t> بدورة </a:t>
            </a:r>
            <a:r>
              <a:rPr lang="ar-SA" sz="3600" dirty="0">
                <a:solidFill>
                  <a:srgbClr val="FF0000"/>
                </a:solidFill>
              </a:rPr>
              <a:t>الأكسجين</a:t>
            </a:r>
            <a:r>
              <a:rPr lang="ar-SA" sz="3600" dirty="0"/>
              <a:t> هو عنصر </a:t>
            </a:r>
            <a:r>
              <a:rPr lang="ar-SA" sz="3600" dirty="0">
                <a:solidFill>
                  <a:srgbClr val="FF0000"/>
                </a:solidFill>
              </a:rPr>
              <a:t>الكربون</a:t>
            </a:r>
            <a:r>
              <a:rPr lang="ar-SA" sz="3600" dirty="0"/>
              <a:t>. لذلك فإن دورة الكربون وكمية المادة العضوية الموجودة في الرسوبيات، يؤثران على عمليات التوازن بين إنتاج الأكسجين </a:t>
            </a:r>
            <a:r>
              <a:rPr lang="ar-SA" sz="3600" dirty="0" err="1"/>
              <a:t>وإستهلاكه</a:t>
            </a:r>
            <a:r>
              <a:rPr lang="ar-SA" sz="3600" dirty="0"/>
              <a:t>. فإذا </a:t>
            </a:r>
            <a:r>
              <a:rPr lang="ar-SA" sz="3600" dirty="0" err="1"/>
              <a:t>إنخفض</a:t>
            </a:r>
            <a:r>
              <a:rPr lang="ar-SA" sz="3600" dirty="0"/>
              <a:t> تركيز </a:t>
            </a:r>
            <a:r>
              <a:rPr lang="fr-FR" sz="3600" dirty="0"/>
              <a:t>(O</a:t>
            </a:r>
            <a:r>
              <a:rPr lang="fr-FR" sz="3600" baseline="-25000" dirty="0"/>
              <a:t>2</a:t>
            </a:r>
            <a:r>
              <a:rPr lang="fr-FR" sz="3600" dirty="0"/>
              <a:t>)</a:t>
            </a:r>
            <a:r>
              <a:rPr lang="ar-SA" sz="3600" dirty="0"/>
              <a:t> في النظام البيئي يؤدي ذلك إلى </a:t>
            </a:r>
            <a:r>
              <a:rPr lang="ar-SA" sz="3600" dirty="0" err="1"/>
              <a:t>إنخفاض</a:t>
            </a:r>
            <a:r>
              <a:rPr lang="ar-SA" sz="3600" dirty="0"/>
              <a:t> نسبة المادة العضوية المؤكسدة، وبالتالي يرتفع تركيز الكربون في الرسوبيات، ومع الزمن يحتجَز على شكل وقود أحفوري. كما يعد تكون الأوزون </a:t>
            </a:r>
            <a:r>
              <a:rPr lang="fr-FR" sz="3600" dirty="0"/>
              <a:t>(O</a:t>
            </a:r>
            <a:r>
              <a:rPr lang="fr-FR" sz="3600" baseline="-25000" dirty="0"/>
              <a:t>3</a:t>
            </a:r>
            <a:r>
              <a:rPr lang="fr-FR" sz="3600" dirty="0"/>
              <a:t>) </a:t>
            </a:r>
            <a:r>
              <a:rPr lang="ar-SA" sz="3600" dirty="0"/>
              <a:t> واستهلاكه داخلا ضمن الدورة </a:t>
            </a:r>
            <a:r>
              <a:rPr lang="ar-SA" sz="3600" dirty="0" err="1"/>
              <a:t>البيوجيوكيميائية</a:t>
            </a:r>
            <a:r>
              <a:rPr lang="ar-SA" sz="3600" dirty="0"/>
              <a:t> للأكسجين.</a:t>
            </a:r>
            <a:endParaRPr lang="fr-FR" sz="3600" dirty="0"/>
          </a:p>
          <a:p>
            <a:pPr algn="ctr" rtl="1"/>
            <a:endParaRPr lang="fr-FR" sz="3600" dirty="0"/>
          </a:p>
        </p:txBody>
      </p:sp>
    </p:spTree>
    <p:extLst>
      <p:ext uri="{BB962C8B-B14F-4D97-AF65-F5344CB8AC3E}">
        <p14:creationId xmlns:p14="http://schemas.microsoft.com/office/powerpoint/2010/main" val="286307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ycle-de-loxygene1"/>
          <p:cNvPicPr/>
          <p:nvPr/>
        </p:nvPicPr>
        <p:blipFill>
          <a:blip r:embed="rId2"/>
          <a:srcRect/>
          <a:stretch>
            <a:fillRect/>
          </a:stretch>
        </p:blipFill>
        <p:spPr bwMode="auto">
          <a:xfrm>
            <a:off x="0" y="0"/>
            <a:ext cx="9144000" cy="6857999"/>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19623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t>دورة النتروجين  </a:t>
            </a:r>
            <a:r>
              <a:rPr lang="fr-FR" b="1" dirty="0"/>
              <a:t>Cycle de l’azote</a:t>
            </a:r>
            <a:endParaRPr lang="fr-FR" dirty="0"/>
          </a:p>
        </p:txBody>
      </p:sp>
      <p:sp>
        <p:nvSpPr>
          <p:cNvPr id="3" name="Espace réservé du contenu 2"/>
          <p:cNvSpPr>
            <a:spLocks noGrp="1"/>
          </p:cNvSpPr>
          <p:nvPr>
            <p:ph idx="1"/>
          </p:nvPr>
        </p:nvSpPr>
        <p:spPr/>
        <p:txBody>
          <a:bodyPr>
            <a:normAutofit fontScale="92500" lnSpcReduction="20000"/>
          </a:bodyPr>
          <a:lstStyle/>
          <a:p>
            <a:pPr algn="ctr" rtl="1"/>
            <a:r>
              <a:rPr lang="ar-SA" sz="2000" dirty="0"/>
              <a:t>النتروجين عنصر أساسي في تركيب البروتينات وعدة مركبات أخرى التي هي من المركبات الأساسية في </a:t>
            </a:r>
            <a:r>
              <a:rPr lang="ar-SA" sz="2000" dirty="0" err="1"/>
              <a:t>بروتوبلازم</a:t>
            </a:r>
            <a:r>
              <a:rPr lang="ar-SA" sz="2000" dirty="0"/>
              <a:t> الكائنات الحية. يوجد في الغلاف الجوي بنسبة 78% من حجم الهواء (76%) بشكل حر </a:t>
            </a:r>
            <a:r>
              <a:rPr lang="fr-FR" sz="2000" dirty="0"/>
              <a:t>(N</a:t>
            </a:r>
            <a:r>
              <a:rPr lang="fr-FR" sz="2000" baseline="-25000" dirty="0"/>
              <a:t>2</a:t>
            </a:r>
            <a:r>
              <a:rPr lang="fr-FR" sz="2000" dirty="0"/>
              <a:t>)</a:t>
            </a:r>
            <a:r>
              <a:rPr lang="ar-SA" sz="2000" dirty="0"/>
              <a:t>. كما أنه يوجد في التربة على شكل أملاح النترات </a:t>
            </a:r>
            <a:r>
              <a:rPr lang="fr-FR" sz="2000" dirty="0"/>
              <a:t>(NO</a:t>
            </a:r>
            <a:r>
              <a:rPr lang="fr-FR" sz="2000" baseline="30000" dirty="0"/>
              <a:t>-</a:t>
            </a:r>
            <a:r>
              <a:rPr lang="fr-FR" sz="2000" baseline="-25000" dirty="0"/>
              <a:t>3</a:t>
            </a:r>
            <a:r>
              <a:rPr lang="fr-FR" sz="2000" dirty="0"/>
              <a:t>)</a:t>
            </a:r>
            <a:r>
              <a:rPr lang="ar-SA" sz="2000" dirty="0"/>
              <a:t>، وأملاح الأمونيوم </a:t>
            </a:r>
            <a:r>
              <a:rPr lang="fr-FR" sz="2000" dirty="0"/>
              <a:t>(NH</a:t>
            </a:r>
            <a:r>
              <a:rPr lang="fr-FR" sz="2000" baseline="30000" dirty="0"/>
              <a:t>+</a:t>
            </a:r>
            <a:r>
              <a:rPr lang="fr-FR" sz="2000" baseline="-25000" dirty="0"/>
              <a:t>4</a:t>
            </a:r>
            <a:r>
              <a:rPr lang="fr-FR" sz="2000" dirty="0"/>
              <a:t>)</a:t>
            </a:r>
            <a:r>
              <a:rPr lang="ar-SA" sz="2000" dirty="0"/>
              <a:t>، وفي الغلاف الصخري في صخور تشيلي على شكل </a:t>
            </a:r>
            <a:r>
              <a:rPr lang="fr-FR" sz="2000" dirty="0"/>
              <a:t>(NO</a:t>
            </a:r>
            <a:r>
              <a:rPr lang="fr-FR" sz="2000" baseline="30000" dirty="0"/>
              <a:t>-</a:t>
            </a:r>
            <a:r>
              <a:rPr lang="fr-FR" sz="2000" baseline="-25000" dirty="0"/>
              <a:t>3</a:t>
            </a:r>
            <a:r>
              <a:rPr lang="fr-FR" sz="2000" dirty="0"/>
              <a:t>)</a:t>
            </a:r>
            <a:r>
              <a:rPr lang="ar-SA" sz="2000" dirty="0"/>
              <a:t>، وفي الغلاف المائي على شكل </a:t>
            </a:r>
            <a:r>
              <a:rPr lang="fr-FR" sz="2000" dirty="0"/>
              <a:t>(NO</a:t>
            </a:r>
            <a:r>
              <a:rPr lang="fr-FR" sz="2000" baseline="30000" dirty="0"/>
              <a:t>-</a:t>
            </a:r>
            <a:r>
              <a:rPr lang="fr-FR" sz="2000" baseline="-25000" dirty="0"/>
              <a:t>3</a:t>
            </a:r>
            <a:r>
              <a:rPr lang="fr-FR" sz="2000" dirty="0"/>
              <a:t>)</a:t>
            </a:r>
            <a:r>
              <a:rPr lang="ar-SA" sz="2000" dirty="0"/>
              <a:t>. </a:t>
            </a:r>
            <a:endParaRPr lang="fr-FR" sz="2000" dirty="0"/>
          </a:p>
          <a:p>
            <a:pPr algn="ctr" rtl="1"/>
            <a:r>
              <a:rPr lang="ar-SA" sz="2000" dirty="0"/>
              <a:t>تعد دورة النتروجين أكثر تعقيدا من دورتي الأكسجين والكربون، فهو لا يدخل في عمليتي التنفس والبناء الضوئي، إذ لا تستطيع الكائنات الحية (المنتجة والمستهلكة) </a:t>
            </a:r>
            <a:r>
              <a:rPr lang="ar-SA" sz="2000" dirty="0" err="1"/>
              <a:t>الإستفادة</a:t>
            </a:r>
            <a:r>
              <a:rPr lang="ar-SA" sz="2000" dirty="0"/>
              <a:t> منه بشكل حر إلا إذا كان على شكل مركبات النترات أو مركبات الأمونيوم الذائبة في الماء. والسبب في ذلك هو أن جزيء النتروجين يعد غير نشط كيميائيا لاحتوائه على ثلاث روابط </a:t>
            </a:r>
            <a:r>
              <a:rPr lang="fr-FR" sz="2000" dirty="0"/>
              <a:t>(N≡N)</a:t>
            </a:r>
            <a:r>
              <a:rPr lang="ar-SA" sz="2000" dirty="0"/>
              <a:t>. ومثل هذه الروابط الثلاث لا تسمح للنتروجين </a:t>
            </a:r>
            <a:r>
              <a:rPr lang="ar-SA" sz="2000" dirty="0" err="1"/>
              <a:t>بالإتحاد</a:t>
            </a:r>
            <a:r>
              <a:rPr lang="ar-SA" sz="2000" dirty="0"/>
              <a:t> مع عنصر آخر بسهولة إلا إذا </a:t>
            </a:r>
            <a:r>
              <a:rPr lang="ar-SA" sz="2000" dirty="0" err="1"/>
              <a:t>أستخدمت</a:t>
            </a:r>
            <a:r>
              <a:rPr lang="ar-SA" sz="2000" dirty="0"/>
              <a:t> طاقة كبيرة لتحطيم هذه الروابط. ولكن بعض أنواع البكتيريا تتمكن من ذلك وتسمى عملية تحويل النتروجين الحر إلى مركبات النتروجين (أملاح النترات وأملاح الأمونيوم وبكميات قليلة من الأمونيا) بتثبيت النتروجين </a:t>
            </a:r>
            <a:r>
              <a:rPr lang="fr-FR" sz="2000" dirty="0"/>
              <a:t>(Fixation)</a:t>
            </a:r>
            <a:r>
              <a:rPr lang="ar-SA" sz="2000" dirty="0"/>
              <a:t>.</a:t>
            </a:r>
            <a:endParaRPr lang="fr-FR" sz="2000" dirty="0"/>
          </a:p>
          <a:p>
            <a:pPr algn="ctr" rtl="1"/>
            <a:r>
              <a:rPr lang="ar-SA" sz="2000" dirty="0"/>
              <a:t>يثبت الآزوت حيويا </a:t>
            </a:r>
            <a:r>
              <a:rPr lang="fr-FR" sz="2000" dirty="0"/>
              <a:t>(Fixation)</a:t>
            </a:r>
            <a:r>
              <a:rPr lang="ar-SA" sz="2000" dirty="0"/>
              <a:t> بواسطة كائنات تعرف بالكائنات المثبتة للنيتروجين مثل البكتريا المثبتة للنيتروجين </a:t>
            </a:r>
            <a:r>
              <a:rPr lang="ar-SA" sz="2000" dirty="0" err="1"/>
              <a:t>أزوتوبكتر</a:t>
            </a:r>
            <a:r>
              <a:rPr lang="ar-SA" sz="2000" dirty="0"/>
              <a:t> </a:t>
            </a:r>
            <a:r>
              <a:rPr lang="fr-FR" sz="2000" dirty="0"/>
              <a:t>(azotobacter)</a:t>
            </a:r>
            <a:r>
              <a:rPr lang="ar-SA" sz="2000" dirty="0"/>
              <a:t> الهوائية وبكتيريا </a:t>
            </a:r>
            <a:r>
              <a:rPr lang="ar-SA" sz="2000" dirty="0" err="1"/>
              <a:t>كلوستيريديوم</a:t>
            </a:r>
            <a:r>
              <a:rPr lang="fr-FR" sz="2000" dirty="0"/>
              <a:t>(clostridium) </a:t>
            </a:r>
            <a:r>
              <a:rPr lang="ar-SA" sz="2000" dirty="0"/>
              <a:t>اللاهوائية والطحالب الخضراء المزرقة المثبتة للنيتروجين الموجود في التربة والماء. كما يمكن أن يثبت عن طريق حدوث البرق في الغلاف الجوي، فيتفاعل الأكسجين مع النتروجين الحر بفعل الطاقة الهائلة وتتكون أكاسيد </a:t>
            </a:r>
            <a:r>
              <a:rPr lang="ar-SA" sz="2000" dirty="0" err="1"/>
              <a:t>نتروجينية</a:t>
            </a:r>
            <a:r>
              <a:rPr lang="ar-SA" sz="2000" dirty="0"/>
              <a:t> تتحول إلى النترات التي تسقط مع مياه الأمطار على سطح الأرض.</a:t>
            </a:r>
            <a:endParaRPr lang="fr-FR" sz="2000" dirty="0"/>
          </a:p>
          <a:p>
            <a:pPr algn="ctr"/>
            <a:endParaRPr lang="fr-FR" sz="2000" dirty="0"/>
          </a:p>
        </p:txBody>
      </p:sp>
    </p:spTree>
    <p:extLst>
      <p:ext uri="{BB962C8B-B14F-4D97-AF65-F5344CB8AC3E}">
        <p14:creationId xmlns:p14="http://schemas.microsoft.com/office/powerpoint/2010/main" val="1630519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92500" lnSpcReduction="20000"/>
          </a:bodyPr>
          <a:lstStyle/>
          <a:p>
            <a:pPr algn="ctr" rtl="1"/>
            <a:r>
              <a:rPr lang="ar-SA" sz="2400" dirty="0"/>
              <a:t>تعمل الكائنات المثبتة للنيتروجين على </a:t>
            </a:r>
            <a:r>
              <a:rPr lang="ar-SA" sz="2400" dirty="0" err="1"/>
              <a:t>إمتصاصه</a:t>
            </a:r>
            <a:r>
              <a:rPr lang="ar-SA" sz="2400" dirty="0"/>
              <a:t> مستخدمة إياه في صنع ما تحتاجه من غذاء وفي نفس الوقت تعمل على تثبيته في مركبات مثل النترات</a:t>
            </a:r>
            <a:r>
              <a:rPr lang="fr-FR" sz="2400" dirty="0"/>
              <a:t>NO</a:t>
            </a:r>
            <a:r>
              <a:rPr lang="fr-FR" sz="2400" baseline="-25000" dirty="0"/>
              <a:t>3</a:t>
            </a:r>
            <a:r>
              <a:rPr lang="fr-FR" sz="2400" dirty="0"/>
              <a:t> </a:t>
            </a:r>
            <a:r>
              <a:rPr lang="ar-SA" sz="2400" dirty="0"/>
              <a:t> أو بعض المركبات  العضوية مثل الأحماض الأمينية المكونة للبروتينات. </a:t>
            </a:r>
            <a:endParaRPr lang="fr-FR" sz="2400" dirty="0"/>
          </a:p>
          <a:p>
            <a:pPr algn="ctr" rtl="1"/>
            <a:r>
              <a:rPr lang="ar-SA" sz="2400" dirty="0"/>
              <a:t>بعض البكتيريا المثبتة للنيتروجين تعيش معيشة تبادل المنفعة في جذور النبات البقولية. وعندما تدخل هذه البكتيريا إلى الجذر فإنها تنمو به وتعمل على إنتاج </a:t>
            </a:r>
            <a:r>
              <a:rPr lang="ar-SA" sz="2400" dirty="0" err="1"/>
              <a:t>إنتفاخات</a:t>
            </a:r>
            <a:r>
              <a:rPr lang="ar-SA" sz="2400" dirty="0"/>
              <a:t> جذرية. وعند تثبيت هذه البكتيريا للنيتروجين فإن النبات يستطيع </a:t>
            </a:r>
            <a:r>
              <a:rPr lang="ar-SA" sz="2400" dirty="0" err="1"/>
              <a:t>الإنتفاع</a:t>
            </a:r>
            <a:r>
              <a:rPr lang="ar-SA" sz="2400" dirty="0"/>
              <a:t> به في بناء ما يحتاجه من مركبات. أما الحيوان فيحصل على ما يحتاجه من النيتروجين عندما يتغذى على النبات مباشرة أو بطريقة غير مباشرة. </a:t>
            </a:r>
            <a:endParaRPr lang="fr-FR" sz="2400" dirty="0"/>
          </a:p>
          <a:p>
            <a:pPr algn="ctr" rtl="1"/>
            <a:r>
              <a:rPr lang="ar-SA" sz="2400" dirty="0"/>
              <a:t>بموت الكائنات الحية أو بإفرازها للمواد الإخراجية العضوية تقوم المحللات </a:t>
            </a:r>
            <a:r>
              <a:rPr lang="fr-FR" sz="2400" dirty="0"/>
              <a:t>(</a:t>
            </a:r>
            <a:r>
              <a:rPr lang="fr-FR" sz="2400" dirty="0" err="1"/>
              <a:t>Decomposeurs</a:t>
            </a:r>
            <a:r>
              <a:rPr lang="fr-FR" sz="2400" dirty="0"/>
              <a:t>)</a:t>
            </a:r>
            <a:r>
              <a:rPr lang="ar-SA" sz="2400" dirty="0"/>
              <a:t> بتحليل مادتها العضوية الميتة </a:t>
            </a:r>
            <a:r>
              <a:rPr lang="ar-SA" sz="2400" dirty="0" err="1"/>
              <a:t>وإستخدام</a:t>
            </a:r>
            <a:r>
              <a:rPr lang="ar-SA" sz="2400" dirty="0"/>
              <a:t> بعض نواتج هذا التحليل كغذاء لها مصاحباً ذلك إنتاج الأمونياك </a:t>
            </a:r>
            <a:r>
              <a:rPr lang="fr-FR" sz="2400" dirty="0"/>
              <a:t>(NH</a:t>
            </a:r>
            <a:r>
              <a:rPr lang="fr-FR" sz="2400" baseline="30000" dirty="0"/>
              <a:t>-</a:t>
            </a:r>
            <a:r>
              <a:rPr lang="fr-FR" sz="2400" baseline="-25000" dirty="0"/>
              <a:t>3</a:t>
            </a:r>
            <a:r>
              <a:rPr lang="fr-FR" sz="2400" dirty="0"/>
              <a:t>)</a:t>
            </a:r>
            <a:r>
              <a:rPr lang="ar-SA" sz="2400" dirty="0"/>
              <a:t>.</a:t>
            </a:r>
            <a:endParaRPr lang="fr-FR" sz="2400" dirty="0"/>
          </a:p>
          <a:p>
            <a:pPr algn="ctr" rtl="1"/>
            <a:r>
              <a:rPr lang="ar-SA" sz="2400" dirty="0"/>
              <a:t>وتقوم بعض أنواع بكتيريا </a:t>
            </a:r>
            <a:r>
              <a:rPr lang="ar-SA" sz="2400" dirty="0" err="1"/>
              <a:t>التأزت</a:t>
            </a:r>
            <a:r>
              <a:rPr lang="ar-SA" sz="2400" dirty="0"/>
              <a:t> بتحويل الأمونيا إلى </a:t>
            </a:r>
            <a:r>
              <a:rPr lang="ar-SA" sz="2400" dirty="0" err="1"/>
              <a:t>نيتريت</a:t>
            </a:r>
            <a:r>
              <a:rPr lang="ar-SA" sz="2400" dirty="0"/>
              <a:t> </a:t>
            </a:r>
            <a:r>
              <a:rPr lang="fr-FR" sz="2400" dirty="0"/>
              <a:t>(Nitrite) NO</a:t>
            </a:r>
            <a:r>
              <a:rPr lang="fr-FR" sz="2400" baseline="-25000" dirty="0"/>
              <a:t>2</a:t>
            </a:r>
            <a:r>
              <a:rPr lang="ar-SA" sz="2400" dirty="0"/>
              <a:t>. وتقوم أنواع أخرى من بكتيريا </a:t>
            </a:r>
            <a:r>
              <a:rPr lang="ar-SA" sz="2400" dirty="0" err="1"/>
              <a:t>التأزت</a:t>
            </a:r>
            <a:r>
              <a:rPr lang="ar-SA" sz="2400" dirty="0"/>
              <a:t> بتحويل </a:t>
            </a:r>
            <a:r>
              <a:rPr lang="ar-SA" sz="2400" dirty="0" err="1"/>
              <a:t>النيتريت</a:t>
            </a:r>
            <a:r>
              <a:rPr lang="ar-SA" sz="2400" dirty="0"/>
              <a:t> إلى نترات</a:t>
            </a:r>
            <a:r>
              <a:rPr lang="fr-FR" sz="2400" dirty="0"/>
              <a:t> NO</a:t>
            </a:r>
            <a:r>
              <a:rPr lang="fr-FR" sz="2400" baseline="-25000" dirty="0"/>
              <a:t>3</a:t>
            </a:r>
            <a:r>
              <a:rPr lang="fr-FR" sz="2400" dirty="0"/>
              <a:t> (Nitrate)</a:t>
            </a:r>
            <a:r>
              <a:rPr lang="ar-SA" sz="2400" dirty="0"/>
              <a:t> التي يستطيع النبات أن يمتصها من التربة أو الماء ويستخدمها كمصدر للنيتروجين في بناء مادته الحية. </a:t>
            </a:r>
            <a:endParaRPr lang="fr-FR" sz="2400" dirty="0"/>
          </a:p>
          <a:p>
            <a:pPr algn="ctr" rtl="1"/>
            <a:r>
              <a:rPr lang="ar-SA" sz="2400" dirty="0"/>
              <a:t>كما أن النترات</a:t>
            </a:r>
            <a:r>
              <a:rPr lang="fr-FR" sz="2400" dirty="0"/>
              <a:t> NO</a:t>
            </a:r>
            <a:r>
              <a:rPr lang="fr-FR" sz="2400" baseline="-25000" dirty="0"/>
              <a:t>3</a:t>
            </a:r>
            <a:r>
              <a:rPr lang="ar-SA" sz="2400" dirty="0"/>
              <a:t>  يمكن توفرها في التربة أو الماء عن طريق تحلل الصخور أو من السماد الطبيعي والصناعي الذي يضيفه الإنسان إلى الأرض الزراعية أو بواسطة البرق.</a:t>
            </a:r>
            <a:endParaRPr lang="fr-FR" sz="2400" dirty="0"/>
          </a:p>
          <a:p>
            <a:pPr algn="ctr" rtl="1"/>
            <a:r>
              <a:rPr lang="ar-SA" sz="2400" dirty="0"/>
              <a:t>تقوم بكتيريا نزع الآزوت بتحويل النترات </a:t>
            </a:r>
            <a:r>
              <a:rPr lang="fr-FR" sz="2400" dirty="0"/>
              <a:t>NO</a:t>
            </a:r>
            <a:r>
              <a:rPr lang="fr-FR" sz="2400" baseline="30000" dirty="0"/>
              <a:t>-</a:t>
            </a:r>
            <a:r>
              <a:rPr lang="fr-FR" sz="2400" baseline="-25000" dirty="0"/>
              <a:t>3</a:t>
            </a:r>
            <a:r>
              <a:rPr lang="ar-SA" sz="2400" dirty="0"/>
              <a:t> إلى عنصر النيتروجين الذي يعود إلى الهواء الجوي مرة أخرى.</a:t>
            </a:r>
            <a:endParaRPr lang="fr-FR" sz="2400" dirty="0"/>
          </a:p>
          <a:p>
            <a:pPr algn="ctr"/>
            <a:endParaRPr lang="fr-FR" sz="2400" dirty="0"/>
          </a:p>
        </p:txBody>
      </p:sp>
    </p:spTree>
    <p:extLst>
      <p:ext uri="{BB962C8B-B14F-4D97-AF65-F5344CB8AC3E}">
        <p14:creationId xmlns:p14="http://schemas.microsoft.com/office/powerpoint/2010/main" val="178018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lnSpcReduction="10000"/>
          </a:bodyPr>
          <a:lstStyle/>
          <a:p>
            <a:pPr algn="ctr" rtl="1"/>
            <a:r>
              <a:rPr lang="ar-SA" sz="2800" dirty="0"/>
              <a:t>يمكن أن يتبع النتروجين مسارا أطول </a:t>
            </a:r>
            <a:r>
              <a:rPr lang="ar-SA" sz="2800" dirty="0" err="1"/>
              <a:t>أوأن</a:t>
            </a:r>
            <a:r>
              <a:rPr lang="ar-SA" sz="2800" dirty="0"/>
              <a:t> يفقد من الدورة، والسبب في ذلك هو أن مادة النترات قابلة للذوبان في الماء يمكن أن تغسل من التربة بمياه الأمطار، فيتم نقل النترات إلى المياه الجوفية والمياه السطحية، ويمكن أن تنقل إلى البحار. ففي حالة البحار مثلا، إذا لم يتم </a:t>
            </a:r>
            <a:r>
              <a:rPr lang="ar-SA" sz="2800" dirty="0" err="1"/>
              <a:t>إمتصاص</a:t>
            </a:r>
            <a:r>
              <a:rPr lang="ar-SA" sz="2800" dirty="0"/>
              <a:t> النترات من قبل العوالق وغيرها فإنها ستفقد تدريجياً وتكون الصخور. وإذا تعرضت هذه الصخور بعد زمن طويل إلى عمليات الرفع ومن ثم عمليات التجوية يؤدي ذلك إلى عودة جزء من النتروجين إلى الدورة من جديد.</a:t>
            </a:r>
            <a:endParaRPr lang="fr-FR" sz="2800" dirty="0"/>
          </a:p>
          <a:p>
            <a:pPr algn="ctr" rtl="1"/>
            <a:r>
              <a:rPr lang="ar-SA" sz="2800" dirty="0"/>
              <a:t>إن دورة النتروجين (الآزوت) كغيرها من الدورات الطبيعية هي دورة متوازنة، ولكن تدخل الإنسان فيها، وزيادة </a:t>
            </a:r>
            <a:r>
              <a:rPr lang="ar-SA" sz="2800" dirty="0" err="1"/>
              <a:t>إستخدام</a:t>
            </a:r>
            <a:r>
              <a:rPr lang="ar-SA" sz="2800" dirty="0"/>
              <a:t> الأسمدة </a:t>
            </a:r>
            <a:r>
              <a:rPr lang="ar-SA" sz="2800" dirty="0" err="1"/>
              <a:t>الآزوتية</a:t>
            </a:r>
            <a:r>
              <a:rPr lang="ar-SA" sz="2800" dirty="0"/>
              <a:t> في الزراعة، وزيادة إطلاق الآزوت عن طريق حرق الوقود، كل هذا يؤدي إلى زيادة تراكم الآزوت في البيئة، وحدوث تلوث بالآزوت في الماء والنبات والتربة مما يؤدي إلى خلل في دورة الآزوت، وحدوث بعض العواقب البيئية غير المرغوب فيها.</a:t>
            </a:r>
            <a:endParaRPr lang="fr-FR" sz="2800" dirty="0"/>
          </a:p>
          <a:p>
            <a:pPr algn="ctr"/>
            <a:endParaRPr lang="fr-FR" sz="2800" dirty="0"/>
          </a:p>
        </p:txBody>
      </p:sp>
    </p:spTree>
    <p:extLst>
      <p:ext uri="{BB962C8B-B14F-4D97-AF65-F5344CB8AC3E}">
        <p14:creationId xmlns:p14="http://schemas.microsoft.com/office/powerpoint/2010/main" val="2880794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1cycle_azote"/>
          <p:cNvPicPr/>
          <p:nvPr/>
        </p:nvPicPr>
        <p:blipFill>
          <a:blip r:embed="rId2"/>
          <a:srcRect/>
          <a:stretch>
            <a:fillRect/>
          </a:stretch>
        </p:blipFill>
        <p:spPr bwMode="auto">
          <a:xfrm>
            <a:off x="0" y="0"/>
            <a:ext cx="9144000" cy="6857999"/>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18081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0" y="0"/>
            <a:ext cx="9144000" cy="6858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360004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F:\cours univ\der\cycle-azote_files\cyclea1.gif"/>
          <p:cNvPicPr/>
          <p:nvPr/>
        </p:nvPicPr>
        <p:blipFill>
          <a:blip r:embed="rId2" r:link="rId3"/>
          <a:srcRect/>
          <a:stretch>
            <a:fillRect/>
          </a:stretch>
        </p:blipFill>
        <p:spPr bwMode="auto">
          <a:xfrm>
            <a:off x="0" y="0"/>
            <a:ext cx="9144000" cy="6858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41404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2-4 دورة الكبريت </a:t>
            </a:r>
            <a:r>
              <a:rPr lang="fr-FR" b="1" dirty="0"/>
              <a:t>Cycle du soufre</a:t>
            </a:r>
            <a:br>
              <a:rPr lang="fr-FR" dirty="0"/>
            </a:br>
            <a:endParaRPr lang="fr-FR" dirty="0"/>
          </a:p>
        </p:txBody>
      </p:sp>
      <p:sp>
        <p:nvSpPr>
          <p:cNvPr id="3" name="Espace réservé du contenu 2"/>
          <p:cNvSpPr>
            <a:spLocks noGrp="1"/>
          </p:cNvSpPr>
          <p:nvPr>
            <p:ph idx="1"/>
          </p:nvPr>
        </p:nvSpPr>
        <p:spPr>
          <a:xfrm>
            <a:off x="457200" y="1268760"/>
            <a:ext cx="8229600" cy="4857403"/>
          </a:xfrm>
        </p:spPr>
        <p:txBody>
          <a:bodyPr>
            <a:normAutofit fontScale="92500" lnSpcReduction="20000"/>
          </a:bodyPr>
          <a:lstStyle/>
          <a:p>
            <a:pPr algn="ctr" rtl="1"/>
            <a:r>
              <a:rPr lang="ar-SA" sz="2400" dirty="0"/>
              <a:t>يدخل الكبريت في تركيب المواد العضوية الحيوانية </a:t>
            </a:r>
            <a:r>
              <a:rPr lang="ar-SA" sz="2400" dirty="0" err="1"/>
              <a:t>والنباتية.لذا</a:t>
            </a:r>
            <a:r>
              <a:rPr lang="ar-SA" sz="2400" dirty="0"/>
              <a:t> يعد من العناصر الأساسية اللازمة لحياة الكائنات </a:t>
            </a:r>
            <a:r>
              <a:rPr lang="ar-SA" sz="2400" dirty="0" err="1"/>
              <a:t>الحية.وتبدأ</a:t>
            </a:r>
            <a:r>
              <a:rPr lang="ar-SA" sz="2400" dirty="0"/>
              <a:t> دورته بخروجه من بعض أنواع الصخور التي تحتويه، مثل صخور الجبس، التي تتكون من معدن الجبس </a:t>
            </a:r>
            <a:r>
              <a:rPr lang="fr-FR" sz="2400" dirty="0"/>
              <a:t>CaSO</a:t>
            </a:r>
            <a:r>
              <a:rPr lang="fr-FR" sz="2400" baseline="-25000" dirty="0"/>
              <a:t>4</a:t>
            </a:r>
            <a:r>
              <a:rPr lang="ar-SA" sz="2400" dirty="0"/>
              <a:t> وخام الكبريت الحر خلال عملية التجوية الكيميائية. ينتقل الكبريت على شكل كبريتات ذائبة  </a:t>
            </a:r>
            <a:r>
              <a:rPr lang="fr-FR" sz="2400" dirty="0"/>
              <a:t>SO</a:t>
            </a:r>
            <a:r>
              <a:rPr lang="fr-FR" sz="2400" baseline="-25000" dirty="0"/>
              <a:t>4</a:t>
            </a:r>
            <a:r>
              <a:rPr lang="ar-SA" sz="2400" dirty="0"/>
              <a:t> مع المياه السطحية أو الجوفية الجارية، حيث يصل الجزء الأكبر منه لمياه البحار والمحيطات، وجزء أقل يصل </a:t>
            </a:r>
            <a:r>
              <a:rPr lang="ar-SA" sz="2400" dirty="0" err="1"/>
              <a:t>الى</a:t>
            </a:r>
            <a:r>
              <a:rPr lang="ar-SA" sz="2400" dirty="0"/>
              <a:t> </a:t>
            </a:r>
            <a:r>
              <a:rPr lang="ar-SA" sz="2400" dirty="0" err="1"/>
              <a:t>التربة.وينتهي</a:t>
            </a:r>
            <a:r>
              <a:rPr lang="ar-SA" sz="2400" dirty="0"/>
              <a:t> المطاف </a:t>
            </a:r>
            <a:r>
              <a:rPr lang="ar-SA" sz="2400" dirty="0" err="1"/>
              <a:t>بالكبريتات</a:t>
            </a:r>
            <a:r>
              <a:rPr lang="ar-SA" sz="2400" dirty="0"/>
              <a:t> الذائبة في البحار والمحيطات </a:t>
            </a:r>
            <a:r>
              <a:rPr lang="ar-SA" sz="2400" dirty="0" err="1"/>
              <a:t>الى</a:t>
            </a:r>
            <a:r>
              <a:rPr lang="ar-SA" sz="2400" dirty="0"/>
              <a:t> ترسيبها على شكل رسوبيات تتحول مع الزمن الطويل </a:t>
            </a:r>
            <a:r>
              <a:rPr lang="ar-SA" sz="2400" dirty="0" err="1"/>
              <a:t>الى</a:t>
            </a:r>
            <a:r>
              <a:rPr lang="ar-SA" sz="2400" dirty="0"/>
              <a:t> صخور، مثل صخور الجبس .وبذلك تغلق دورة الكبريت على هذا الوجه.</a:t>
            </a:r>
            <a:endParaRPr lang="fr-FR" sz="2400" dirty="0"/>
          </a:p>
          <a:p>
            <a:pPr algn="ctr" rtl="1"/>
            <a:r>
              <a:rPr lang="ar-SA" sz="2400" dirty="0"/>
              <a:t>أما الكبريت الذي يصل إلى التربة، فيمكن للنباتات أن تمتصه على شكل كبريتات ذائبة، حيث يدخل الكبريت في تركيب موادها العضوية، وخاصة البروتينات النباتية. ويمكن أن ينتقل هذا الكبريت إلى المستهلكات برتبها المختلفة خلال السلسلة الغذائية. بعد موت المستهلكات والنباتات تقوم المحللات بتحليل المواد العضوية المحتوية على الكبريت إما هوائياً أو لا هوائياً. وتكون النتيجة في كلتا الحالتين عودة الكبريت إلى التربة لتعود فتمتصه النباتات مرة أخرى، أو ينتقل خلال غسيل التربة بواسطة مياه الأمطار </a:t>
            </a:r>
            <a:r>
              <a:rPr lang="ar-SA" sz="2400" dirty="0" err="1"/>
              <a:t>الراشحة</a:t>
            </a:r>
            <a:r>
              <a:rPr lang="ar-SA" sz="2400" dirty="0"/>
              <a:t> خلالها إلى المياه السطحية الجارية. وهذه بدورها تصل في النهاية إلى البحار والمحيطات لتترسب بعد ذلك وتكون الرسوبيات، ومن ثم الصخور الرسوبية المحتوية على الكبريت خلال الزمن الجيولوجي الطويل.</a:t>
            </a:r>
            <a:endParaRPr lang="fr-FR" sz="2400" dirty="0"/>
          </a:p>
          <a:p>
            <a:pPr algn="ctr"/>
            <a:endParaRPr lang="fr-FR" sz="2400" dirty="0"/>
          </a:p>
        </p:txBody>
      </p:sp>
    </p:spTree>
    <p:extLst>
      <p:ext uri="{BB962C8B-B14F-4D97-AF65-F5344CB8AC3E}">
        <p14:creationId xmlns:p14="http://schemas.microsoft.com/office/powerpoint/2010/main" val="406130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fontScale="92500" lnSpcReduction="10000"/>
          </a:bodyPr>
          <a:lstStyle/>
          <a:p>
            <a:pPr algn="r" rtl="1"/>
            <a:r>
              <a:rPr lang="ar-SA" sz="2800" dirty="0"/>
              <a:t>تمتاز دورة الكبريت عن دورة الفوسفور بتكون طور غازي للكبريت لا تجد مثله في دورة الفوسفور. إذ يمكن </a:t>
            </a:r>
            <a:r>
              <a:rPr lang="ar-SA" sz="2800" dirty="0" err="1"/>
              <a:t>ان</a:t>
            </a:r>
            <a:r>
              <a:rPr lang="ar-SA" sz="2800" dirty="0"/>
              <a:t> يصل الكبريت إلى الغلاف الجوي على شكل عدة أنواع من الغازات، منها ثاني أكسيد الكبريت </a:t>
            </a:r>
            <a:r>
              <a:rPr lang="fr-FR" sz="2800" dirty="0"/>
              <a:t>SO</a:t>
            </a:r>
            <a:r>
              <a:rPr lang="fr-FR" sz="2800" baseline="-25000" dirty="0"/>
              <a:t>2</a:t>
            </a:r>
            <a:r>
              <a:rPr lang="ar-SA" sz="2800" dirty="0"/>
              <a:t> وكبريتيد الهيدروجين </a:t>
            </a:r>
            <a:r>
              <a:rPr lang="fr-FR" sz="2800" dirty="0"/>
              <a:t>H</a:t>
            </a:r>
            <a:r>
              <a:rPr lang="fr-FR" sz="2800" baseline="-25000" dirty="0"/>
              <a:t>2</a:t>
            </a:r>
            <a:r>
              <a:rPr lang="fr-FR" sz="2800" dirty="0"/>
              <a:t>S</a:t>
            </a:r>
            <a:r>
              <a:rPr lang="ar-SA" sz="2800" dirty="0"/>
              <a:t>. وينتج غاز ثاني أوكسيد الكبريت بشكل رئيسي من حرق الوقود الأحفوري المحتوي أصلاً على الكبريت بإحدى أشكاله، مثل معدن </a:t>
            </a:r>
            <a:r>
              <a:rPr lang="ar-SA" sz="2800" dirty="0" err="1"/>
              <a:t>البايريت</a:t>
            </a:r>
            <a:r>
              <a:rPr lang="ar-SA" sz="2800" dirty="0"/>
              <a:t> أو المواد العضوية المحتوية على الكبريت والموجودة في الفحم الحجري. وعادة يتفاعل الغاز المذكور مع الماء ليكون حامض الكبريتيك </a:t>
            </a:r>
            <a:r>
              <a:rPr lang="fr-FR" sz="2800" dirty="0"/>
              <a:t>H</a:t>
            </a:r>
            <a:r>
              <a:rPr lang="fr-FR" sz="2800" baseline="-25000" dirty="0"/>
              <a:t>2</a:t>
            </a:r>
            <a:r>
              <a:rPr lang="fr-FR" sz="2800" dirty="0"/>
              <a:t>SO</a:t>
            </a:r>
            <a:r>
              <a:rPr lang="fr-FR" sz="2800" baseline="-25000" dirty="0"/>
              <a:t>4</a:t>
            </a:r>
            <a:r>
              <a:rPr lang="ar-SA" sz="2800" dirty="0"/>
              <a:t>  الذي يساهم في تكوين المطر الحمضي والذي يهطل على سطح الأرض ويسبب العديد من المشكلات البيئية. أيضا يمكن أن ينتج غاز ثاني أكسيد الكبريت من أكسدة الكبريت بفعل بكتريا الكبريت </a:t>
            </a:r>
            <a:r>
              <a:rPr lang="fr-FR" sz="2800" dirty="0" err="1"/>
              <a:t>Thiobacillus</a:t>
            </a:r>
            <a:r>
              <a:rPr lang="ar-SA" sz="2800" dirty="0"/>
              <a:t> ذاتية التغذية الكيميائية. أما مصدر غاز كبريتيد الهيدروجين، الذي يصل إلى الغلاف الجوي، فهو التحلل اللاهوائي للمركبات العضوية المحتوية على الكبريت. وغاز كبريتيد الهيدروجين واحد من ملوثات الجو وهو غاز سام وله رائحة كريهة تشبه رائحة البيض الفاسد. قد يصل غاز ثاني أكسيد الكبريت وكبريتيد الهيدروجين إلى الغلاف الجوي أيضا عن طريق البراكين.</a:t>
            </a:r>
            <a:endParaRPr lang="fr-FR" sz="2800" dirty="0"/>
          </a:p>
          <a:p>
            <a:pPr algn="r" rtl="1"/>
            <a:endParaRPr lang="fr-FR" sz="2800" dirty="0"/>
          </a:p>
        </p:txBody>
      </p:sp>
    </p:spTree>
    <p:extLst>
      <p:ext uri="{BB962C8B-B14F-4D97-AF65-F5344CB8AC3E}">
        <p14:creationId xmlns:p14="http://schemas.microsoft.com/office/powerpoint/2010/main" val="29696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الطاقة وعلاقتها بالنظام البيئي</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3"/>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9036495" cy="685800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1657834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800px-Sulfur_cycle"/>
          <p:cNvPicPr/>
          <p:nvPr/>
        </p:nvPicPr>
        <p:blipFill>
          <a:blip r:embed="rId2"/>
          <a:srcRect/>
          <a:stretch>
            <a:fillRect/>
          </a:stretch>
        </p:blipFill>
        <p:spPr bwMode="auto">
          <a:xfrm>
            <a:off x="0" y="0"/>
            <a:ext cx="9143999" cy="6858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9847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2-5 دورة الفوسفور </a:t>
            </a:r>
            <a:r>
              <a:rPr lang="fr-FR" b="1" dirty="0"/>
              <a:t> Cycle du phosphore</a:t>
            </a:r>
            <a:endParaRPr lang="fr-FR" dirty="0"/>
          </a:p>
        </p:txBody>
      </p:sp>
      <p:sp>
        <p:nvSpPr>
          <p:cNvPr id="3" name="Espace réservé du contenu 2"/>
          <p:cNvSpPr>
            <a:spLocks noGrp="1"/>
          </p:cNvSpPr>
          <p:nvPr>
            <p:ph idx="1"/>
          </p:nvPr>
        </p:nvSpPr>
        <p:spPr/>
        <p:txBody>
          <a:bodyPr>
            <a:normAutofit fontScale="77500" lnSpcReduction="20000"/>
          </a:bodyPr>
          <a:lstStyle/>
          <a:p>
            <a:pPr algn="ctr" rtl="1"/>
            <a:r>
              <a:rPr lang="ar-SA" dirty="0"/>
              <a:t>تختلف دورة الفوسفور عن دورات العناصر المارة في كون الغلاف الجوي لا يشكل أحد خزاناته. إنه يوجد في القشرة الأرضية كعنصر على شكل </a:t>
            </a:r>
            <a:r>
              <a:rPr lang="ar-SA" dirty="0" err="1"/>
              <a:t>فوسات</a:t>
            </a:r>
            <a:r>
              <a:rPr lang="ar-SA" dirty="0"/>
              <a:t>، حيث تتحد 4 ذرات من الأوكسجين مع ذرة واحدة من الفوسفور مشكلة أيون الفوسفات، الذي يتحد بدوره مع أيون موجب كأيون الكالسيوم مكوناً معدن </a:t>
            </a:r>
            <a:r>
              <a:rPr lang="ar-SA" dirty="0" err="1"/>
              <a:t>الأنتيت</a:t>
            </a:r>
            <a:r>
              <a:rPr lang="ar-SA" dirty="0"/>
              <a:t> ( فوسفات الكالسيوم) والموجود في كثير من صخور القشرة الأرضية النارية منها والرسوبية. عندما </a:t>
            </a:r>
            <a:r>
              <a:rPr lang="ar-SA" dirty="0" err="1"/>
              <a:t>تتجوى</a:t>
            </a:r>
            <a:r>
              <a:rPr lang="ar-SA" dirty="0"/>
              <a:t> الصخور الحاوية على الفوسفات ينتقل أيون الفوسفات إلى الماء ومن ثم إلى النباتات ( المنتجات) عبر التربة. وبعد ذلك إلى الكائنات الحية ( المستهلكات)، حيث يصبح مكونا رئيسيا من مكونات أغشية الخلايا و </a:t>
            </a:r>
            <a:r>
              <a:rPr lang="fr-FR" dirty="0"/>
              <a:t>DNA</a:t>
            </a:r>
            <a:r>
              <a:rPr lang="ar-SA" dirty="0"/>
              <a:t> و </a:t>
            </a:r>
            <a:r>
              <a:rPr lang="fr-FR" dirty="0"/>
              <a:t>RNA</a:t>
            </a:r>
            <a:r>
              <a:rPr lang="ar-SA" dirty="0"/>
              <a:t> و </a:t>
            </a:r>
            <a:r>
              <a:rPr lang="fr-FR" dirty="0"/>
              <a:t>ATP</a:t>
            </a:r>
            <a:r>
              <a:rPr lang="ar-SA" dirty="0"/>
              <a:t> . </a:t>
            </a:r>
            <a:endParaRPr lang="fr-FR" dirty="0"/>
          </a:p>
          <a:p>
            <a:pPr algn="ctr" rtl="1"/>
            <a:r>
              <a:rPr lang="ar-SA" dirty="0"/>
              <a:t>مع موت النباتات والحيوانات يعود الفوسفات إلى الماء والتربة. وبهذه الطريقة بالإضافة إلى تحلل النباتات والحيوانات الميتة يتم إيصاله للتربة ومن ثم إلى النباتات. كما يوجد الفسفور بكمية كبيرة في فضلات الإنسان والحيوانات، التي تستخدم فيما بعد كسماد للمزروعات.</a:t>
            </a:r>
            <a:endParaRPr lang="fr-FR" dirty="0"/>
          </a:p>
          <a:p>
            <a:pPr algn="ctr"/>
            <a:endParaRPr lang="fr-FR" dirty="0"/>
          </a:p>
        </p:txBody>
      </p:sp>
    </p:spTree>
    <p:extLst>
      <p:ext uri="{BB962C8B-B14F-4D97-AF65-F5344CB8AC3E}">
        <p14:creationId xmlns:p14="http://schemas.microsoft.com/office/powerpoint/2010/main" val="339554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algn="ctr" rtl="1"/>
            <a:r>
              <a:rPr lang="ar-SA" dirty="0"/>
              <a:t> وأصبح الفسفور يدخل في تركيب مساحيق الغسيل مما أدى </a:t>
            </a:r>
            <a:r>
              <a:rPr lang="ar-SA" dirty="0" err="1"/>
              <a:t>الى</a:t>
            </a:r>
            <a:r>
              <a:rPr lang="ar-SA" dirty="0"/>
              <a:t> </a:t>
            </a:r>
            <a:r>
              <a:rPr lang="ar-SA" dirty="0" err="1"/>
              <a:t>إرتفاع</a:t>
            </a:r>
            <a:r>
              <a:rPr lang="ar-SA" dirty="0"/>
              <a:t> نسبته في المياه العادمة، وبالتالي إلى حدوث تلوث في الأنهار والبحار والمياه الجوفية، مما دفع العلماء إلى البحث عن طرق لإزالة مركبات الفسفور من المياه العادمة.</a:t>
            </a:r>
            <a:endParaRPr lang="fr-FR" dirty="0"/>
          </a:p>
          <a:p>
            <a:pPr algn="ctr" rtl="1"/>
            <a:r>
              <a:rPr lang="ar-SA" dirty="0"/>
              <a:t> تلعب العوامل الجوية كالأمطار والرياح دورا مهما في إيصاله للأنهار والبحار، حيث تمتصه النباتات البحرية ومن ثم يصل إلى الطيور التي تتغذى على هذه النباتات، وتترسب الكميات التي تصل إلى البحار والمحيطات في قيعانها لتشكل مصدرا مختزنا من مصادر الفسفور. </a:t>
            </a:r>
            <a:endParaRPr lang="fr-FR" dirty="0"/>
          </a:p>
          <a:p>
            <a:pPr algn="ctr"/>
            <a:endParaRPr lang="fr-FR" dirty="0"/>
          </a:p>
        </p:txBody>
      </p:sp>
    </p:spTree>
    <p:extLst>
      <p:ext uri="{BB962C8B-B14F-4D97-AF65-F5344CB8AC3E}">
        <p14:creationId xmlns:p14="http://schemas.microsoft.com/office/powerpoint/2010/main" val="40381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hosphor"/>
          <p:cNvPicPr/>
          <p:nvPr/>
        </p:nvPicPr>
        <p:blipFill>
          <a:blip r:embed="rId2"/>
          <a:srcRect/>
          <a:stretch>
            <a:fillRect/>
          </a:stretch>
        </p:blipFill>
        <p:spPr bwMode="auto">
          <a:xfrm>
            <a:off x="0" y="0"/>
            <a:ext cx="9144000" cy="6858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908299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t>الدورة المائية </a:t>
            </a:r>
            <a:r>
              <a:rPr lang="fr-FR" b="1" dirty="0"/>
              <a:t>Cycle de l’eau </a:t>
            </a:r>
            <a:endParaRPr lang="fr-FR" dirty="0"/>
          </a:p>
        </p:txBody>
      </p:sp>
      <p:sp>
        <p:nvSpPr>
          <p:cNvPr id="3" name="Espace réservé du contenu 2"/>
          <p:cNvSpPr>
            <a:spLocks noGrp="1"/>
          </p:cNvSpPr>
          <p:nvPr>
            <p:ph idx="1"/>
          </p:nvPr>
        </p:nvSpPr>
        <p:spPr/>
        <p:txBody>
          <a:bodyPr>
            <a:normAutofit fontScale="62500" lnSpcReduction="20000"/>
          </a:bodyPr>
          <a:lstStyle/>
          <a:p>
            <a:pPr algn="ctr" rtl="1"/>
            <a:r>
              <a:rPr lang="ar-SA" dirty="0"/>
              <a:t>يعتبر الماء عنصر هام للحياة على سطح الأرض، فالنبات والحيوان والإنسان يعتمدون عليه </a:t>
            </a:r>
            <a:r>
              <a:rPr lang="ar-SA" dirty="0" err="1"/>
              <a:t>إعتمادا</a:t>
            </a:r>
            <a:r>
              <a:rPr lang="ar-SA" dirty="0"/>
              <a:t> كبيرا </a:t>
            </a:r>
            <a:r>
              <a:rPr lang="ar-SA" dirty="0" err="1"/>
              <a:t>للإستمرار</a:t>
            </a:r>
            <a:r>
              <a:rPr lang="ar-SA" dirty="0"/>
              <a:t> في الحياة.  والماء أما أن يكون على صورة بخار في الهواء أو ماء سائل في الأنهار والبحيرات والبحار والمحيطات أو متجمد على هيئة جليد في القطبين.  وتقدر كمية الماء الموجودة في المحيطات بحوالي 97% من كمية الماء على سطح الأرض. </a:t>
            </a:r>
            <a:endParaRPr lang="fr-FR" dirty="0"/>
          </a:p>
          <a:p>
            <a:pPr algn="ctr" rtl="1"/>
            <a:r>
              <a:rPr lang="ar-SA" dirty="0"/>
              <a:t>تستهلك النباتات والحيوانات والإنسان الماء الذي ما يلبث أن يعود أما على هيئة بخار كما هو الحال في عملية النتح والعرق والزفير وأبخرة المصانع، أو سائل كما في المياه العادمة المنزلية والصناعية.  وتعتمد كل هذه العمليات </a:t>
            </a:r>
            <a:r>
              <a:rPr lang="ar-SA" dirty="0" err="1"/>
              <a:t>إعتمادا</a:t>
            </a:r>
            <a:r>
              <a:rPr lang="ar-SA" dirty="0"/>
              <a:t> مباشرا على عناصر الطقس المختلفة من حرارة وضغط جوي ورياح. وتجدر الإشارة هنا إلى أن المياه العذبة لا تزيد نسبتها على سطح الأرض عن 3% فقط من مجمل كمية الماء الموجودة وأن 98% من هذه المياه العذبة موجودة على صورة جليد في القطبين</a:t>
            </a:r>
            <a:endParaRPr lang="fr-FR" dirty="0"/>
          </a:p>
          <a:p>
            <a:pPr algn="ctr" rtl="1"/>
            <a:r>
              <a:rPr lang="ar-SA" dirty="0"/>
              <a:t>إن دورة المياه تمثل في الطبيعة نظاما هائلا تحركه الطاقة الشمسية، ويعمل فيه الغلاف الجوي جسراً بين المحيطات والقارات. فماء المحيطات بصورة رئيسية وماء القارات بصورة فرعية، يتبخران </a:t>
            </a:r>
            <a:r>
              <a:rPr lang="ar-SA" dirty="0" err="1"/>
              <a:t>بإستمرار</a:t>
            </a:r>
            <a:r>
              <a:rPr lang="ar-SA" dirty="0"/>
              <a:t> في الغلاف الجوي. تعمل الرياح على نقل الهواء الحامل لبخار الماء </a:t>
            </a:r>
            <a:r>
              <a:rPr lang="ar-SA" dirty="0" err="1"/>
              <a:t>الى</a:t>
            </a:r>
            <a:r>
              <a:rPr lang="ar-SA" dirty="0"/>
              <a:t> مسافات بعيدة والى </a:t>
            </a:r>
            <a:r>
              <a:rPr lang="ar-SA" dirty="0" err="1"/>
              <a:t>إرتفاعات</a:t>
            </a:r>
            <a:r>
              <a:rPr lang="ar-SA" dirty="0"/>
              <a:t> شاهقة، حيث تبدأ عمليات معقدة في تكوين الغيوم، وحدوث المطر. الماء الساقط على سطح المحيط ينهي بذلك دورته، أما الماء الساقط على اليابسة فأمامه رحلة طويلة إلى المحيط.</a:t>
            </a:r>
            <a:endParaRPr lang="fr-FR" dirty="0"/>
          </a:p>
          <a:p>
            <a:pPr algn="ctr"/>
            <a:endParaRPr lang="fr-FR" dirty="0"/>
          </a:p>
        </p:txBody>
      </p:sp>
    </p:spTree>
    <p:extLst>
      <p:ext uri="{BB962C8B-B14F-4D97-AF65-F5344CB8AC3E}">
        <p14:creationId xmlns:p14="http://schemas.microsoft.com/office/powerpoint/2010/main" val="4117071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رسم&#10;تخطيطي لدورة&#10;المياه (Diagram of the water cycle in Arabic). "/>
          <p:cNvPicPr/>
          <p:nvPr/>
        </p:nvPicPr>
        <p:blipFill>
          <a:blip r:embed="rId2" r:link="rId3"/>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789006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a:t>أهمية الدورات </a:t>
            </a:r>
            <a:r>
              <a:rPr lang="ar-SA" b="1" dirty="0" err="1"/>
              <a:t>البيوجيوكيميائية</a:t>
            </a:r>
            <a:endParaRPr lang="fr-FR" dirty="0"/>
          </a:p>
        </p:txBody>
      </p:sp>
      <p:sp>
        <p:nvSpPr>
          <p:cNvPr id="3" name="Espace réservé du contenu 2"/>
          <p:cNvSpPr>
            <a:spLocks noGrp="1"/>
          </p:cNvSpPr>
          <p:nvPr>
            <p:ph idx="1"/>
          </p:nvPr>
        </p:nvSpPr>
        <p:spPr/>
        <p:txBody>
          <a:bodyPr>
            <a:normAutofit fontScale="85000" lnSpcReduction="10000"/>
          </a:bodyPr>
          <a:lstStyle/>
          <a:p>
            <a:pPr algn="ctr" rtl="1"/>
            <a:r>
              <a:rPr lang="ar-SA" dirty="0"/>
              <a:t>نستنتج من الدورات </a:t>
            </a:r>
            <a:r>
              <a:rPr lang="ar-SA" dirty="0" err="1"/>
              <a:t>البيوجيوكيميائية</a:t>
            </a:r>
            <a:r>
              <a:rPr lang="ar-SA" dirty="0"/>
              <a:t> للعناصر أن المواد داخل النظام البيئي محدودة، ويعاد </a:t>
            </a:r>
            <a:r>
              <a:rPr lang="ar-SA" dirty="0" err="1"/>
              <a:t>إستخدامها</a:t>
            </a:r>
            <a:r>
              <a:rPr lang="ar-SA" dirty="0"/>
              <a:t> وتدويرها باستمرار وذلك عكس عملية سريان الطاقة. وعلى هذا الأساس فإننا نعد النظام البيئي بالنسبة لحركة المواد فيه نظاماً مغلقا، إذ تتم إعادة تدوير المواد لتستخدم عدة مرات.</a:t>
            </a:r>
            <a:endParaRPr lang="fr-FR" dirty="0"/>
          </a:p>
          <a:p>
            <a:pPr algn="ctr" rtl="1"/>
            <a:r>
              <a:rPr lang="ar-SA" dirty="0"/>
              <a:t>وبما أن المواد على سطح الأرض محدودة، لذا يجب علينا عند </a:t>
            </a:r>
            <a:r>
              <a:rPr lang="ar-SA" dirty="0" err="1"/>
              <a:t>إستغلالها</a:t>
            </a:r>
            <a:r>
              <a:rPr lang="ar-SA" dirty="0"/>
              <a:t> أن نستخدمها بطريقة عقلانية، بحيث يعاد تدويرها باستمرار. فإذا لم نحسن </a:t>
            </a:r>
            <a:r>
              <a:rPr lang="ar-SA" dirty="0" err="1"/>
              <a:t>إستخدامها</a:t>
            </a:r>
            <a:r>
              <a:rPr lang="ar-SA" dirty="0"/>
              <a:t> فإن هذا يؤدي إلى أن تصبح الدورات غير متزنة (أي لا يعاد تدويرها) الأمر الذي يؤدي إلى تراكمها، وتسمى عندئذ مواد ملوثة، وهذا ينطبق على كل عنصر أو مادة.</a:t>
            </a:r>
            <a:endParaRPr lang="fr-FR" dirty="0"/>
          </a:p>
          <a:p>
            <a:pPr algn="ctr" rtl="1"/>
            <a:r>
              <a:rPr lang="ar-SA" dirty="0"/>
              <a:t>وبشكل عام  يمكن أن نستفيد من دراستنا للدورات </a:t>
            </a:r>
            <a:r>
              <a:rPr lang="ar-SA" dirty="0" err="1"/>
              <a:t>البيوجيوكيميائية</a:t>
            </a:r>
            <a:r>
              <a:rPr lang="ar-SA" dirty="0"/>
              <a:t> للعناصر ما يأتي:</a:t>
            </a:r>
            <a:endParaRPr lang="fr-FR" dirty="0"/>
          </a:p>
          <a:p>
            <a:pPr algn="ctr"/>
            <a:endParaRPr lang="fr-FR" dirty="0"/>
          </a:p>
        </p:txBody>
      </p:sp>
    </p:spTree>
    <p:extLst>
      <p:ext uri="{BB962C8B-B14F-4D97-AF65-F5344CB8AC3E}">
        <p14:creationId xmlns:p14="http://schemas.microsoft.com/office/powerpoint/2010/main" val="213493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lvl="0" algn="ctr" rtl="1"/>
            <a:r>
              <a:rPr lang="ar-SA" sz="4000" dirty="0"/>
              <a:t>معرفة المستودعات التي يختزن فيها العنصر.</a:t>
            </a:r>
            <a:endParaRPr lang="fr-FR" sz="4000" dirty="0"/>
          </a:p>
          <a:p>
            <a:pPr lvl="0" algn="ctr" rtl="1"/>
            <a:r>
              <a:rPr lang="ar-SA" sz="4000" dirty="0"/>
              <a:t>معرفة العمليات التي تربط بين المستودعات.</a:t>
            </a:r>
            <a:endParaRPr lang="fr-FR" sz="4000" dirty="0"/>
          </a:p>
          <a:p>
            <a:pPr lvl="0" algn="ctr" rtl="1"/>
            <a:r>
              <a:rPr lang="ar-SA" sz="4000" dirty="0"/>
              <a:t>معرفة المسارات التي يتبعها العنصر في حركته من مستودع إلى آخر.</a:t>
            </a:r>
            <a:endParaRPr lang="fr-FR" sz="4000" dirty="0"/>
          </a:p>
          <a:p>
            <a:pPr lvl="0" algn="ctr" rtl="1"/>
            <a:r>
              <a:rPr lang="ar-SA" sz="4000" dirty="0"/>
              <a:t>التنبؤ بمعدل حركة العنصر في الدورة.</a:t>
            </a:r>
            <a:endParaRPr lang="fr-FR" sz="4000" dirty="0"/>
          </a:p>
          <a:p>
            <a:pPr lvl="0" algn="ctr" rtl="1"/>
            <a:r>
              <a:rPr lang="ar-SA" sz="4000" dirty="0"/>
              <a:t> التنبؤ بعملية دخول العنصر إلى الدورة أو فقدانه.</a:t>
            </a:r>
            <a:endParaRPr lang="fr-FR" sz="4000" dirty="0"/>
          </a:p>
          <a:p>
            <a:pPr lvl="0" algn="ctr" rtl="1"/>
            <a:r>
              <a:rPr lang="ar-SA" sz="4000" dirty="0"/>
              <a:t> معرفة الأشكال التي يوجد فيها العنصر.</a:t>
            </a:r>
            <a:endParaRPr lang="fr-FR" sz="4000" dirty="0"/>
          </a:p>
          <a:p>
            <a:pPr algn="ctr"/>
            <a:endParaRPr lang="fr-FR" sz="4000" dirty="0"/>
          </a:p>
        </p:txBody>
      </p:sp>
    </p:spTree>
    <p:extLst>
      <p:ext uri="{BB962C8B-B14F-4D97-AF65-F5344CB8AC3E}">
        <p14:creationId xmlns:p14="http://schemas.microsoft.com/office/powerpoint/2010/main" val="18521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ثانيا</a:t>
            </a:r>
            <a:endParaRPr lang="fr-FR" dirty="0"/>
          </a:p>
        </p:txBody>
      </p:sp>
      <p:sp>
        <p:nvSpPr>
          <p:cNvPr id="3" name="Espace réservé du contenu 2"/>
          <p:cNvSpPr>
            <a:spLocks noGrp="1"/>
          </p:cNvSpPr>
          <p:nvPr>
            <p:ph idx="1"/>
          </p:nvPr>
        </p:nvSpPr>
        <p:spPr>
          <a:xfrm>
            <a:off x="395536" y="2348880"/>
            <a:ext cx="8229600" cy="3816424"/>
          </a:xfrm>
          <a:solidFill>
            <a:srgbClr val="00B0F0"/>
          </a:solidFill>
        </p:spPr>
        <p:txBody>
          <a:bodyPr>
            <a:noAutofit/>
          </a:bodyPr>
          <a:lstStyle/>
          <a:p>
            <a:pPr marL="0" indent="0" algn="ctr" rtl="1">
              <a:buNone/>
            </a:pPr>
            <a:r>
              <a:rPr lang="ar-SA" sz="8000" b="1" dirty="0"/>
              <a:t>ثانيا الأهـرام الـبيئية </a:t>
            </a:r>
            <a:r>
              <a:rPr lang="fr-FR" sz="8000" b="1" dirty="0" err="1"/>
              <a:t>Ecological</a:t>
            </a:r>
            <a:r>
              <a:rPr lang="fr-FR" sz="8000" b="1" dirty="0"/>
              <a:t> </a:t>
            </a:r>
            <a:r>
              <a:rPr lang="fr-FR" sz="8000" b="1" dirty="0" err="1"/>
              <a:t>pyramids</a:t>
            </a:r>
            <a:endParaRPr lang="fr-FR" sz="8000" dirty="0"/>
          </a:p>
        </p:txBody>
      </p:sp>
    </p:spTree>
    <p:extLst>
      <p:ext uri="{BB962C8B-B14F-4D97-AF65-F5344CB8AC3E}">
        <p14:creationId xmlns:p14="http://schemas.microsoft.com/office/powerpoint/2010/main" val="423150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ثالثا</a:t>
            </a:r>
            <a:endParaRPr lang="fr-FR" dirty="0"/>
          </a:p>
        </p:txBody>
      </p:sp>
      <p:sp>
        <p:nvSpPr>
          <p:cNvPr id="3" name="Espace réservé du contenu 2"/>
          <p:cNvSpPr>
            <a:spLocks noGrp="1"/>
          </p:cNvSpPr>
          <p:nvPr>
            <p:ph idx="1"/>
          </p:nvPr>
        </p:nvSpPr>
        <p:spPr>
          <a:xfrm>
            <a:off x="395536" y="2348880"/>
            <a:ext cx="8229600" cy="3196952"/>
          </a:xfrm>
          <a:solidFill>
            <a:srgbClr val="00B0F0"/>
          </a:solidFill>
        </p:spPr>
        <p:txBody>
          <a:bodyPr>
            <a:normAutofit fontScale="92500" lnSpcReduction="10000"/>
          </a:bodyPr>
          <a:lstStyle/>
          <a:p>
            <a:pPr marL="0" indent="0" algn="ctr" rtl="1">
              <a:buNone/>
            </a:pPr>
            <a:r>
              <a:rPr lang="ar-SA" sz="8000" b="1" dirty="0"/>
              <a:t>الدورات </a:t>
            </a:r>
            <a:r>
              <a:rPr lang="ar-SA" sz="8000" b="1" dirty="0" err="1"/>
              <a:t>البيوجيوكيميائية</a:t>
            </a:r>
            <a:r>
              <a:rPr lang="ar-SA" sz="8000" b="1" dirty="0"/>
              <a:t> </a:t>
            </a:r>
            <a:r>
              <a:rPr lang="fr-FR" sz="8000" b="1" dirty="0"/>
              <a:t>Les cycles biogéochimiques </a:t>
            </a:r>
            <a:endParaRPr lang="fr-FR" sz="8000" dirty="0"/>
          </a:p>
        </p:txBody>
      </p:sp>
    </p:spTree>
    <p:extLst>
      <p:ext uri="{BB962C8B-B14F-4D97-AF65-F5344CB8AC3E}">
        <p14:creationId xmlns:p14="http://schemas.microsoft.com/office/powerpoint/2010/main" val="97129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sz="5400" b="1" dirty="0"/>
              <a:t>مقدمة</a:t>
            </a:r>
            <a:endParaRPr lang="fr-FR" b="1" dirty="0"/>
          </a:p>
        </p:txBody>
      </p:sp>
      <p:sp>
        <p:nvSpPr>
          <p:cNvPr id="3" name="Espace réservé du contenu 2"/>
          <p:cNvSpPr>
            <a:spLocks noGrp="1"/>
          </p:cNvSpPr>
          <p:nvPr>
            <p:ph idx="1"/>
          </p:nvPr>
        </p:nvSpPr>
        <p:spPr/>
        <p:txBody>
          <a:bodyPr>
            <a:normAutofit fontScale="92500"/>
          </a:bodyPr>
          <a:lstStyle/>
          <a:p>
            <a:pPr algn="ctr" rtl="1"/>
            <a:r>
              <a:rPr lang="ar-SA" dirty="0"/>
              <a:t>تعد عملية تبادل المادة والطاقة السبب الرئيس في حدوث العلاقات المتبادلة بين عناصر الغلاف الحيوي، مما يؤدي إلى حدوث حركة مستمرة لهذه العناصر نتيجة تأثير مجموعة من العمليات </a:t>
            </a:r>
            <a:r>
              <a:rPr lang="ar-SA" dirty="0">
                <a:solidFill>
                  <a:srgbClr val="0000CC"/>
                </a:solidFill>
              </a:rPr>
              <a:t>الحيوية</a:t>
            </a:r>
            <a:r>
              <a:rPr lang="ar-SA" dirty="0"/>
              <a:t> </a:t>
            </a:r>
            <a:r>
              <a:rPr lang="ar-SA" dirty="0">
                <a:solidFill>
                  <a:srgbClr val="0000CC"/>
                </a:solidFill>
              </a:rPr>
              <a:t>وغير الحيوية </a:t>
            </a:r>
            <a:r>
              <a:rPr lang="ar-SA" dirty="0"/>
              <a:t>خاصة عملية التركيب الضوئي.</a:t>
            </a:r>
            <a:endParaRPr lang="fr-FR" dirty="0"/>
          </a:p>
          <a:p>
            <a:pPr algn="ctr" rtl="1"/>
            <a:r>
              <a:rPr lang="ar-SA" dirty="0"/>
              <a:t>وبفضل التوازن الدقيق لدورة العناصر والمكونات الطبيعية فإن جميع العناصر الموجودة في الطبيعة توجد في إطار دورة </a:t>
            </a:r>
            <a:r>
              <a:rPr lang="ar-SA" dirty="0" err="1"/>
              <a:t>بيوجيوكيميائية</a:t>
            </a:r>
            <a:r>
              <a:rPr lang="ar-SA" dirty="0"/>
              <a:t> </a:t>
            </a:r>
            <a:r>
              <a:rPr lang="fr-FR" dirty="0"/>
              <a:t>Cycle biogéochimique </a:t>
            </a:r>
            <a:r>
              <a:rPr lang="ar-SA" dirty="0"/>
              <a:t>  ، بما في ذلك العناصر والغازات الموجودة في الهواء، والماء، والتربة، وكذلك النفايات المختلفة.</a:t>
            </a:r>
            <a:endParaRPr lang="fr-FR" dirty="0"/>
          </a:p>
        </p:txBody>
      </p:sp>
    </p:spTree>
    <p:extLst>
      <p:ext uri="{BB962C8B-B14F-4D97-AF65-F5344CB8AC3E}">
        <p14:creationId xmlns:p14="http://schemas.microsoft.com/office/powerpoint/2010/main" val="1071999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Autofit/>
          </a:bodyPr>
          <a:lstStyle/>
          <a:p>
            <a:pPr algn="ctr" rtl="1"/>
            <a:r>
              <a:rPr lang="ar-SA" sz="4000" dirty="0"/>
              <a:t>إن الدورات </a:t>
            </a:r>
            <a:r>
              <a:rPr lang="ar-SA" sz="4000" dirty="0" err="1"/>
              <a:t>البيوجيوكيميائية</a:t>
            </a:r>
            <a:r>
              <a:rPr lang="ar-SA" sz="4000" dirty="0"/>
              <a:t> توضح حركة العناصر الغذائية في الأنظمة البيئية، والفرق بين حركة الطاقة وحركة العناصر الغذائية أن العناصر تتحرك في شكل دورات من مستوى غذائي إلى آخر يليه، وتعرف هذه بالدورات </a:t>
            </a:r>
            <a:r>
              <a:rPr lang="ar-SA" sz="4000" dirty="0" err="1"/>
              <a:t>البيوجيوكيميائية</a:t>
            </a:r>
            <a:r>
              <a:rPr lang="ar-SA" sz="4000" dirty="0"/>
              <a:t>، أما الطاقة فلا تأخذ شكل دورات لأن هناك مصدراً يمد الكرة الأرضية بالطاقة منذ بداية تكوينها وهو الشمس، ولكن لا توجد مصادر تمد الكرة الأرضية بالعناصر أو المواد الغذائية.</a:t>
            </a:r>
            <a:endParaRPr lang="fr-FR" sz="4000" dirty="0"/>
          </a:p>
          <a:p>
            <a:pPr algn="ctr" rtl="1"/>
            <a:endParaRPr lang="fr-FR" sz="4000" dirty="0"/>
          </a:p>
        </p:txBody>
      </p:sp>
    </p:spTree>
    <p:extLst>
      <p:ext uri="{BB962C8B-B14F-4D97-AF65-F5344CB8AC3E}">
        <p14:creationId xmlns:p14="http://schemas.microsoft.com/office/powerpoint/2010/main" val="555213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rtl="1"/>
            <a:r>
              <a:rPr lang="ar-SA" b="1" dirty="0"/>
              <a:t>أنواع الدورات </a:t>
            </a:r>
            <a:r>
              <a:rPr lang="ar-SA" b="1" dirty="0" err="1"/>
              <a:t>البيوجيوكيميائية</a:t>
            </a:r>
            <a:endParaRPr lang="fr-FR" dirty="0"/>
          </a:p>
        </p:txBody>
      </p:sp>
      <p:sp>
        <p:nvSpPr>
          <p:cNvPr id="3" name="Espace réservé du contenu 2"/>
          <p:cNvSpPr>
            <a:spLocks noGrp="1"/>
          </p:cNvSpPr>
          <p:nvPr>
            <p:ph idx="1"/>
          </p:nvPr>
        </p:nvSpPr>
        <p:spPr/>
        <p:txBody>
          <a:bodyPr/>
          <a:lstStyle/>
          <a:p>
            <a:pPr algn="r" rtl="1"/>
            <a:endParaRPr lang="fr-FR" b="1" dirty="0"/>
          </a:p>
          <a:p>
            <a:pPr marL="0" indent="0" algn="r" rtl="1">
              <a:buNone/>
            </a:pPr>
            <a:r>
              <a:rPr lang="ar-SA" b="1" dirty="0"/>
              <a:t>الدورة الكبرى </a:t>
            </a:r>
          </a:p>
          <a:p>
            <a:pPr marL="0" indent="0" algn="r" rtl="1">
              <a:buNone/>
            </a:pPr>
            <a:r>
              <a:rPr lang="ar-SA" b="1" dirty="0"/>
              <a:t>الدورة الصغرى</a:t>
            </a:r>
            <a:endParaRPr lang="fr-FR" dirty="0"/>
          </a:p>
          <a:p>
            <a:pPr marL="0" indent="0" algn="r" rtl="1">
              <a:buNone/>
            </a:pPr>
            <a:endParaRPr lang="fr-FR" dirty="0"/>
          </a:p>
        </p:txBody>
      </p:sp>
    </p:spTree>
    <p:extLst>
      <p:ext uri="{BB962C8B-B14F-4D97-AF65-F5344CB8AC3E}">
        <p14:creationId xmlns:p14="http://schemas.microsoft.com/office/powerpoint/2010/main" val="91079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FF0000"/>
                </a:solidFill>
              </a:rPr>
              <a:t>الدورة الكبرى</a:t>
            </a:r>
            <a:endParaRPr lang="fr-FR" sz="5400" dirty="0">
              <a:solidFill>
                <a:srgbClr val="FF0000"/>
              </a:solidFill>
            </a:endParaRPr>
          </a:p>
        </p:txBody>
      </p:sp>
      <p:sp>
        <p:nvSpPr>
          <p:cNvPr id="3" name="Espace réservé du contenu 2"/>
          <p:cNvSpPr>
            <a:spLocks noGrp="1"/>
          </p:cNvSpPr>
          <p:nvPr>
            <p:ph idx="1"/>
          </p:nvPr>
        </p:nvSpPr>
        <p:spPr/>
        <p:txBody>
          <a:bodyPr>
            <a:normAutofit/>
          </a:bodyPr>
          <a:lstStyle/>
          <a:p>
            <a:pPr algn="ctr" rtl="1"/>
            <a:r>
              <a:rPr lang="ar-SA" sz="4400" dirty="0"/>
              <a:t> تسمى بالدورة </a:t>
            </a:r>
            <a:r>
              <a:rPr lang="ar-SA" sz="4400" dirty="0">
                <a:solidFill>
                  <a:srgbClr val="FF0000"/>
                </a:solidFill>
              </a:rPr>
              <a:t>الجيولوجية</a:t>
            </a:r>
            <a:r>
              <a:rPr lang="ar-SA" sz="4400" dirty="0"/>
              <a:t> وهي </a:t>
            </a:r>
            <a:r>
              <a:rPr lang="ar-SA" sz="4400" dirty="0">
                <a:solidFill>
                  <a:srgbClr val="0000CC"/>
                </a:solidFill>
              </a:rPr>
              <a:t>دورة طويلة الأمد وتتم ببطء شديد وتستمر مئات الآلاف أو الملايين من السنين</a:t>
            </a:r>
            <a:r>
              <a:rPr lang="ar-SA" sz="4400" dirty="0"/>
              <a:t>، ويتم خلالها هجرة بعض المركبات وتراكمها في صخور القشرة الأرضية على شكل فحم، ونفط، وأحجار كلسية، وغيرها.</a:t>
            </a:r>
            <a:endParaRPr lang="fr-FR" sz="4400" dirty="0"/>
          </a:p>
          <a:p>
            <a:pPr algn="ctr" rtl="1"/>
            <a:endParaRPr lang="fr-FR" sz="4400" dirty="0"/>
          </a:p>
        </p:txBody>
      </p:sp>
    </p:spTree>
    <p:extLst>
      <p:ext uri="{BB962C8B-B14F-4D97-AF65-F5344CB8AC3E}">
        <p14:creationId xmlns:p14="http://schemas.microsoft.com/office/powerpoint/2010/main" val="177795372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2806</Words>
  <Application>Microsoft Office PowerPoint</Application>
  <PresentationFormat>On-screen Show (4:3)</PresentationFormat>
  <Paragraphs>83</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Thème Office</vt:lpstr>
      <vt:lpstr>جامعة الوادي  كلية علوم الطبيعة والحياة قسم البيولوجيا</vt:lpstr>
      <vt:lpstr>الفصل الرابع</vt:lpstr>
      <vt:lpstr>أولا</vt:lpstr>
      <vt:lpstr>ثانيا</vt:lpstr>
      <vt:lpstr>ثالثا</vt:lpstr>
      <vt:lpstr>مقدمة</vt:lpstr>
      <vt:lpstr>PowerPoint Presentation</vt:lpstr>
      <vt:lpstr>أنواع الدورات البيوجيوكيميائية</vt:lpstr>
      <vt:lpstr>الدورة الكبرى</vt:lpstr>
      <vt:lpstr>الدورة الصغرى</vt:lpstr>
      <vt:lpstr>دورات أهم العناصر في الطبيعة</vt:lpstr>
      <vt:lpstr>دورة الكربون Cycle de carbone </vt:lpstr>
      <vt:lpstr>PowerPoint Presentation</vt:lpstr>
      <vt:lpstr>PowerPoint Presentation</vt:lpstr>
      <vt:lpstr>دورة الأكسجين  Cycle de l’oxygène</vt:lpstr>
      <vt:lpstr>PowerPoint Presentation</vt:lpstr>
      <vt:lpstr>PowerPoint Presentation</vt:lpstr>
      <vt:lpstr>PowerPoint Presentation</vt:lpstr>
      <vt:lpstr>PowerPoint Presentation</vt:lpstr>
      <vt:lpstr>PowerPoint Presentation</vt:lpstr>
      <vt:lpstr>PowerPoint Presentation</vt:lpstr>
      <vt:lpstr>دورة النتروجين  Cycle de l’azote</vt:lpstr>
      <vt:lpstr>PowerPoint Presentation</vt:lpstr>
      <vt:lpstr>PowerPoint Presentation</vt:lpstr>
      <vt:lpstr>PowerPoint Presentation</vt:lpstr>
      <vt:lpstr>PowerPoint Presentation</vt:lpstr>
      <vt:lpstr>PowerPoint Presentation</vt:lpstr>
      <vt:lpstr>2-4 دورة الكبريت Cycle du soufre </vt:lpstr>
      <vt:lpstr>PowerPoint Presentation</vt:lpstr>
      <vt:lpstr>PowerPoint Presentation</vt:lpstr>
      <vt:lpstr>PowerPoint Presentation</vt:lpstr>
      <vt:lpstr>2-5 دورة الفوسفور  Cycle du phosphore</vt:lpstr>
      <vt:lpstr>PowerPoint Presentation</vt:lpstr>
      <vt:lpstr>PowerPoint Presentation</vt:lpstr>
      <vt:lpstr>الدورة المائية Cycle de l’eau </vt:lpstr>
      <vt:lpstr>PowerPoint Presentation</vt:lpstr>
      <vt:lpstr>أهمية الدورات البيوجيوكيميائية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689</cp:revision>
  <dcterms:created xsi:type="dcterms:W3CDTF">2016-01-20T12:17:44Z</dcterms:created>
  <dcterms:modified xsi:type="dcterms:W3CDTF">2023-05-17T06:35:44Z</dcterms:modified>
</cp:coreProperties>
</file>