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5"/>
  </p:notesMasterIdLst>
  <p:sldIdLst>
    <p:sldId id="256" r:id="rId2"/>
    <p:sldId id="257" r:id="rId3"/>
    <p:sldId id="258" r:id="rId4"/>
    <p:sldId id="268" r:id="rId5"/>
    <p:sldId id="280" r:id="rId6"/>
    <p:sldId id="275" r:id="rId7"/>
    <p:sldId id="264" r:id="rId8"/>
    <p:sldId id="265" r:id="rId9"/>
    <p:sldId id="263" r:id="rId10"/>
    <p:sldId id="266" r:id="rId11"/>
    <p:sldId id="267" r:id="rId12"/>
    <p:sldId id="269" r:id="rId13"/>
    <p:sldId id="270" r:id="rId14"/>
    <p:sldId id="261" r:id="rId15"/>
    <p:sldId id="276" r:id="rId16"/>
    <p:sldId id="272" r:id="rId17"/>
    <p:sldId id="271" r:id="rId18"/>
    <p:sldId id="273" r:id="rId19"/>
    <p:sldId id="274" r:id="rId20"/>
    <p:sldId id="277" r:id="rId21"/>
    <p:sldId id="278" r:id="rId22"/>
    <p:sldId id="279" r:id="rId23"/>
    <p:sldId id="260" r:id="rId24"/>
  </p:sldIdLst>
  <p:sldSz cx="9144000" cy="6858000" type="screen4x3"/>
  <p:notesSz cx="6858000" cy="9144000"/>
  <p:defaultTextStyle>
    <a:defPPr>
      <a:defRPr lang="ar-SA"/>
    </a:defPPr>
    <a:lvl1pPr marL="0" algn="r" defTabSz="914309" rtl="1" eaLnBrk="1" latinLnBrk="0" hangingPunct="1">
      <a:defRPr sz="1800" kern="1200">
        <a:solidFill>
          <a:schemeClr val="tx1"/>
        </a:solidFill>
        <a:latin typeface="+mn-lt"/>
        <a:ea typeface="+mn-ea"/>
        <a:cs typeface="+mn-cs"/>
      </a:defRPr>
    </a:lvl1pPr>
    <a:lvl2pPr marL="457154" algn="r" defTabSz="914309" rtl="1" eaLnBrk="1" latinLnBrk="0" hangingPunct="1">
      <a:defRPr sz="1800" kern="1200">
        <a:solidFill>
          <a:schemeClr val="tx1"/>
        </a:solidFill>
        <a:latin typeface="+mn-lt"/>
        <a:ea typeface="+mn-ea"/>
        <a:cs typeface="+mn-cs"/>
      </a:defRPr>
    </a:lvl2pPr>
    <a:lvl3pPr marL="914309" algn="r" defTabSz="914309" rtl="1" eaLnBrk="1" latinLnBrk="0" hangingPunct="1">
      <a:defRPr sz="1800" kern="1200">
        <a:solidFill>
          <a:schemeClr val="tx1"/>
        </a:solidFill>
        <a:latin typeface="+mn-lt"/>
        <a:ea typeface="+mn-ea"/>
        <a:cs typeface="+mn-cs"/>
      </a:defRPr>
    </a:lvl3pPr>
    <a:lvl4pPr marL="1371463" algn="r" defTabSz="914309" rtl="1" eaLnBrk="1" latinLnBrk="0" hangingPunct="1">
      <a:defRPr sz="1800" kern="1200">
        <a:solidFill>
          <a:schemeClr val="tx1"/>
        </a:solidFill>
        <a:latin typeface="+mn-lt"/>
        <a:ea typeface="+mn-ea"/>
        <a:cs typeface="+mn-cs"/>
      </a:defRPr>
    </a:lvl4pPr>
    <a:lvl5pPr marL="1828617" algn="r" defTabSz="914309" rtl="1" eaLnBrk="1" latinLnBrk="0" hangingPunct="1">
      <a:defRPr sz="1800" kern="1200">
        <a:solidFill>
          <a:schemeClr val="tx1"/>
        </a:solidFill>
        <a:latin typeface="+mn-lt"/>
        <a:ea typeface="+mn-ea"/>
        <a:cs typeface="+mn-cs"/>
      </a:defRPr>
    </a:lvl5pPr>
    <a:lvl6pPr marL="2285771" algn="r" defTabSz="914309" rtl="1" eaLnBrk="1" latinLnBrk="0" hangingPunct="1">
      <a:defRPr sz="1800" kern="1200">
        <a:solidFill>
          <a:schemeClr val="tx1"/>
        </a:solidFill>
        <a:latin typeface="+mn-lt"/>
        <a:ea typeface="+mn-ea"/>
        <a:cs typeface="+mn-cs"/>
      </a:defRPr>
    </a:lvl6pPr>
    <a:lvl7pPr marL="2742926" algn="r" defTabSz="914309" rtl="1" eaLnBrk="1" latinLnBrk="0" hangingPunct="1">
      <a:defRPr sz="1800" kern="1200">
        <a:solidFill>
          <a:schemeClr val="tx1"/>
        </a:solidFill>
        <a:latin typeface="+mn-lt"/>
        <a:ea typeface="+mn-ea"/>
        <a:cs typeface="+mn-cs"/>
      </a:defRPr>
    </a:lvl7pPr>
    <a:lvl8pPr marL="3200080" algn="r" defTabSz="914309" rtl="1" eaLnBrk="1" latinLnBrk="0" hangingPunct="1">
      <a:defRPr sz="1800" kern="1200">
        <a:solidFill>
          <a:schemeClr val="tx1"/>
        </a:solidFill>
        <a:latin typeface="+mn-lt"/>
        <a:ea typeface="+mn-ea"/>
        <a:cs typeface="+mn-cs"/>
      </a:defRPr>
    </a:lvl8pPr>
    <a:lvl9pPr marL="3657234" algn="r" defTabSz="914309"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71" d="100"/>
          <a:sy n="71" d="100"/>
        </p:scale>
        <p:origin x="-1356" y="1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8C8409-C75A-44CE-B08F-EBE857478C37}" type="datetimeFigureOut">
              <a:rPr lang="fr-FR" smtClean="0"/>
              <a:pPr/>
              <a:t>16/04/2022</a:t>
            </a:fld>
            <a:endParaRPr lang="fr-FR"/>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194378-ADD4-4A01-B3D3-7F3333D16663}" type="slidenum">
              <a:rPr lang="fr-FR" smtClean="0"/>
              <a:pPr/>
              <a:t>‹#›</a:t>
            </a:fld>
            <a:endParaRPr lang="fr-FR"/>
          </a:p>
        </p:txBody>
      </p:sp>
    </p:spTree>
    <p:extLst>
      <p:ext uri="{BB962C8B-B14F-4D97-AF65-F5344CB8AC3E}">
        <p14:creationId xmlns="" xmlns:p14="http://schemas.microsoft.com/office/powerpoint/2010/main" val="1202341265"/>
      </p:ext>
    </p:extLst>
  </p:cSld>
  <p:clrMap bg1="lt1" tx1="dk1" bg2="lt2" tx2="dk2" accent1="accent1" accent2="accent2" accent3="accent3" accent4="accent4" accent5="accent5" accent6="accent6" hlink="hlink" folHlink="folHlink"/>
  <p:notesStyle>
    <a:lvl1pPr marL="0" algn="l" defTabSz="914309" rtl="0" eaLnBrk="1" latinLnBrk="0" hangingPunct="1">
      <a:defRPr sz="1200" kern="1200">
        <a:solidFill>
          <a:schemeClr val="tx1"/>
        </a:solidFill>
        <a:latin typeface="+mn-lt"/>
        <a:ea typeface="+mn-ea"/>
        <a:cs typeface="+mn-cs"/>
      </a:defRPr>
    </a:lvl1pPr>
    <a:lvl2pPr marL="457154"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3" algn="l" defTabSz="914309" rtl="0" eaLnBrk="1" latinLnBrk="0" hangingPunct="1">
      <a:defRPr sz="1200" kern="1200">
        <a:solidFill>
          <a:schemeClr val="tx1"/>
        </a:solidFill>
        <a:latin typeface="+mn-lt"/>
        <a:ea typeface="+mn-ea"/>
        <a:cs typeface="+mn-cs"/>
      </a:defRPr>
    </a:lvl4pPr>
    <a:lvl5pPr marL="1828617" algn="l" defTabSz="914309" rtl="0" eaLnBrk="1" latinLnBrk="0" hangingPunct="1">
      <a:defRPr sz="1200" kern="1200">
        <a:solidFill>
          <a:schemeClr val="tx1"/>
        </a:solidFill>
        <a:latin typeface="+mn-lt"/>
        <a:ea typeface="+mn-ea"/>
        <a:cs typeface="+mn-cs"/>
      </a:defRPr>
    </a:lvl5pPr>
    <a:lvl6pPr marL="2285771"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4"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fr-FR" dirty="0"/>
          </a:p>
        </p:txBody>
      </p:sp>
      <p:sp>
        <p:nvSpPr>
          <p:cNvPr id="4" name="عنصر نائب لرقم الشريحة 3"/>
          <p:cNvSpPr>
            <a:spLocks noGrp="1"/>
          </p:cNvSpPr>
          <p:nvPr>
            <p:ph type="sldNum" sz="quarter" idx="10"/>
          </p:nvPr>
        </p:nvSpPr>
        <p:spPr/>
        <p:txBody>
          <a:bodyPr/>
          <a:lstStyle/>
          <a:p>
            <a:fld id="{6A194378-ADD4-4A01-B3D3-7F3333D16663}" type="slidenum">
              <a:rPr lang="fr-FR" smtClean="0"/>
              <a:pPr/>
              <a:t>14</a:t>
            </a:fld>
            <a:endParaRPr lang="fr-FR"/>
          </a:p>
        </p:txBody>
      </p:sp>
    </p:spTree>
    <p:extLst>
      <p:ext uri="{BB962C8B-B14F-4D97-AF65-F5344CB8AC3E}">
        <p14:creationId xmlns="" xmlns:p14="http://schemas.microsoft.com/office/powerpoint/2010/main" val="1159658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pPr/>
              <a:t>15/09/1443</a:t>
            </a:fld>
            <a:endParaRPr lang="ar-SA"/>
          </a:p>
        </p:txBody>
      </p:sp>
      <p:sp>
        <p:nvSpPr>
          <p:cNvPr id="8" name="Slide Number Placeholder 7"/>
          <p:cNvSpPr>
            <a:spLocks noGrp="1"/>
          </p:cNvSpPr>
          <p:nvPr>
            <p:ph type="sldNum" sz="quarter" idx="11"/>
          </p:nvPr>
        </p:nvSpPr>
        <p:spPr/>
        <p:txBody>
          <a:bodyPr/>
          <a:lstStyle/>
          <a:p>
            <a:fld id="{0B34F065-1154-456A-91E3-76DE8E75E17B}" type="slidenum">
              <a:rPr lang="ar-SA" smtClean="0"/>
              <a:pPr/>
              <a:t>‹#›</a:t>
            </a:fld>
            <a:endParaRPr lang="ar-SA"/>
          </a:p>
        </p:txBody>
      </p:sp>
      <p:sp>
        <p:nvSpPr>
          <p:cNvPr id="9" name="Footer Placeholder 8"/>
          <p:cNvSpPr>
            <a:spLocks noGrp="1"/>
          </p:cNvSpPr>
          <p:nvPr>
            <p:ph type="ftr" sz="quarter" idx="12"/>
          </p:nvPr>
        </p:nvSpPr>
        <p:spPr/>
        <p:txBody>
          <a:bodyPr/>
          <a:lstStyle/>
          <a:p>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15/09/1443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15/09/1443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10"/>
          </p:nvPr>
        </p:nvSpPr>
        <p:spPr/>
        <p:txBody>
          <a:bodyPr/>
          <a:lstStyle/>
          <a:p>
            <a:fld id="{1B8ABB09-4A1D-463E-8065-109CC2B7EFAA}" type="datetimeFigureOut">
              <a:rPr lang="ar-SA" smtClean="0"/>
              <a:pPr/>
              <a:t>15/09/1443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1"/>
            <a:ext cx="7772400" cy="2505075"/>
          </a:xfrm>
        </p:spPr>
        <p:txBody>
          <a:bodyPr anchor="b"/>
          <a:lstStyle>
            <a:lvl1pPr algn="ctr" defTabSz="914309"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4068764"/>
            <a:ext cx="7772400" cy="1131887"/>
          </a:xfrm>
        </p:spPr>
        <p:txBody>
          <a:bodyPr anchor="t"/>
          <a:lstStyle>
            <a:lvl1pPr marL="0" indent="0" algn="ctr">
              <a:buNone/>
              <a:defRPr sz="2000">
                <a:solidFill>
                  <a:schemeClr val="tx1">
                    <a:tint val="75000"/>
                  </a:schemeClr>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pPr/>
              <a:t>15/09/1443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4" name="Content Placeholder 3"/>
          <p:cNvSpPr>
            <a:spLocks noGrp="1"/>
          </p:cNvSpPr>
          <p:nvPr>
            <p:ph sz="half" idx="2"/>
          </p:nvPr>
        </p:nvSpPr>
        <p:spPr>
          <a:xfrm>
            <a:off x="4648200" y="1600201"/>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5" name="Date Placeholder 4"/>
          <p:cNvSpPr>
            <a:spLocks noGrp="1"/>
          </p:cNvSpPr>
          <p:nvPr>
            <p:ph type="dt" sz="half" idx="10"/>
          </p:nvPr>
        </p:nvSpPr>
        <p:spPr/>
        <p:txBody>
          <a:bodyPr/>
          <a:lstStyle/>
          <a:p>
            <a:fld id="{1B8ABB09-4A1D-463E-8065-109CC2B7EFAA}" type="datetimeFigureOut">
              <a:rPr lang="ar-SA" smtClean="0"/>
              <a:pPr/>
              <a:t>15/09/1443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9" name="Content Placeholder 8"/>
          <p:cNvSpPr>
            <a:spLocks noGrp="1"/>
          </p:cNvSpPr>
          <p:nvPr>
            <p:ph sz="quarter" idx="13"/>
          </p:nvPr>
        </p:nvSpPr>
        <p:spPr>
          <a:xfrm>
            <a:off x="365760" y="1600200"/>
            <a:ext cx="4041648" cy="452628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8201" y="1600200"/>
            <a:ext cx="4041775" cy="609600"/>
          </a:xfrm>
        </p:spPr>
        <p:txBody>
          <a:bodyPr anchor="b">
            <a:noAutofit/>
          </a:bodyPr>
          <a:lstStyle>
            <a:lvl1pPr marL="0" indent="0" algn="ctr">
              <a:buNone/>
              <a:defRPr sz="2400" b="0"/>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pPr/>
              <a:t>15/09/1443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
        <p:nvSpPr>
          <p:cNvPr id="11" name="Content Placeholder 10"/>
          <p:cNvSpPr>
            <a:spLocks noGrp="1"/>
          </p:cNvSpPr>
          <p:nvPr>
            <p:ph sz="quarter" idx="13"/>
          </p:nvPr>
        </p:nvSpPr>
        <p:spPr>
          <a:xfrm>
            <a:off x="457200" y="2212848"/>
            <a:ext cx="4041648" cy="391363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72584" y="2212849"/>
            <a:ext cx="4041648" cy="391318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pPr/>
              <a:t>15/09/1443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15/09/1443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719138" y="273051"/>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907087" y="2438401"/>
            <a:ext cx="3008313" cy="3687763"/>
          </a:xfrm>
        </p:spPr>
        <p:txBody>
          <a:bodyPr>
            <a:normAutofit/>
          </a:bodyPr>
          <a:lstStyle>
            <a:lvl1pPr marL="0" indent="0" algn="ctr">
              <a:lnSpc>
                <a:spcPct val="125000"/>
              </a:lnSpc>
              <a:buNone/>
              <a:defRPr sz="1600"/>
            </a:lvl1pPr>
            <a:lvl2pPr marL="457154" indent="0">
              <a:buNone/>
              <a:defRPr sz="1200"/>
            </a:lvl2pPr>
            <a:lvl3pPr marL="914309" indent="0">
              <a:buNone/>
              <a:defRPr sz="1000"/>
            </a:lvl3pPr>
            <a:lvl4pPr marL="1371463" indent="0">
              <a:buNone/>
              <a:defRPr sz="900"/>
            </a:lvl4pPr>
            <a:lvl5pPr marL="1828617" indent="0">
              <a:buNone/>
              <a:defRPr sz="900"/>
            </a:lvl5pPr>
            <a:lvl6pPr marL="2285771" indent="0">
              <a:buNone/>
              <a:defRPr sz="900"/>
            </a:lvl6pPr>
            <a:lvl7pPr marL="2742926" indent="0">
              <a:buNone/>
              <a:defRPr sz="900"/>
            </a:lvl7pPr>
            <a:lvl8pPr marL="3200080" indent="0">
              <a:buNone/>
              <a:defRPr sz="900"/>
            </a:lvl8pPr>
            <a:lvl9pPr marL="3657234"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pPr/>
              <a:t>15/09/1443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154" indent="0">
              <a:buNone/>
              <a:defRPr sz="1200"/>
            </a:lvl2pPr>
            <a:lvl3pPr marL="914309" indent="0">
              <a:buNone/>
              <a:defRPr sz="1000"/>
            </a:lvl3pPr>
            <a:lvl4pPr marL="1371463" indent="0">
              <a:buNone/>
              <a:defRPr sz="900"/>
            </a:lvl4pPr>
            <a:lvl5pPr marL="1828617" indent="0">
              <a:buNone/>
              <a:defRPr sz="900"/>
            </a:lvl5pPr>
            <a:lvl6pPr marL="2285771" indent="0">
              <a:buNone/>
              <a:defRPr sz="900"/>
            </a:lvl6pPr>
            <a:lvl7pPr marL="2742926" indent="0">
              <a:buNone/>
              <a:defRPr sz="900"/>
            </a:lvl7pPr>
            <a:lvl8pPr marL="3200080" indent="0">
              <a:buNone/>
              <a:defRPr sz="900"/>
            </a:lvl8pPr>
            <a:lvl9pPr marL="3657234"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pPr/>
              <a:t>15/09/1443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31" tIns="45715" rIns="91431" bIns="45715" rtlCol="0" anchor="b">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31" tIns="45715" rIns="91431" bIns="45715"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6363348" y="6356350"/>
            <a:ext cx="2085975" cy="365125"/>
          </a:xfrm>
          <a:prstGeom prst="rect">
            <a:avLst/>
          </a:prstGeom>
        </p:spPr>
        <p:txBody>
          <a:bodyPr vert="horz" lIns="91431" tIns="45715" rIns="45715" bIns="45715" rtlCol="0" anchor="ctr"/>
          <a:lstStyle>
            <a:lvl1pPr algn="r">
              <a:defRPr sz="1200">
                <a:solidFill>
                  <a:schemeClr val="tx1">
                    <a:lumMod val="65000"/>
                    <a:lumOff val="35000"/>
                  </a:schemeClr>
                </a:solidFill>
                <a:latin typeface="Century Gothic" pitchFamily="34" charset="0"/>
              </a:defRPr>
            </a:lvl1pPr>
          </a:lstStyle>
          <a:p>
            <a:fld id="{1B8ABB09-4A1D-463E-8065-109CC2B7EFAA}" type="datetimeFigureOut">
              <a:rPr lang="ar-SA" smtClean="0"/>
              <a:pPr/>
              <a:t>15/09/1443</a:t>
            </a:fld>
            <a:endParaRPr lang="ar-SA"/>
          </a:p>
        </p:txBody>
      </p:sp>
      <p:sp>
        <p:nvSpPr>
          <p:cNvPr id="5" name="Footer Placeholder 4"/>
          <p:cNvSpPr>
            <a:spLocks noGrp="1"/>
          </p:cNvSpPr>
          <p:nvPr>
            <p:ph type="ftr" sz="quarter" idx="3"/>
          </p:nvPr>
        </p:nvSpPr>
        <p:spPr>
          <a:xfrm>
            <a:off x="659166" y="6356350"/>
            <a:ext cx="2847975" cy="365125"/>
          </a:xfrm>
          <a:prstGeom prst="rect">
            <a:avLst/>
          </a:prstGeom>
        </p:spPr>
        <p:txBody>
          <a:bodyPr vert="horz" lIns="45715" tIns="45715" rIns="91431" bIns="45715" rtlCol="0" anchor="ctr"/>
          <a:lstStyle>
            <a:lvl1pPr algn="l">
              <a:defRPr sz="1200">
                <a:solidFill>
                  <a:schemeClr val="tx1">
                    <a:lumMod val="65000"/>
                    <a:lumOff val="35000"/>
                  </a:schemeClr>
                </a:solidFill>
                <a:latin typeface="Century Gothic" pitchFamily="34" charset="0"/>
              </a:defRPr>
            </a:lvl1pPr>
          </a:lstStyle>
          <a:p>
            <a:endParaRPr lang="ar-SA"/>
          </a:p>
        </p:txBody>
      </p:sp>
      <p:sp>
        <p:nvSpPr>
          <p:cNvPr id="6" name="Slide Number Placeholder 5"/>
          <p:cNvSpPr>
            <a:spLocks noGrp="1"/>
          </p:cNvSpPr>
          <p:nvPr>
            <p:ph type="sldNum" sz="quarter" idx="4"/>
          </p:nvPr>
        </p:nvSpPr>
        <p:spPr>
          <a:xfrm>
            <a:off x="8543279" y="6356350"/>
            <a:ext cx="561975" cy="365125"/>
          </a:xfrm>
          <a:prstGeom prst="rect">
            <a:avLst/>
          </a:prstGeom>
        </p:spPr>
        <p:txBody>
          <a:bodyPr vert="horz" lIns="27429" tIns="45715" rIns="45715" bIns="45715" rtlCol="0" anchor="ctr"/>
          <a:lstStyle>
            <a:lvl1pPr algn="l">
              <a:defRPr sz="1200">
                <a:solidFill>
                  <a:schemeClr val="tx1">
                    <a:lumMod val="65000"/>
                    <a:lumOff val="35000"/>
                  </a:schemeClr>
                </a:solidFill>
                <a:latin typeface="Century Gothic" pitchFamily="34" charset="0"/>
              </a:defRPr>
            </a:lvl1pPr>
          </a:lstStyle>
          <a:p>
            <a:fld id="{0B34F065-1154-456A-91E3-76DE8E75E17B}" type="slidenum">
              <a:rPr lang="ar-SA" smtClean="0"/>
              <a:pPr/>
              <a:t>‹#›</a:t>
            </a:fld>
            <a:endParaRPr lang="ar-SA"/>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algn="ctr" defTabSz="914309"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09" rtl="0" eaLnBrk="1" latinLnBrk="0" hangingPunct="1">
        <a:lnSpc>
          <a:spcPts val="5799"/>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866" indent="-342866" algn="l" defTabSz="914309"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876" indent="-285721" algn="l" defTabSz="914309"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2886" indent="-228577" algn="l" defTabSz="914309"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040" indent="-228577" algn="l" defTabSz="914309"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194" indent="-228577" algn="l" defTabSz="914309"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349" indent="-228577" algn="l" defTabSz="914309"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503" indent="-228577" algn="l" defTabSz="914309"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8657" indent="-228577" algn="l" defTabSz="914309"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5811" indent="-228577" algn="l" defTabSz="914309"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3717033"/>
            <a:ext cx="9036496" cy="1447801"/>
          </a:xfrm>
        </p:spPr>
        <p:txBody>
          <a:bodyPr/>
          <a:lstStyle/>
          <a:p>
            <a:r>
              <a:rPr lang="ar-DZ" dirty="0" smtClean="0"/>
              <a:t>القسم الأول:</a:t>
            </a:r>
            <a:br>
              <a:rPr lang="ar-DZ" dirty="0" smtClean="0"/>
            </a:br>
            <a:r>
              <a:rPr lang="ar-DZ" dirty="0" smtClean="0"/>
              <a:t>   </a:t>
            </a:r>
            <a:r>
              <a:rPr lang="ar-DZ" sz="7200" dirty="0"/>
              <a:t>الطحالب و الفطريات</a:t>
            </a:r>
            <a:r>
              <a:rPr lang="fr-FR" dirty="0" smtClean="0"/>
              <a:t/>
            </a:r>
            <a:br>
              <a:rPr lang="fr-FR" dirty="0" smtClean="0"/>
            </a:br>
            <a:endParaRPr lang="fr-FR" dirty="0"/>
          </a:p>
        </p:txBody>
      </p:sp>
    </p:spTree>
    <p:extLst>
      <p:ext uri="{BB962C8B-B14F-4D97-AF65-F5344CB8AC3E}">
        <p14:creationId xmlns="" xmlns:p14="http://schemas.microsoft.com/office/powerpoint/2010/main" val="1058829534"/>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51520" y="188640"/>
            <a:ext cx="8934070" cy="52565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مربع نص 3"/>
          <p:cNvSpPr txBox="1"/>
          <p:nvPr/>
        </p:nvSpPr>
        <p:spPr>
          <a:xfrm>
            <a:off x="1043608" y="5589240"/>
            <a:ext cx="6840760" cy="707876"/>
          </a:xfrm>
          <a:prstGeom prst="rect">
            <a:avLst/>
          </a:prstGeom>
          <a:noFill/>
        </p:spPr>
        <p:txBody>
          <a:bodyPr wrap="square" lIns="91431" tIns="45715" rIns="91431" bIns="45715" rtlCol="0">
            <a:spAutoFit/>
          </a:bodyPr>
          <a:lstStyle/>
          <a:p>
            <a:pPr algn="ctr"/>
            <a:r>
              <a:rPr lang="fr-FR" sz="4000" b="1" dirty="0"/>
              <a:t>Chlamydomonas </a:t>
            </a:r>
          </a:p>
        </p:txBody>
      </p:sp>
    </p:spTree>
    <p:extLst>
      <p:ext uri="{BB962C8B-B14F-4D97-AF65-F5344CB8AC3E}">
        <p14:creationId xmlns="" xmlns:p14="http://schemas.microsoft.com/office/powerpoint/2010/main" val="904927981"/>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a:stretch>
            <a:fillRect/>
          </a:stretch>
        </p:blipFill>
        <p:spPr bwMode="auto">
          <a:xfrm>
            <a:off x="323529" y="476672"/>
            <a:ext cx="5068369" cy="38804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084169" y="147474"/>
            <a:ext cx="2886075" cy="4048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مربع نص 5"/>
          <p:cNvSpPr txBox="1"/>
          <p:nvPr/>
        </p:nvSpPr>
        <p:spPr>
          <a:xfrm>
            <a:off x="1043608" y="5589240"/>
            <a:ext cx="6840760" cy="707876"/>
          </a:xfrm>
          <a:prstGeom prst="rect">
            <a:avLst/>
          </a:prstGeom>
          <a:noFill/>
        </p:spPr>
        <p:txBody>
          <a:bodyPr wrap="square" lIns="91431" tIns="45715" rIns="91431" bIns="45715" rtlCol="0">
            <a:spAutoFit/>
          </a:bodyPr>
          <a:lstStyle/>
          <a:p>
            <a:pPr algn="ctr"/>
            <a:r>
              <a:rPr lang="fr-FR" sz="4000" b="1" dirty="0"/>
              <a:t>Chlamydomonas </a:t>
            </a:r>
          </a:p>
        </p:txBody>
      </p:sp>
    </p:spTree>
    <p:extLst>
      <p:ext uri="{BB962C8B-B14F-4D97-AF65-F5344CB8AC3E}">
        <p14:creationId xmlns="" xmlns:p14="http://schemas.microsoft.com/office/powerpoint/2010/main" val="3937114950"/>
      </p:ext>
    </p:extLst>
  </p:cSld>
  <p:clrMapOvr>
    <a:masterClrMapping/>
  </p:clrMapOvr>
  <mc:AlternateContent xmlns:mc="http://schemas.openxmlformats.org/markup-compatibility/2006">
    <mc:Choice xmlns="" xmlns:p14="http://schemas.microsoft.com/office/powerpoint/2010/main" Requires="p14">
      <p:transition spd="slow" p14:dur="1600">
        <p14:conveyor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21226"/>
            <a:ext cx="8229600" cy="763488"/>
          </a:xfrm>
        </p:spPr>
        <p:txBody>
          <a:bodyPr/>
          <a:lstStyle/>
          <a:p>
            <a:r>
              <a:rPr lang="ar-DZ" dirty="0" smtClean="0"/>
              <a:t>غير سوطية </a:t>
            </a:r>
            <a:endParaRPr lang="fr-FR" dirty="0"/>
          </a:p>
        </p:txBody>
      </p:sp>
      <p:pic>
        <p:nvPicPr>
          <p:cNvPr id="614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95536" y="1268760"/>
            <a:ext cx="8229600" cy="37150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971600" y="5157193"/>
            <a:ext cx="6552728" cy="830987"/>
          </a:xfrm>
          <a:prstGeom prst="rect">
            <a:avLst/>
          </a:prstGeom>
          <a:noFill/>
        </p:spPr>
        <p:txBody>
          <a:bodyPr wrap="square" lIns="91431" tIns="45715" rIns="91431" bIns="45715" rtlCol="0">
            <a:spAutoFit/>
          </a:bodyPr>
          <a:lstStyle/>
          <a:p>
            <a:r>
              <a:rPr lang="fr-FR" sz="4800" b="1" dirty="0" err="1"/>
              <a:t>Chlorella</a:t>
            </a:r>
            <a:r>
              <a:rPr lang="fr-FR" sz="4800" b="1" dirty="0"/>
              <a:t> </a:t>
            </a:r>
            <a:r>
              <a:rPr lang="ar-DZ" sz="4800" b="1" dirty="0"/>
              <a:t> </a:t>
            </a:r>
            <a:r>
              <a:rPr lang="ar-DZ" sz="4800" b="1" dirty="0" err="1"/>
              <a:t>كلوريلا</a:t>
            </a:r>
            <a:r>
              <a:rPr lang="ar-DZ" sz="4800" b="1" dirty="0"/>
              <a:t> </a:t>
            </a:r>
            <a:endParaRPr lang="fr-FR" sz="4800" b="1" dirty="0"/>
          </a:p>
        </p:txBody>
      </p:sp>
    </p:spTree>
    <p:extLst>
      <p:ext uri="{BB962C8B-B14F-4D97-AF65-F5344CB8AC3E}">
        <p14:creationId xmlns="" xmlns:p14="http://schemas.microsoft.com/office/powerpoint/2010/main" val="3910879178"/>
      </p:ext>
    </p:extLst>
  </p:cSld>
  <p:clrMapOvr>
    <a:masterClrMapping/>
  </p:clrMapOvr>
  <mc:AlternateContent xmlns:mc="http://schemas.openxmlformats.org/markup-compatibility/2006">
    <mc:Choice xmlns=""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116632"/>
            <a:ext cx="8229600" cy="648072"/>
          </a:xfrm>
        </p:spPr>
        <p:txBody>
          <a:bodyPr/>
          <a:lstStyle/>
          <a:p>
            <a:pPr algn="r" rtl="1"/>
            <a:r>
              <a:rPr lang="ar-DZ" sz="4800" dirty="0" smtClean="0"/>
              <a:t>متعددة الخلايا</a:t>
            </a:r>
            <a:r>
              <a:rPr lang="fr-FR" sz="4800" dirty="0" smtClean="0"/>
              <a:t>Multicellulaire </a:t>
            </a:r>
            <a:r>
              <a:rPr lang="ar-DZ" sz="4800" dirty="0" smtClean="0"/>
              <a:t> </a:t>
            </a:r>
            <a:endParaRPr lang="fr-FR" sz="4800" dirty="0"/>
          </a:p>
        </p:txBody>
      </p:sp>
      <p:pic>
        <p:nvPicPr>
          <p:cNvPr id="2051" name="Picture 3"/>
          <p:cNvPicPr>
            <a:picLocks noChangeAspect="1" noChangeArrowheads="1"/>
          </p:cNvPicPr>
          <p:nvPr/>
        </p:nvPicPr>
        <p:blipFill rotWithShape="1">
          <a:blip r:embed="rId2">
            <a:extLst>
              <a:ext uri="{28A0092B-C50C-407E-A947-70E740481C1C}">
                <a14:useLocalDpi xmlns="" xmlns:a14="http://schemas.microsoft.com/office/drawing/2010/main" val="0"/>
              </a:ext>
            </a:extLst>
          </a:blip>
          <a:srcRect r="16277" b="9695"/>
          <a:stretch/>
        </p:blipFill>
        <p:spPr bwMode="auto">
          <a:xfrm>
            <a:off x="76907" y="4077072"/>
            <a:ext cx="2599710" cy="2296600"/>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مستطيل مستدير الزوايا 4"/>
          <p:cNvSpPr/>
          <p:nvPr/>
        </p:nvSpPr>
        <p:spPr>
          <a:xfrm>
            <a:off x="3491880" y="764704"/>
            <a:ext cx="5652120" cy="540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spcCol="0" rtlCol="0" anchor="ctr"/>
          <a:lstStyle/>
          <a:p>
            <a:r>
              <a:rPr lang="ar-DZ" sz="4400" b="1" dirty="0">
                <a:solidFill>
                  <a:srgbClr val="FFFF00"/>
                </a:solidFill>
              </a:rPr>
              <a:t>مستعمرات (مجمعات) </a:t>
            </a:r>
            <a:r>
              <a:rPr lang="fr-FR" sz="4400" b="1" dirty="0">
                <a:solidFill>
                  <a:srgbClr val="FFFF00"/>
                </a:solidFill>
              </a:rPr>
              <a:t>Colonie de cellule </a:t>
            </a:r>
          </a:p>
          <a:p>
            <a:r>
              <a:rPr lang="ar-DZ" sz="4400" b="1" dirty="0">
                <a:solidFill>
                  <a:schemeClr val="tx1"/>
                </a:solidFill>
              </a:rPr>
              <a:t>وهي عبارة عن تجمعات لعدد محدد و ثابت من الخلايا وللمستعمرة شكل ثابت</a:t>
            </a:r>
            <a:endParaRPr lang="fr-FR" sz="4400" b="1" dirty="0">
              <a:solidFill>
                <a:schemeClr val="tx1"/>
              </a:solidFill>
            </a:endParaRPr>
          </a:p>
          <a:p>
            <a:r>
              <a:rPr lang="ar-DZ" sz="4400" b="1" dirty="0">
                <a:solidFill>
                  <a:schemeClr val="tx1"/>
                </a:solidFill>
              </a:rPr>
              <a:t>مثل </a:t>
            </a:r>
            <a:r>
              <a:rPr lang="ar-DZ" sz="4400" b="1" dirty="0" err="1">
                <a:solidFill>
                  <a:schemeClr val="tx1"/>
                </a:solidFill>
              </a:rPr>
              <a:t>فولفوكس</a:t>
            </a:r>
            <a:r>
              <a:rPr lang="ar-DZ" sz="4400" b="1" dirty="0">
                <a:solidFill>
                  <a:schemeClr val="tx1"/>
                </a:solidFill>
              </a:rPr>
              <a:t> </a:t>
            </a:r>
            <a:r>
              <a:rPr lang="fr-FR" sz="4400" b="1" dirty="0">
                <a:solidFill>
                  <a:schemeClr val="tx1"/>
                </a:solidFill>
              </a:rPr>
              <a:t>Volvox </a:t>
            </a:r>
            <a:endParaRPr lang="fr-FR" sz="4400" dirty="0"/>
          </a:p>
        </p:txBody>
      </p:sp>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2812" y="980728"/>
            <a:ext cx="3023044" cy="3096344"/>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مستطيل 2"/>
          <p:cNvSpPr/>
          <p:nvPr/>
        </p:nvSpPr>
        <p:spPr>
          <a:xfrm>
            <a:off x="374370" y="605680"/>
            <a:ext cx="2779928" cy="707886"/>
          </a:xfrm>
          <a:prstGeom prst="rect">
            <a:avLst/>
          </a:prstGeom>
        </p:spPr>
        <p:txBody>
          <a:bodyPr wrap="none">
            <a:spAutoFit/>
          </a:bodyPr>
          <a:lstStyle/>
          <a:p>
            <a:r>
              <a:rPr lang="fr-FR" sz="4000" b="1" dirty="0" err="1"/>
              <a:t>Protothalle</a:t>
            </a:r>
            <a:endParaRPr lang="fr-FR" sz="4000" b="1" dirty="0"/>
          </a:p>
        </p:txBody>
      </p:sp>
    </p:spTree>
    <p:extLst>
      <p:ext uri="{BB962C8B-B14F-4D97-AF65-F5344CB8AC3E}">
        <p14:creationId xmlns="" xmlns:p14="http://schemas.microsoft.com/office/powerpoint/2010/main" val="1147234652"/>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44624"/>
            <a:ext cx="8867328" cy="1051520"/>
          </a:xfrm>
        </p:spPr>
        <p:txBody>
          <a:bodyPr/>
          <a:lstStyle/>
          <a:p>
            <a:r>
              <a:rPr lang="ar-DZ" dirty="0" smtClean="0"/>
              <a:t>متعددة الخلايا</a:t>
            </a:r>
            <a:r>
              <a:rPr lang="fr-FR" dirty="0" smtClean="0"/>
              <a:t>Multicellulaire </a:t>
            </a:r>
            <a:r>
              <a:rPr lang="ar-DZ" dirty="0" smtClean="0"/>
              <a:t> </a:t>
            </a:r>
            <a:endParaRPr lang="fr-FR" dirty="0"/>
          </a:p>
        </p:txBody>
      </p:sp>
      <p:sp>
        <p:nvSpPr>
          <p:cNvPr id="5" name="مستطيل مستدير الزوايا 4"/>
          <p:cNvSpPr/>
          <p:nvPr/>
        </p:nvSpPr>
        <p:spPr>
          <a:xfrm>
            <a:off x="3607260" y="877362"/>
            <a:ext cx="5508104" cy="5472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spcCol="0" rtlCol="0" anchor="ctr"/>
          <a:lstStyle/>
          <a:p>
            <a:r>
              <a:rPr lang="ar-DZ" sz="4400" b="1" dirty="0">
                <a:solidFill>
                  <a:srgbClr val="FFFF00"/>
                </a:solidFill>
              </a:rPr>
              <a:t>أشكال خيطية </a:t>
            </a:r>
            <a:r>
              <a:rPr lang="fr-FR" sz="4400" b="1" dirty="0" smtClean="0">
                <a:solidFill>
                  <a:srgbClr val="FFFF00"/>
                </a:solidFill>
              </a:rPr>
              <a:t>Forme Filamenteux</a:t>
            </a:r>
            <a:endParaRPr lang="fr-FR" sz="4400" b="1" dirty="0">
              <a:solidFill>
                <a:srgbClr val="FFFF00"/>
              </a:solidFill>
            </a:endParaRPr>
          </a:p>
          <a:p>
            <a:r>
              <a:rPr lang="ar-DZ" sz="4400" b="1" dirty="0">
                <a:solidFill>
                  <a:schemeClr val="tx1"/>
                </a:solidFill>
              </a:rPr>
              <a:t>وهي بشكل خيوط ويمكن للخلايا أن تنقسم وتنتظم في صف واحد أو مستوى </a:t>
            </a:r>
            <a:r>
              <a:rPr lang="ar-DZ" sz="4400" b="1" dirty="0" smtClean="0">
                <a:solidFill>
                  <a:schemeClr val="tx1"/>
                </a:solidFill>
              </a:rPr>
              <a:t>واحد مثل طحلب </a:t>
            </a:r>
            <a:r>
              <a:rPr lang="ar-DZ" sz="4400" b="1" dirty="0" err="1" smtClean="0">
                <a:solidFill>
                  <a:schemeClr val="tx1"/>
                </a:solidFill>
              </a:rPr>
              <a:t>سبيروجيرا</a:t>
            </a:r>
            <a:r>
              <a:rPr lang="ar-DZ" sz="4400" b="1" dirty="0" smtClean="0">
                <a:solidFill>
                  <a:schemeClr val="tx1"/>
                </a:solidFill>
              </a:rPr>
              <a:t>  وهي </a:t>
            </a:r>
            <a:r>
              <a:rPr lang="ar-DZ" sz="4400" b="1" dirty="0">
                <a:solidFill>
                  <a:schemeClr val="tx1"/>
                </a:solidFill>
              </a:rPr>
              <a:t>أما أن تكون بسيطة أو متفرعة .</a:t>
            </a:r>
          </a:p>
        </p:txBody>
      </p:sp>
      <p:pic>
        <p:nvPicPr>
          <p:cNvPr id="2053"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9512" y="2126728"/>
            <a:ext cx="3240360" cy="31806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sp>
        <p:nvSpPr>
          <p:cNvPr id="11" name="مربع نص 10"/>
          <p:cNvSpPr txBox="1"/>
          <p:nvPr/>
        </p:nvSpPr>
        <p:spPr>
          <a:xfrm>
            <a:off x="467544" y="5445224"/>
            <a:ext cx="2736304" cy="707886"/>
          </a:xfrm>
          <a:prstGeom prst="rect">
            <a:avLst/>
          </a:prstGeom>
          <a:noFill/>
        </p:spPr>
        <p:txBody>
          <a:bodyPr wrap="square" rtlCol="0">
            <a:spAutoFit/>
          </a:bodyPr>
          <a:lstStyle/>
          <a:p>
            <a:r>
              <a:rPr lang="fr-FR" sz="4000" b="1" dirty="0" err="1" smtClean="0"/>
              <a:t>Spirogyra</a:t>
            </a:r>
            <a:r>
              <a:rPr lang="fr-FR" sz="4000" b="1" dirty="0" smtClean="0"/>
              <a:t> </a:t>
            </a:r>
            <a:endParaRPr lang="fr-FR" sz="4000" b="1" dirty="0"/>
          </a:p>
        </p:txBody>
      </p:sp>
      <p:sp>
        <p:nvSpPr>
          <p:cNvPr id="3" name="مستطيل 2"/>
          <p:cNvSpPr/>
          <p:nvPr/>
        </p:nvSpPr>
        <p:spPr>
          <a:xfrm>
            <a:off x="330565" y="1172071"/>
            <a:ext cx="3089307" cy="769441"/>
          </a:xfrm>
          <a:prstGeom prst="rect">
            <a:avLst/>
          </a:prstGeom>
        </p:spPr>
        <p:txBody>
          <a:bodyPr wrap="none">
            <a:spAutoFit/>
          </a:bodyPr>
          <a:lstStyle/>
          <a:p>
            <a:r>
              <a:rPr lang="fr-FR" sz="4400" dirty="0"/>
              <a:t>Archéthalle</a:t>
            </a:r>
          </a:p>
        </p:txBody>
      </p:sp>
    </p:spTree>
    <p:extLst>
      <p:ext uri="{BB962C8B-B14F-4D97-AF65-F5344CB8AC3E}">
        <p14:creationId xmlns="" xmlns:p14="http://schemas.microsoft.com/office/powerpoint/2010/main" val="1831954862"/>
      </p:ext>
    </p:extLst>
  </p:cSld>
  <p:clrMapOvr>
    <a:masterClrMapping/>
  </p:clrMapOvr>
  <mc:AlternateContent xmlns:mc="http://schemas.openxmlformats.org/markup-compatibility/2006">
    <mc:Choice xmlns=""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a:stretch>
            <a:fillRect/>
          </a:stretch>
        </p:blipFill>
        <p:spPr bwMode="auto">
          <a:xfrm>
            <a:off x="1475656" y="620687"/>
            <a:ext cx="6430291" cy="62538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31666509"/>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a:stretch>
            <a:fillRect/>
          </a:stretch>
        </p:blipFill>
        <p:spPr bwMode="auto">
          <a:xfrm>
            <a:off x="179512" y="1340769"/>
            <a:ext cx="8853050" cy="47750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78666731"/>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116632"/>
            <a:ext cx="8229600" cy="648072"/>
          </a:xfrm>
        </p:spPr>
        <p:txBody>
          <a:bodyPr/>
          <a:lstStyle/>
          <a:p>
            <a:pPr algn="r" rtl="1"/>
            <a:r>
              <a:rPr lang="ar-DZ" sz="4800" dirty="0"/>
              <a:t>متعددة الخلايا</a:t>
            </a:r>
            <a:r>
              <a:rPr lang="fr-FR" sz="4800" dirty="0"/>
              <a:t>Multicellulaire </a:t>
            </a:r>
            <a:r>
              <a:rPr lang="ar-DZ" sz="4800" dirty="0"/>
              <a:t> </a:t>
            </a:r>
            <a:endParaRPr lang="fr-FR" sz="4800" dirty="0"/>
          </a:p>
        </p:txBody>
      </p:sp>
      <p:sp>
        <p:nvSpPr>
          <p:cNvPr id="5" name="مستطيل مستدير الزوايا 4"/>
          <p:cNvSpPr/>
          <p:nvPr/>
        </p:nvSpPr>
        <p:spPr>
          <a:xfrm>
            <a:off x="0" y="692696"/>
            <a:ext cx="9240331" cy="3240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spcCol="0" rtlCol="0" anchor="ctr"/>
          <a:lstStyle/>
          <a:p>
            <a:r>
              <a:rPr lang="ar-DZ" sz="4200" b="1" dirty="0" smtClean="0">
                <a:solidFill>
                  <a:srgbClr val="FFFF00"/>
                </a:solidFill>
              </a:rPr>
              <a:t>أشكال شريطية </a:t>
            </a:r>
            <a:r>
              <a:rPr lang="fr-FR" sz="4200" b="1" dirty="0">
                <a:solidFill>
                  <a:srgbClr val="FFFF00"/>
                </a:solidFill>
              </a:rPr>
              <a:t>Thalles </a:t>
            </a:r>
            <a:r>
              <a:rPr lang="fr-FR" sz="4200" b="1" dirty="0" err="1">
                <a:solidFill>
                  <a:srgbClr val="FFFF00"/>
                </a:solidFill>
              </a:rPr>
              <a:t>siphonés</a:t>
            </a:r>
            <a:endParaRPr lang="fr-FR" sz="4200" b="1" dirty="0" smtClean="0">
              <a:solidFill>
                <a:srgbClr val="FFFF00"/>
              </a:solidFill>
            </a:endParaRPr>
          </a:p>
          <a:p>
            <a:r>
              <a:rPr lang="ar-DZ" sz="4400" b="1" dirty="0" smtClean="0">
                <a:solidFill>
                  <a:schemeClr val="tx1"/>
                </a:solidFill>
              </a:rPr>
              <a:t>يكون </a:t>
            </a:r>
            <a:r>
              <a:rPr lang="ar-DZ" sz="4400" b="1" dirty="0" err="1">
                <a:solidFill>
                  <a:schemeClr val="tx1"/>
                </a:solidFill>
              </a:rPr>
              <a:t>الثالوس</a:t>
            </a:r>
            <a:r>
              <a:rPr lang="ar-DZ" sz="4400" b="1" dirty="0">
                <a:solidFill>
                  <a:schemeClr val="tx1"/>
                </a:solidFill>
              </a:rPr>
              <a:t> على هيئة خيط يحتوي عدة خلايا لكن تنعدم فيه الحواجز </a:t>
            </a:r>
            <a:r>
              <a:rPr lang="ar-DZ" sz="4400" b="1" dirty="0" smtClean="0">
                <a:solidFill>
                  <a:schemeClr val="tx1"/>
                </a:solidFill>
              </a:rPr>
              <a:t>الخلوية ويحتوي </a:t>
            </a:r>
            <a:r>
              <a:rPr lang="ar-DZ" sz="4400" b="1" dirty="0">
                <a:solidFill>
                  <a:schemeClr val="tx1"/>
                </a:solidFill>
              </a:rPr>
              <a:t>أيضاً عدة </a:t>
            </a:r>
            <a:r>
              <a:rPr lang="ar-DZ" sz="4400" b="1" dirty="0" err="1">
                <a:solidFill>
                  <a:schemeClr val="tx1"/>
                </a:solidFill>
              </a:rPr>
              <a:t>أنوية</a:t>
            </a:r>
            <a:r>
              <a:rPr lang="ar-DZ" sz="4400" b="1" dirty="0">
                <a:solidFill>
                  <a:schemeClr val="tx1"/>
                </a:solidFill>
              </a:rPr>
              <a:t> </a:t>
            </a:r>
            <a:r>
              <a:rPr lang="ar-DZ" sz="4400" b="1" dirty="0" smtClean="0">
                <a:solidFill>
                  <a:schemeClr val="tx1"/>
                </a:solidFill>
              </a:rPr>
              <a:t>مثل </a:t>
            </a:r>
            <a:r>
              <a:rPr lang="fr-FR" sz="4400" b="1" dirty="0" err="1" smtClean="0">
                <a:solidFill>
                  <a:schemeClr val="tx1"/>
                </a:solidFill>
              </a:rPr>
              <a:t>Enteromorpha</a:t>
            </a:r>
            <a:endParaRPr lang="ar-DZ" sz="4400" b="1" dirty="0">
              <a:solidFill>
                <a:schemeClr val="tx1"/>
              </a:solidFill>
            </a:endParaRPr>
          </a:p>
        </p:txBody>
      </p:sp>
      <p:pic>
        <p:nvPicPr>
          <p:cNvPr id="6151" name="Picture 7" descr="Résultat de recherche d'images pour &quot;Enteromorpha&quo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164288" y="3933056"/>
            <a:ext cx="1901926" cy="2867578"/>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580112" y="3880736"/>
            <a:ext cx="1238250" cy="32359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556124901"/>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116632"/>
            <a:ext cx="8229600" cy="648072"/>
          </a:xfrm>
        </p:spPr>
        <p:txBody>
          <a:bodyPr/>
          <a:lstStyle/>
          <a:p>
            <a:pPr algn="r" rtl="1"/>
            <a:r>
              <a:rPr lang="ar-DZ" sz="4800" dirty="0"/>
              <a:t>متعددة الخلايا</a:t>
            </a:r>
            <a:r>
              <a:rPr lang="fr-FR" sz="4800" dirty="0"/>
              <a:t>Multicellulaire </a:t>
            </a:r>
            <a:r>
              <a:rPr lang="ar-DZ" sz="4800" dirty="0"/>
              <a:t> </a:t>
            </a:r>
            <a:endParaRPr lang="fr-FR" sz="4800" dirty="0"/>
          </a:p>
        </p:txBody>
      </p:sp>
      <p:sp>
        <p:nvSpPr>
          <p:cNvPr id="5" name="مستطيل مستدير الزوايا 4"/>
          <p:cNvSpPr/>
          <p:nvPr/>
        </p:nvSpPr>
        <p:spPr>
          <a:xfrm>
            <a:off x="0" y="980727"/>
            <a:ext cx="9022518" cy="24153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spcCol="0" rtlCol="0" anchor="ctr"/>
          <a:lstStyle/>
          <a:p>
            <a:r>
              <a:rPr lang="ar-DZ" sz="4400" b="1" dirty="0" smtClean="0">
                <a:solidFill>
                  <a:srgbClr val="FFFF00"/>
                </a:solidFill>
              </a:rPr>
              <a:t>أشكال ورقية </a:t>
            </a:r>
            <a:r>
              <a:rPr lang="fr-FR" sz="4400" b="1" dirty="0" smtClean="0">
                <a:solidFill>
                  <a:srgbClr val="FFFF00"/>
                </a:solidFill>
              </a:rPr>
              <a:t>Thalles foliacés</a:t>
            </a:r>
            <a:endParaRPr lang="ar-DZ" sz="4400" b="1" dirty="0" smtClean="0">
              <a:solidFill>
                <a:srgbClr val="FFFF00"/>
              </a:solidFill>
            </a:endParaRPr>
          </a:p>
          <a:p>
            <a:r>
              <a:rPr lang="ar-DZ" sz="4400" b="1" dirty="0" err="1" smtClean="0">
                <a:solidFill>
                  <a:schemeClr val="tx1"/>
                </a:solidFill>
              </a:rPr>
              <a:t>التالوس</a:t>
            </a:r>
            <a:r>
              <a:rPr lang="ar-DZ" sz="4400" b="1" dirty="0" smtClean="0">
                <a:solidFill>
                  <a:schemeClr val="tx1"/>
                </a:solidFill>
              </a:rPr>
              <a:t> يكون عريض و هذا نتيجة انقسام الخلايا بشكل أفقي و عمودي و من الأمثلة </a:t>
            </a:r>
            <a:r>
              <a:rPr lang="fr-FR" sz="4400" b="1" dirty="0" err="1" smtClean="0">
                <a:solidFill>
                  <a:schemeClr val="tx1"/>
                </a:solidFill>
              </a:rPr>
              <a:t>Ulva</a:t>
            </a:r>
            <a:r>
              <a:rPr lang="fr-FR" sz="4400" b="1" dirty="0" smtClean="0">
                <a:solidFill>
                  <a:schemeClr val="tx1"/>
                </a:solidFill>
              </a:rPr>
              <a:t> lactuca </a:t>
            </a:r>
            <a:endParaRPr lang="ar-DZ" sz="4400" b="1" dirty="0">
              <a:solidFill>
                <a:schemeClr val="tx1"/>
              </a:solidFill>
            </a:endParaRPr>
          </a:p>
        </p:txBody>
      </p:sp>
      <p:pic>
        <p:nvPicPr>
          <p:cNvPr id="4097" name="Picture 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97618" y="3396045"/>
            <a:ext cx="8724900" cy="31051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281204328"/>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338512" y="2939256"/>
            <a:ext cx="2466975" cy="18478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4463" y="188640"/>
            <a:ext cx="8676009" cy="65070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6410779" y="6215082"/>
            <a:ext cx="1978427" cy="461665"/>
          </a:xfrm>
          <a:prstGeom prst="rect">
            <a:avLst/>
          </a:prstGeom>
        </p:spPr>
        <p:txBody>
          <a:bodyPr wrap="none">
            <a:spAutoFit/>
          </a:bodyPr>
          <a:lstStyle/>
          <a:p>
            <a:r>
              <a:rPr lang="fr-FR" sz="2400" b="1" dirty="0" err="1" smtClean="0"/>
              <a:t>Ulva</a:t>
            </a:r>
            <a:r>
              <a:rPr lang="fr-FR" sz="2400" b="1" dirty="0" smtClean="0"/>
              <a:t> lactuca </a:t>
            </a:r>
            <a:endParaRPr lang="ar-SA" sz="2400" dirty="0"/>
          </a:p>
        </p:txBody>
      </p:sp>
    </p:spTree>
    <p:extLst>
      <p:ext uri="{BB962C8B-B14F-4D97-AF65-F5344CB8AC3E}">
        <p14:creationId xmlns="" xmlns:p14="http://schemas.microsoft.com/office/powerpoint/2010/main" val="2658609023"/>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30753"/>
            <a:ext cx="8229600" cy="1051520"/>
          </a:xfrm>
        </p:spPr>
        <p:txBody>
          <a:bodyPr/>
          <a:lstStyle/>
          <a:p>
            <a:pPr algn="r" rtl="1"/>
            <a:r>
              <a:rPr lang="ar-DZ" dirty="0" smtClean="0"/>
              <a:t>1. الطحالب </a:t>
            </a:r>
            <a:r>
              <a:rPr lang="fr-FR" dirty="0" smtClean="0"/>
              <a:t>Les Algues </a:t>
            </a:r>
            <a:endParaRPr lang="fr-FR" dirty="0"/>
          </a:p>
        </p:txBody>
      </p:sp>
      <p:pic>
        <p:nvPicPr>
          <p:cNvPr id="4" name="عنصر نائب للمحتوى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4716017" y="1653651"/>
            <a:ext cx="4427984" cy="4525963"/>
          </a:xfrm>
        </p:spPr>
      </p:pic>
      <p:pic>
        <p:nvPicPr>
          <p:cNvPr id="5" name="صورة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77818" y="3861049"/>
            <a:ext cx="4403709" cy="3037041"/>
          </a:xfrm>
          <a:prstGeom prst="rect">
            <a:avLst/>
          </a:prstGeom>
        </p:spPr>
      </p:pic>
      <p:pic>
        <p:nvPicPr>
          <p:cNvPr id="1026"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3328" y="1260832"/>
            <a:ext cx="4672688" cy="26002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65094897"/>
      </p:ext>
    </p:extLst>
  </p:cSld>
  <p:clrMapOvr>
    <a:masterClrMapping/>
  </p:clrMapOvr>
  <mc:AlternateContent xmlns:mc="http://schemas.openxmlformats.org/markup-compatibility/2006">
    <mc:Choice xmlns=""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116632"/>
            <a:ext cx="8229600" cy="648072"/>
          </a:xfrm>
        </p:spPr>
        <p:txBody>
          <a:bodyPr/>
          <a:lstStyle/>
          <a:p>
            <a:pPr algn="r" rtl="1"/>
            <a:r>
              <a:rPr lang="ar-DZ" sz="4800" dirty="0"/>
              <a:t>متعددة الخلايا</a:t>
            </a:r>
            <a:r>
              <a:rPr lang="fr-FR" sz="4800" dirty="0"/>
              <a:t>Multicellulaire </a:t>
            </a:r>
            <a:r>
              <a:rPr lang="ar-DZ" sz="4800" dirty="0"/>
              <a:t> </a:t>
            </a:r>
            <a:endParaRPr lang="fr-FR" sz="4800" dirty="0"/>
          </a:p>
        </p:txBody>
      </p:sp>
      <p:sp>
        <p:nvSpPr>
          <p:cNvPr id="5" name="مستطيل مستدير الزوايا 4"/>
          <p:cNvSpPr/>
          <p:nvPr/>
        </p:nvSpPr>
        <p:spPr>
          <a:xfrm>
            <a:off x="3491881" y="980727"/>
            <a:ext cx="5530638" cy="3888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spcCol="0" rtlCol="0" anchor="ctr"/>
          <a:lstStyle/>
          <a:p>
            <a:r>
              <a:rPr lang="fr-FR" sz="4400" b="1" dirty="0">
                <a:solidFill>
                  <a:srgbClr val="FFFF00"/>
                </a:solidFill>
              </a:rPr>
              <a:t>Thalles </a:t>
            </a:r>
            <a:r>
              <a:rPr lang="fr-FR" sz="4400" b="1" dirty="0" err="1" smtClean="0">
                <a:solidFill>
                  <a:srgbClr val="FFFF00"/>
                </a:solidFill>
              </a:rPr>
              <a:t>cladomiens</a:t>
            </a:r>
            <a:endParaRPr lang="ar-DZ" sz="4400" b="1" dirty="0" smtClean="0">
              <a:solidFill>
                <a:srgbClr val="FFFF00"/>
              </a:solidFill>
            </a:endParaRPr>
          </a:p>
          <a:p>
            <a:r>
              <a:rPr lang="ar-DZ" sz="4400" b="1" dirty="0" smtClean="0">
                <a:solidFill>
                  <a:srgbClr val="FFFF00"/>
                </a:solidFill>
              </a:rPr>
              <a:t>الشكل المظلي </a:t>
            </a:r>
          </a:p>
          <a:p>
            <a:r>
              <a:rPr lang="ar-DZ" sz="4400" b="1" dirty="0" err="1" smtClean="0">
                <a:solidFill>
                  <a:schemeClr val="tx1"/>
                </a:solidFill>
              </a:rPr>
              <a:t>الثالوس</a:t>
            </a:r>
            <a:r>
              <a:rPr lang="ar-DZ" sz="4400" b="1" dirty="0" smtClean="0">
                <a:solidFill>
                  <a:schemeClr val="tx1"/>
                </a:solidFill>
              </a:rPr>
              <a:t> </a:t>
            </a:r>
            <a:r>
              <a:rPr lang="ar-DZ" sz="4400" b="1" dirty="0" smtClean="0">
                <a:solidFill>
                  <a:schemeClr val="tx1"/>
                </a:solidFill>
              </a:rPr>
              <a:t>يتكون من </a:t>
            </a:r>
            <a:r>
              <a:rPr lang="ar-DZ" sz="4400" b="1" dirty="0">
                <a:solidFill>
                  <a:schemeClr val="tx1"/>
                </a:solidFill>
              </a:rPr>
              <a:t>كتلة خلوية </a:t>
            </a:r>
            <a:r>
              <a:rPr lang="ar-DZ" sz="4400" b="1" dirty="0" smtClean="0">
                <a:solidFill>
                  <a:schemeClr val="tx1"/>
                </a:solidFill>
              </a:rPr>
              <a:t>، </a:t>
            </a:r>
            <a:r>
              <a:rPr lang="ar-DZ" sz="4400" b="1" dirty="0">
                <a:solidFill>
                  <a:schemeClr val="tx1"/>
                </a:solidFill>
              </a:rPr>
              <a:t>يتألف من محور منتصب </a:t>
            </a:r>
            <a:r>
              <a:rPr lang="ar-DZ" sz="4400" b="1" dirty="0" smtClean="0">
                <a:solidFill>
                  <a:schemeClr val="tx1"/>
                </a:solidFill>
              </a:rPr>
              <a:t>و فروع جانبية </a:t>
            </a:r>
            <a:r>
              <a:rPr lang="fr-FR" sz="4400" b="1" dirty="0" smtClean="0">
                <a:solidFill>
                  <a:schemeClr val="tx1"/>
                </a:solidFill>
              </a:rPr>
              <a:t>: </a:t>
            </a:r>
            <a:r>
              <a:rPr lang="fr-FR" sz="4400" b="1" dirty="0" err="1">
                <a:solidFill>
                  <a:schemeClr val="tx1"/>
                </a:solidFill>
              </a:rPr>
              <a:t>Plumaria</a:t>
            </a:r>
            <a:endParaRPr lang="ar-DZ" sz="4400" b="1" dirty="0">
              <a:solidFill>
                <a:schemeClr val="tx1"/>
              </a:solidFill>
            </a:endParaRPr>
          </a:p>
        </p:txBody>
      </p:sp>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772816"/>
            <a:ext cx="3635375" cy="4892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مستطيل 2"/>
          <p:cNvSpPr/>
          <p:nvPr/>
        </p:nvSpPr>
        <p:spPr>
          <a:xfrm>
            <a:off x="-24560" y="980727"/>
            <a:ext cx="3313728" cy="646331"/>
          </a:xfrm>
          <a:prstGeom prst="rect">
            <a:avLst/>
          </a:prstGeom>
        </p:spPr>
        <p:txBody>
          <a:bodyPr wrap="none">
            <a:spAutoFit/>
          </a:bodyPr>
          <a:lstStyle/>
          <a:p>
            <a:r>
              <a:rPr lang="fr-FR" sz="3600" b="1" dirty="0" err="1"/>
              <a:t>Cladomothalle</a:t>
            </a:r>
            <a:endParaRPr lang="fr-FR" sz="3600" b="1" dirty="0"/>
          </a:p>
        </p:txBody>
      </p:sp>
    </p:spTree>
    <p:extLst>
      <p:ext uri="{BB962C8B-B14F-4D97-AF65-F5344CB8AC3E}">
        <p14:creationId xmlns="" xmlns:p14="http://schemas.microsoft.com/office/powerpoint/2010/main" val="6265918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83567" y="620688"/>
            <a:ext cx="7945999" cy="52565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مستطيل 2"/>
          <p:cNvSpPr/>
          <p:nvPr/>
        </p:nvSpPr>
        <p:spPr>
          <a:xfrm>
            <a:off x="6192562" y="5643578"/>
            <a:ext cx="2271776" cy="461665"/>
          </a:xfrm>
          <a:prstGeom prst="rect">
            <a:avLst/>
          </a:prstGeom>
        </p:spPr>
        <p:txBody>
          <a:bodyPr wrap="none">
            <a:spAutoFit/>
          </a:bodyPr>
          <a:lstStyle/>
          <a:p>
            <a:r>
              <a:rPr lang="fr-FR" sz="2400" b="1" dirty="0" err="1" smtClean="0"/>
              <a:t>Cladomothalle</a:t>
            </a:r>
            <a:endParaRPr lang="fr-FR" sz="2400" b="1" dirty="0"/>
          </a:p>
        </p:txBody>
      </p:sp>
    </p:spTree>
    <p:extLst>
      <p:ext uri="{BB962C8B-B14F-4D97-AF65-F5344CB8AC3E}">
        <p14:creationId xmlns="" xmlns:p14="http://schemas.microsoft.com/office/powerpoint/2010/main" val="1959238873"/>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116632"/>
            <a:ext cx="8229600" cy="648072"/>
          </a:xfrm>
        </p:spPr>
        <p:txBody>
          <a:bodyPr/>
          <a:lstStyle/>
          <a:p>
            <a:pPr algn="r" rtl="1"/>
            <a:r>
              <a:rPr lang="ar-DZ" sz="4800" dirty="0"/>
              <a:t>متعددة الخلايا</a:t>
            </a:r>
            <a:r>
              <a:rPr lang="fr-FR" sz="4800" dirty="0"/>
              <a:t>Multicellulaire </a:t>
            </a:r>
            <a:r>
              <a:rPr lang="ar-DZ" sz="4800" dirty="0"/>
              <a:t> </a:t>
            </a:r>
            <a:endParaRPr lang="fr-FR" sz="4800" dirty="0"/>
          </a:p>
        </p:txBody>
      </p:sp>
      <p:sp>
        <p:nvSpPr>
          <p:cNvPr id="5" name="مستطيل مستدير الزوايا 4"/>
          <p:cNvSpPr/>
          <p:nvPr/>
        </p:nvSpPr>
        <p:spPr>
          <a:xfrm>
            <a:off x="3510554" y="1052735"/>
            <a:ext cx="5530638" cy="3024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spcCol="0" rtlCol="0" anchor="ctr"/>
          <a:lstStyle/>
          <a:p>
            <a:r>
              <a:rPr lang="fr-FR" sz="4400" b="1" dirty="0" smtClean="0">
                <a:solidFill>
                  <a:srgbClr val="FFFF00"/>
                </a:solidFill>
              </a:rPr>
              <a:t>Thalles </a:t>
            </a:r>
            <a:r>
              <a:rPr lang="fr-FR" sz="4400" b="1" dirty="0" err="1" smtClean="0">
                <a:solidFill>
                  <a:srgbClr val="FFFF00"/>
                </a:solidFill>
              </a:rPr>
              <a:t>fucoïde</a:t>
            </a:r>
            <a:r>
              <a:rPr lang="fr-FR" sz="4400" b="1" dirty="0" smtClean="0">
                <a:solidFill>
                  <a:srgbClr val="FFFF00"/>
                </a:solidFill>
              </a:rPr>
              <a:t> </a:t>
            </a:r>
            <a:r>
              <a:rPr lang="ar-DZ" sz="4400" b="1" dirty="0" smtClean="0">
                <a:solidFill>
                  <a:srgbClr val="FFFF00"/>
                </a:solidFill>
              </a:rPr>
              <a:t>الشكل المفلطح </a:t>
            </a:r>
          </a:p>
          <a:p>
            <a:r>
              <a:rPr lang="ar-DZ" sz="4400" b="1" dirty="0" err="1" smtClean="0">
                <a:solidFill>
                  <a:schemeClr val="tx1"/>
                </a:solidFill>
              </a:rPr>
              <a:t>التالوس</a:t>
            </a:r>
            <a:r>
              <a:rPr lang="ar-DZ" sz="4400" b="1" dirty="0" smtClean="0">
                <a:solidFill>
                  <a:schemeClr val="tx1"/>
                </a:solidFill>
              </a:rPr>
              <a:t> يتكون ثلاثة أجزاء قاعدة و ساق و جزء علوي</a:t>
            </a:r>
            <a:endParaRPr lang="ar-DZ" sz="4400" b="1" dirty="0">
              <a:solidFill>
                <a:schemeClr val="tx1"/>
              </a:solidFill>
            </a:endParaRPr>
          </a:p>
        </p:txBody>
      </p:sp>
      <p:pic>
        <p:nvPicPr>
          <p:cNvPr id="11266"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64398" t="-877" r="644" b="877"/>
          <a:stretch/>
        </p:blipFill>
        <p:spPr bwMode="auto">
          <a:xfrm>
            <a:off x="107504" y="763885"/>
            <a:ext cx="3143290" cy="41052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37722" r="64694"/>
          <a:stretch/>
        </p:blipFill>
        <p:spPr bwMode="auto">
          <a:xfrm>
            <a:off x="3146774" y="4077071"/>
            <a:ext cx="3174594" cy="255669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289843185"/>
      </p:ext>
    </p:extLst>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908720"/>
          </a:xfrm>
        </p:spPr>
        <p:txBody>
          <a:bodyPr/>
          <a:lstStyle/>
          <a:p>
            <a:r>
              <a:rPr lang="ar-DZ" dirty="0" smtClean="0"/>
              <a:t>أساسيات تقسيم الطحالب </a:t>
            </a:r>
            <a:endParaRPr lang="fr-FR" dirty="0"/>
          </a:p>
        </p:txBody>
      </p:sp>
      <p:sp>
        <p:nvSpPr>
          <p:cNvPr id="3" name="عنصر نائب للمحتوى 2"/>
          <p:cNvSpPr>
            <a:spLocks noGrp="1"/>
          </p:cNvSpPr>
          <p:nvPr>
            <p:ph idx="1"/>
          </p:nvPr>
        </p:nvSpPr>
        <p:spPr>
          <a:xfrm>
            <a:off x="179512" y="1124744"/>
            <a:ext cx="8733656" cy="4525963"/>
          </a:xfrm>
        </p:spPr>
        <p:txBody>
          <a:bodyPr>
            <a:noAutofit/>
          </a:bodyPr>
          <a:lstStyle/>
          <a:p>
            <a:pPr algn="r" rtl="1"/>
            <a:r>
              <a:rPr lang="ar-DZ" sz="4800" b="1" dirty="0">
                <a:solidFill>
                  <a:schemeClr val="tx1"/>
                </a:solidFill>
              </a:rPr>
              <a:t>تقسم على اساس:</a:t>
            </a:r>
          </a:p>
          <a:p>
            <a:pPr algn="r" rtl="1"/>
            <a:r>
              <a:rPr lang="ar-DZ" sz="4800" b="1" dirty="0">
                <a:solidFill>
                  <a:schemeClr val="tx1"/>
                </a:solidFill>
              </a:rPr>
              <a:t>نوعية وتركيب اصباغ البناء </a:t>
            </a:r>
            <a:r>
              <a:rPr lang="ar-DZ" sz="4800" b="1" dirty="0" smtClean="0">
                <a:solidFill>
                  <a:schemeClr val="tx1"/>
                </a:solidFill>
              </a:rPr>
              <a:t>الضوئي </a:t>
            </a:r>
            <a:endParaRPr lang="ar-DZ" sz="4800" b="1" dirty="0">
              <a:solidFill>
                <a:schemeClr val="tx1"/>
              </a:solidFill>
            </a:endParaRPr>
          </a:p>
          <a:p>
            <a:pPr algn="r" rtl="1"/>
            <a:r>
              <a:rPr lang="ar-DZ" sz="4800" b="1" dirty="0">
                <a:solidFill>
                  <a:schemeClr val="tx1"/>
                </a:solidFill>
              </a:rPr>
              <a:t>طبيعة المواد الغذائية  </a:t>
            </a:r>
            <a:r>
              <a:rPr lang="ar-DZ" sz="4800" b="1" dirty="0" smtClean="0">
                <a:solidFill>
                  <a:schemeClr val="tx1"/>
                </a:solidFill>
              </a:rPr>
              <a:t>المدخرة</a:t>
            </a:r>
            <a:endParaRPr lang="fr-FR" sz="4800" b="1" dirty="0">
              <a:solidFill>
                <a:schemeClr val="tx1"/>
              </a:solidFill>
            </a:endParaRPr>
          </a:p>
          <a:p>
            <a:pPr algn="r" rtl="1"/>
            <a:r>
              <a:rPr lang="ar-DZ" sz="4800" b="1" dirty="0">
                <a:solidFill>
                  <a:schemeClr val="tx1"/>
                </a:solidFill>
              </a:rPr>
              <a:t>طرق التكاثر ودورة الحياة</a:t>
            </a:r>
          </a:p>
          <a:p>
            <a:pPr algn="r" rtl="1"/>
            <a:r>
              <a:rPr lang="ar-DZ" sz="4800" b="1" dirty="0">
                <a:solidFill>
                  <a:schemeClr val="tx1"/>
                </a:solidFill>
              </a:rPr>
              <a:t>الحركة ونوعها وجود </a:t>
            </a:r>
            <a:r>
              <a:rPr lang="ar-DZ" sz="4800" b="1" dirty="0" smtClean="0">
                <a:solidFill>
                  <a:schemeClr val="tx1"/>
                </a:solidFill>
              </a:rPr>
              <a:t>او غياب  </a:t>
            </a:r>
            <a:r>
              <a:rPr lang="ar-DZ" sz="4800" b="1" dirty="0">
                <a:solidFill>
                  <a:schemeClr val="tx1"/>
                </a:solidFill>
              </a:rPr>
              <a:t>الاسواط</a:t>
            </a:r>
          </a:p>
          <a:p>
            <a:pPr algn="r" rtl="1"/>
            <a:r>
              <a:rPr lang="ar-DZ" sz="4800" b="1" dirty="0">
                <a:solidFill>
                  <a:schemeClr val="tx1"/>
                </a:solidFill>
              </a:rPr>
              <a:t>التركيب </a:t>
            </a:r>
            <a:r>
              <a:rPr lang="ar-DZ" sz="4800" b="1" dirty="0" err="1">
                <a:solidFill>
                  <a:schemeClr val="tx1"/>
                </a:solidFill>
              </a:rPr>
              <a:t>الكيمائى</a:t>
            </a:r>
            <a:r>
              <a:rPr lang="ar-DZ" sz="4800" b="1" dirty="0">
                <a:solidFill>
                  <a:schemeClr val="tx1"/>
                </a:solidFill>
              </a:rPr>
              <a:t> للجدار </a:t>
            </a:r>
            <a:r>
              <a:rPr lang="ar-DZ" sz="4800" b="1" dirty="0" err="1">
                <a:solidFill>
                  <a:schemeClr val="tx1"/>
                </a:solidFill>
              </a:rPr>
              <a:t>الخلوى</a:t>
            </a:r>
            <a:endParaRPr lang="ar-DZ" sz="4800" b="1" dirty="0">
              <a:solidFill>
                <a:schemeClr val="tx1"/>
              </a:solidFill>
            </a:endParaRPr>
          </a:p>
          <a:p>
            <a:pPr algn="r" rtl="1"/>
            <a:endParaRPr lang="fr-FR" sz="4800" b="1" dirty="0">
              <a:solidFill>
                <a:schemeClr val="tx1"/>
              </a:solidFill>
            </a:endParaRPr>
          </a:p>
        </p:txBody>
      </p:sp>
    </p:spTree>
    <p:extLst>
      <p:ext uri="{BB962C8B-B14F-4D97-AF65-F5344CB8AC3E}">
        <p14:creationId xmlns="" xmlns:p14="http://schemas.microsoft.com/office/powerpoint/2010/main" val="2095594145"/>
      </p:ext>
    </p:extLst>
  </p:cSld>
  <p:clrMapOvr>
    <a:masterClrMapping/>
  </p:clrMapOvr>
  <mc:AlternateContent xmlns:mc="http://schemas.openxmlformats.org/markup-compatibility/2006">
    <mc:Choice xmlns=""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 y="116633"/>
            <a:ext cx="9112789" cy="4525963"/>
          </a:xfrm>
        </p:spPr>
        <p:txBody>
          <a:bodyPr>
            <a:noAutofit/>
          </a:bodyPr>
          <a:lstStyle/>
          <a:p>
            <a:pPr algn="just" rtl="1"/>
            <a:r>
              <a:rPr lang="ar-DZ" sz="4600" b="1" dirty="0">
                <a:solidFill>
                  <a:schemeClr val="tx1"/>
                </a:solidFill>
              </a:rPr>
              <a:t>الطحالب هي كائنات حيّة، تستطيع صنع غذائها بنفسها كالنباتات، حيث إنها تمتلك صبغة الكلوروفيل، وبالتالي تقوم بعمليّة البناء الضوئي، وتم تصنيفها على هذا الأساس أنها من النباتات، ولكن مع التطور العلمي تم التوصل </a:t>
            </a:r>
            <a:r>
              <a:rPr lang="ar-DZ" sz="4600" b="1" dirty="0" smtClean="0">
                <a:solidFill>
                  <a:schemeClr val="tx1"/>
                </a:solidFill>
              </a:rPr>
              <a:t>إلى </a:t>
            </a:r>
            <a:r>
              <a:rPr lang="ar-DZ" sz="4600" b="1" dirty="0" smtClean="0">
                <a:solidFill>
                  <a:schemeClr val="tx1"/>
                </a:solidFill>
              </a:rPr>
              <a:t>أنها </a:t>
            </a:r>
            <a:r>
              <a:rPr lang="ar-DZ" sz="4600" b="1" dirty="0">
                <a:solidFill>
                  <a:schemeClr val="tx1"/>
                </a:solidFill>
              </a:rPr>
              <a:t>تشبه الأوليّات إلى حد ما، وأن معظمها وحيد الخليّة، وبالتالي تم تصنيفها ضمن مملكة الطلائعيّات، وهي مختلفة في شكلها، وحجمها، ولونها.</a:t>
            </a:r>
          </a:p>
          <a:p>
            <a:pPr algn="just" rtl="1"/>
            <a:endParaRPr lang="ar-DZ" sz="4800" b="1" dirty="0">
              <a:solidFill>
                <a:schemeClr val="tx1"/>
              </a:solidFill>
            </a:endParaRPr>
          </a:p>
        </p:txBody>
      </p:sp>
    </p:spTree>
    <p:extLst>
      <p:ext uri="{BB962C8B-B14F-4D97-AF65-F5344CB8AC3E}">
        <p14:creationId xmlns="" xmlns:p14="http://schemas.microsoft.com/office/powerpoint/2010/main" val="2166544855"/>
      </p:ext>
    </p:extLst>
  </p:cSld>
  <p:clrMapOvr>
    <a:masterClrMapping/>
  </p:clrMapOvr>
  <mc:AlternateContent xmlns:mc="http://schemas.openxmlformats.org/markup-compatibility/2006">
    <mc:Choice xmlns=""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6632"/>
            <a:ext cx="8229600" cy="907504"/>
          </a:xfrm>
        </p:spPr>
        <p:txBody>
          <a:bodyPr/>
          <a:lstStyle/>
          <a:p>
            <a:r>
              <a:rPr lang="ar-DZ" dirty="0" smtClean="0"/>
              <a:t>مميزات الطحالب </a:t>
            </a:r>
            <a:endParaRPr lang="fr-FR" dirty="0"/>
          </a:p>
        </p:txBody>
      </p:sp>
      <p:sp>
        <p:nvSpPr>
          <p:cNvPr id="3" name="عنصر نائب للمحتوى 2"/>
          <p:cNvSpPr>
            <a:spLocks noGrp="1"/>
          </p:cNvSpPr>
          <p:nvPr>
            <p:ph idx="1"/>
          </p:nvPr>
        </p:nvSpPr>
        <p:spPr>
          <a:xfrm>
            <a:off x="107504" y="1052737"/>
            <a:ext cx="8928992" cy="4525963"/>
          </a:xfrm>
        </p:spPr>
        <p:txBody>
          <a:bodyPr>
            <a:noAutofit/>
          </a:bodyPr>
          <a:lstStyle/>
          <a:p>
            <a:pPr algn="r" rtl="1"/>
            <a:r>
              <a:rPr lang="ar-DZ" sz="3200" b="1" dirty="0" smtClean="0">
                <a:solidFill>
                  <a:schemeClr val="tx1"/>
                </a:solidFill>
              </a:rPr>
              <a:t>نباتات </a:t>
            </a:r>
            <a:r>
              <a:rPr lang="ar-DZ" sz="3200" b="1" dirty="0" err="1">
                <a:solidFill>
                  <a:schemeClr val="tx1"/>
                </a:solidFill>
              </a:rPr>
              <a:t>ثالوسية</a:t>
            </a:r>
            <a:r>
              <a:rPr lang="ar-DZ" sz="3200" b="1" dirty="0">
                <a:solidFill>
                  <a:schemeClr val="tx1"/>
                </a:solidFill>
              </a:rPr>
              <a:t> </a:t>
            </a:r>
            <a:r>
              <a:rPr lang="fr-FR" sz="3200" b="1" dirty="0" err="1" smtClean="0">
                <a:solidFill>
                  <a:schemeClr val="tx1"/>
                </a:solidFill>
              </a:rPr>
              <a:t>Thalophyte</a:t>
            </a:r>
            <a:r>
              <a:rPr lang="ar-DZ" sz="3200" b="1" dirty="0" smtClean="0">
                <a:solidFill>
                  <a:schemeClr val="tx1"/>
                </a:solidFill>
              </a:rPr>
              <a:t> تفتقر </a:t>
            </a:r>
            <a:r>
              <a:rPr lang="ar-DZ" sz="3200" b="1" dirty="0">
                <a:solidFill>
                  <a:schemeClr val="tx1"/>
                </a:solidFill>
              </a:rPr>
              <a:t>الى وجود الأوراق والسيقان والجذور </a:t>
            </a:r>
            <a:r>
              <a:rPr lang="ar-DZ" sz="3200" b="1" dirty="0" smtClean="0">
                <a:solidFill>
                  <a:schemeClr val="tx1"/>
                </a:solidFill>
              </a:rPr>
              <a:t>الحقيقة</a:t>
            </a:r>
            <a:endParaRPr lang="fr-FR" sz="3200" b="1" dirty="0" smtClean="0">
              <a:solidFill>
                <a:schemeClr val="tx1"/>
              </a:solidFill>
            </a:endParaRPr>
          </a:p>
          <a:p>
            <a:pPr algn="r" rtl="1"/>
            <a:r>
              <a:rPr lang="ar-DZ" sz="3200" b="1" dirty="0" smtClean="0">
                <a:solidFill>
                  <a:schemeClr val="tx1"/>
                </a:solidFill>
              </a:rPr>
              <a:t>منها بدائية النواة و التي تندرج ضمن مملكة </a:t>
            </a:r>
            <a:r>
              <a:rPr lang="ar-DZ" sz="3200" b="1" dirty="0" err="1" smtClean="0">
                <a:solidFill>
                  <a:schemeClr val="tx1"/>
                </a:solidFill>
              </a:rPr>
              <a:t>مونيرا</a:t>
            </a:r>
            <a:r>
              <a:rPr lang="ar-DZ" sz="3200" b="1" dirty="0">
                <a:solidFill>
                  <a:schemeClr val="tx1"/>
                </a:solidFill>
              </a:rPr>
              <a:t> </a:t>
            </a:r>
            <a:r>
              <a:rPr lang="ar-DZ" sz="3200" b="1" dirty="0" smtClean="0">
                <a:solidFill>
                  <a:schemeClr val="tx1"/>
                </a:solidFill>
              </a:rPr>
              <a:t>و هي </a:t>
            </a:r>
            <a:r>
              <a:rPr lang="ar-DZ" sz="3200" b="1" dirty="0" err="1" smtClean="0">
                <a:solidFill>
                  <a:schemeClr val="tx1"/>
                </a:solidFill>
              </a:rPr>
              <a:t>سيانوبكتيريا</a:t>
            </a:r>
            <a:r>
              <a:rPr lang="ar-DZ" sz="3200" b="1" dirty="0" smtClean="0">
                <a:solidFill>
                  <a:schemeClr val="tx1"/>
                </a:solidFill>
              </a:rPr>
              <a:t>، </a:t>
            </a:r>
            <a:r>
              <a:rPr lang="ar-DZ" sz="3200" b="1" dirty="0" err="1" smtClean="0">
                <a:solidFill>
                  <a:schemeClr val="tx1"/>
                </a:solidFill>
              </a:rPr>
              <a:t>و</a:t>
            </a:r>
            <a:r>
              <a:rPr lang="ar-DZ" sz="3200" b="1" dirty="0" smtClean="0">
                <a:solidFill>
                  <a:schemeClr val="tx1"/>
                </a:solidFill>
              </a:rPr>
              <a:t> </a:t>
            </a:r>
            <a:r>
              <a:rPr lang="ar-DZ" sz="3200" b="1" dirty="0" smtClean="0">
                <a:solidFill>
                  <a:schemeClr val="tx1"/>
                </a:solidFill>
              </a:rPr>
              <a:t>منها حقيقية النواة التي تندرج في </a:t>
            </a:r>
            <a:r>
              <a:rPr lang="ar-DZ" sz="3200" b="1" dirty="0" err="1" smtClean="0">
                <a:solidFill>
                  <a:schemeClr val="tx1"/>
                </a:solidFill>
              </a:rPr>
              <a:t>البروتيستا</a:t>
            </a:r>
            <a:endParaRPr lang="ar-DZ" sz="3200" b="1" dirty="0">
              <a:solidFill>
                <a:schemeClr val="tx1"/>
              </a:solidFill>
            </a:endParaRPr>
          </a:p>
          <a:p>
            <a:pPr algn="r" rtl="1"/>
            <a:r>
              <a:rPr lang="ar-DZ" sz="3200" b="1" dirty="0" smtClean="0">
                <a:solidFill>
                  <a:schemeClr val="tx1"/>
                </a:solidFill>
              </a:rPr>
              <a:t> </a:t>
            </a:r>
            <a:r>
              <a:rPr lang="ar-DZ" sz="3200" b="1" dirty="0">
                <a:solidFill>
                  <a:schemeClr val="tx1"/>
                </a:solidFill>
              </a:rPr>
              <a:t>بساطة تركيب أجسامها </a:t>
            </a:r>
            <a:r>
              <a:rPr lang="ar-DZ" sz="3200" b="1" dirty="0" smtClean="0">
                <a:solidFill>
                  <a:schemeClr val="tx1"/>
                </a:solidFill>
              </a:rPr>
              <a:t>والتي </a:t>
            </a:r>
            <a:r>
              <a:rPr lang="ar-DZ" sz="3200" b="1" dirty="0">
                <a:solidFill>
                  <a:schemeClr val="tx1"/>
                </a:solidFill>
              </a:rPr>
              <a:t>تكون أما احادية </a:t>
            </a:r>
            <a:r>
              <a:rPr lang="ar-DZ" sz="3200" b="1" dirty="0" smtClean="0">
                <a:solidFill>
                  <a:schemeClr val="tx1"/>
                </a:solidFill>
              </a:rPr>
              <a:t>الخلية</a:t>
            </a:r>
            <a:r>
              <a:rPr lang="fr-FR" sz="3200" b="1" dirty="0" smtClean="0">
                <a:solidFill>
                  <a:schemeClr val="tx1"/>
                </a:solidFill>
              </a:rPr>
              <a:t>unicellulaire </a:t>
            </a:r>
            <a:r>
              <a:rPr lang="ar-DZ" sz="3200" b="1" dirty="0" smtClean="0">
                <a:solidFill>
                  <a:schemeClr val="tx1"/>
                </a:solidFill>
              </a:rPr>
              <a:t> </a:t>
            </a:r>
            <a:r>
              <a:rPr lang="ar-DZ" sz="3200" b="1" dirty="0">
                <a:solidFill>
                  <a:schemeClr val="tx1"/>
                </a:solidFill>
              </a:rPr>
              <a:t>أو متعددة الخلايا </a:t>
            </a:r>
            <a:r>
              <a:rPr lang="fr-FR" sz="3200" b="1" dirty="0" smtClean="0">
                <a:solidFill>
                  <a:schemeClr val="tx1"/>
                </a:solidFill>
              </a:rPr>
              <a:t>multicellulaire </a:t>
            </a:r>
          </a:p>
          <a:p>
            <a:pPr algn="r" rtl="1"/>
            <a:r>
              <a:rPr lang="ar-DZ" sz="3200" b="1" dirty="0">
                <a:solidFill>
                  <a:schemeClr val="tx1"/>
                </a:solidFill>
              </a:rPr>
              <a:t>ذاتية التغذية </a:t>
            </a:r>
            <a:r>
              <a:rPr lang="fr-FR" sz="3200" b="1" dirty="0" smtClean="0">
                <a:solidFill>
                  <a:schemeClr val="tx1"/>
                </a:solidFill>
              </a:rPr>
              <a:t>Autotrophe</a:t>
            </a:r>
            <a:r>
              <a:rPr lang="ar-DZ" sz="3200" b="1" dirty="0" smtClean="0">
                <a:solidFill>
                  <a:schemeClr val="tx1"/>
                </a:solidFill>
              </a:rPr>
              <a:t>نظراً لاحتوائها </a:t>
            </a:r>
            <a:r>
              <a:rPr lang="ar-DZ" sz="3200" b="1" dirty="0">
                <a:solidFill>
                  <a:schemeClr val="tx1"/>
                </a:solidFill>
              </a:rPr>
              <a:t>على </a:t>
            </a:r>
            <a:r>
              <a:rPr lang="ar-DZ" sz="3200" b="1" dirty="0" smtClean="0">
                <a:solidFill>
                  <a:schemeClr val="tx1"/>
                </a:solidFill>
              </a:rPr>
              <a:t>( </a:t>
            </a:r>
            <a:r>
              <a:rPr lang="ar-DZ" sz="3200" b="1" dirty="0">
                <a:solidFill>
                  <a:schemeClr val="tx1"/>
                </a:solidFill>
              </a:rPr>
              <a:t>الكلوروفيل) </a:t>
            </a:r>
            <a:r>
              <a:rPr lang="ar-DZ" sz="3200" b="1" dirty="0" smtClean="0">
                <a:solidFill>
                  <a:schemeClr val="tx1"/>
                </a:solidFill>
              </a:rPr>
              <a:t>و بالتالي تقوم </a:t>
            </a:r>
            <a:r>
              <a:rPr lang="ar-DZ" sz="3200" b="1" dirty="0">
                <a:solidFill>
                  <a:schemeClr val="tx1"/>
                </a:solidFill>
              </a:rPr>
              <a:t>بعملية البناء </a:t>
            </a:r>
            <a:r>
              <a:rPr lang="ar-DZ" sz="3200" b="1" dirty="0" err="1">
                <a:solidFill>
                  <a:schemeClr val="tx1"/>
                </a:solidFill>
              </a:rPr>
              <a:t>الضوئى</a:t>
            </a:r>
            <a:r>
              <a:rPr lang="ar-DZ" sz="3200" b="1" dirty="0">
                <a:solidFill>
                  <a:schemeClr val="tx1"/>
                </a:solidFill>
              </a:rPr>
              <a:t> </a:t>
            </a:r>
            <a:r>
              <a:rPr lang="fr-FR" sz="3200" b="1" dirty="0" err="1" smtClean="0">
                <a:solidFill>
                  <a:schemeClr val="tx1"/>
                </a:solidFill>
              </a:rPr>
              <a:t>photosynthesis</a:t>
            </a:r>
            <a:r>
              <a:rPr lang="ar-DZ" sz="3200" b="1" dirty="0" smtClean="0">
                <a:solidFill>
                  <a:schemeClr val="tx1"/>
                </a:solidFill>
              </a:rPr>
              <a:t> </a:t>
            </a:r>
          </a:p>
          <a:p>
            <a:pPr algn="r" rtl="1"/>
            <a:r>
              <a:rPr lang="ar-DZ" sz="3200" b="1" dirty="0" smtClean="0">
                <a:solidFill>
                  <a:schemeClr val="tx1"/>
                </a:solidFill>
              </a:rPr>
              <a:t>تحاط </a:t>
            </a:r>
            <a:r>
              <a:rPr lang="ar-DZ" sz="3200" b="1" dirty="0">
                <a:solidFill>
                  <a:schemeClr val="tx1"/>
                </a:solidFill>
              </a:rPr>
              <a:t>خلايا الطحالب بجدار خلية سميك يتكون اساسا من </a:t>
            </a:r>
            <a:r>
              <a:rPr lang="ar-DZ" sz="3200" b="1" dirty="0" err="1">
                <a:solidFill>
                  <a:schemeClr val="tx1"/>
                </a:solidFill>
              </a:rPr>
              <a:t>السليولوز</a:t>
            </a:r>
            <a:r>
              <a:rPr lang="ar-DZ" sz="3200" b="1" dirty="0">
                <a:solidFill>
                  <a:schemeClr val="tx1"/>
                </a:solidFill>
              </a:rPr>
              <a:t> </a:t>
            </a:r>
            <a:r>
              <a:rPr lang="ar-DZ" sz="3200" b="1" dirty="0" smtClean="0">
                <a:solidFill>
                  <a:schemeClr val="tx1"/>
                </a:solidFill>
              </a:rPr>
              <a:t>، البكتين، </a:t>
            </a:r>
            <a:r>
              <a:rPr lang="ar-DZ" sz="3200" b="1" dirty="0" err="1" smtClean="0">
                <a:solidFill>
                  <a:schemeClr val="tx1"/>
                </a:solidFill>
              </a:rPr>
              <a:t>كاربونات</a:t>
            </a:r>
            <a:r>
              <a:rPr lang="ar-DZ" sz="3200" b="1" dirty="0" smtClean="0">
                <a:solidFill>
                  <a:schemeClr val="tx1"/>
                </a:solidFill>
              </a:rPr>
              <a:t> الكالسيوم </a:t>
            </a:r>
            <a:endParaRPr lang="fr-FR" sz="3200" b="1" dirty="0">
              <a:solidFill>
                <a:schemeClr val="tx1"/>
              </a:solidFill>
            </a:endParaRPr>
          </a:p>
        </p:txBody>
      </p:sp>
    </p:spTree>
    <p:extLst>
      <p:ext uri="{BB962C8B-B14F-4D97-AF65-F5344CB8AC3E}">
        <p14:creationId xmlns="" xmlns:p14="http://schemas.microsoft.com/office/powerpoint/2010/main" val="4003232419"/>
      </p:ext>
    </p:extLst>
  </p:cSld>
  <p:clrMapOvr>
    <a:masterClrMapping/>
  </p:clrMapOvr>
  <mc:AlternateContent xmlns:mc="http://schemas.openxmlformats.org/markup-compatibility/2006">
    <mc:Choice xmlns=""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6632"/>
            <a:ext cx="8229600" cy="907504"/>
          </a:xfrm>
        </p:spPr>
        <p:txBody>
          <a:bodyPr/>
          <a:lstStyle/>
          <a:p>
            <a:r>
              <a:rPr lang="ar-DZ" dirty="0" smtClean="0"/>
              <a:t>مميزات الطحالب </a:t>
            </a:r>
            <a:endParaRPr lang="fr-FR" dirty="0"/>
          </a:p>
        </p:txBody>
      </p:sp>
      <p:sp>
        <p:nvSpPr>
          <p:cNvPr id="3" name="عنصر نائب للمحتوى 2"/>
          <p:cNvSpPr>
            <a:spLocks noGrp="1"/>
          </p:cNvSpPr>
          <p:nvPr>
            <p:ph idx="1"/>
          </p:nvPr>
        </p:nvSpPr>
        <p:spPr>
          <a:xfrm>
            <a:off x="107504" y="1052737"/>
            <a:ext cx="8928992" cy="4525963"/>
          </a:xfrm>
        </p:spPr>
        <p:txBody>
          <a:bodyPr>
            <a:noAutofit/>
          </a:bodyPr>
          <a:lstStyle/>
          <a:p>
            <a:pPr algn="r" rtl="1"/>
            <a:r>
              <a:rPr lang="ar-DZ" sz="3200" b="1" dirty="0" smtClean="0">
                <a:solidFill>
                  <a:schemeClr val="tx1"/>
                </a:solidFill>
              </a:rPr>
              <a:t>اغلب عشائر الطحالب مائية الوسط</a:t>
            </a:r>
            <a:r>
              <a:rPr lang="fr-FR" sz="3200" b="1" dirty="0" smtClean="0">
                <a:solidFill>
                  <a:schemeClr val="tx1"/>
                </a:solidFill>
              </a:rPr>
              <a:t> </a:t>
            </a:r>
            <a:r>
              <a:rPr lang="ar-DZ" sz="3200" b="1" dirty="0" smtClean="0">
                <a:solidFill>
                  <a:schemeClr val="tx1"/>
                </a:solidFill>
              </a:rPr>
              <a:t>منها ما يكون </a:t>
            </a:r>
          </a:p>
          <a:p>
            <a:pPr algn="r" rtl="1">
              <a:buFontTx/>
              <a:buChar char="-"/>
            </a:pPr>
            <a:r>
              <a:rPr lang="ar-DZ" sz="3200" b="1" dirty="0" smtClean="0">
                <a:solidFill>
                  <a:schemeClr val="tx1"/>
                </a:solidFill>
              </a:rPr>
              <a:t>طافيا على السطح </a:t>
            </a:r>
          </a:p>
          <a:p>
            <a:pPr algn="r" rtl="1">
              <a:buFontTx/>
              <a:buChar char="-"/>
            </a:pPr>
            <a:r>
              <a:rPr lang="ar-DZ" sz="3200" b="1" dirty="0" smtClean="0">
                <a:solidFill>
                  <a:schemeClr val="tx1"/>
                </a:solidFill>
              </a:rPr>
              <a:t> مثبتا بدعامات في قاع البحر أو الشواطئ </a:t>
            </a:r>
          </a:p>
          <a:p>
            <a:pPr algn="r" rtl="1">
              <a:buFontTx/>
              <a:buChar char="-"/>
            </a:pPr>
            <a:r>
              <a:rPr lang="ar-DZ" sz="3200" b="1" dirty="0" smtClean="0">
                <a:solidFill>
                  <a:schemeClr val="tx1"/>
                </a:solidFill>
              </a:rPr>
              <a:t>تعيش ملتصقة بنباتات مائية او طحالب كبيرة او على اجسام الحيوانات </a:t>
            </a:r>
          </a:p>
          <a:p>
            <a:pPr algn="r" rtl="1">
              <a:buFontTx/>
              <a:buChar char="-"/>
            </a:pPr>
            <a:r>
              <a:rPr lang="ar-DZ" sz="3200" b="1" dirty="0" smtClean="0">
                <a:solidFill>
                  <a:schemeClr val="tx1"/>
                </a:solidFill>
              </a:rPr>
              <a:t>متعايشة مع فطريات </a:t>
            </a:r>
          </a:p>
          <a:p>
            <a:pPr algn="r" rtl="1">
              <a:buFontTx/>
              <a:buChar char="-"/>
            </a:pPr>
            <a:r>
              <a:rPr lang="ar-DZ" sz="3200" b="1" dirty="0" smtClean="0">
                <a:solidFill>
                  <a:schemeClr val="tx1"/>
                </a:solidFill>
              </a:rPr>
              <a:t>داخل الحيوانات </a:t>
            </a:r>
          </a:p>
          <a:p>
            <a:pPr algn="r" rtl="1"/>
            <a:r>
              <a:rPr lang="ar-DZ" sz="3200" b="1" dirty="0" smtClean="0">
                <a:solidFill>
                  <a:schemeClr val="tx1"/>
                </a:solidFill>
              </a:rPr>
              <a:t>لديها القدرة على التكيف مع درجات الحرارة </a:t>
            </a:r>
          </a:p>
          <a:p>
            <a:pPr algn="r" rtl="1"/>
            <a:endParaRPr lang="ar-DZ" sz="3200" b="1" dirty="0" smtClean="0">
              <a:solidFill>
                <a:schemeClr val="tx1"/>
              </a:solidFill>
            </a:endParaRPr>
          </a:p>
          <a:p>
            <a:pPr algn="r" rtl="1">
              <a:buFontTx/>
              <a:buChar char="-"/>
            </a:pPr>
            <a:endParaRPr lang="ar-DZ" sz="3200" b="1" dirty="0" smtClean="0">
              <a:solidFill>
                <a:schemeClr val="tx1"/>
              </a:solidFill>
            </a:endParaRPr>
          </a:p>
        </p:txBody>
      </p:sp>
    </p:spTree>
    <p:extLst>
      <p:ext uri="{BB962C8B-B14F-4D97-AF65-F5344CB8AC3E}">
        <p14:creationId xmlns="" xmlns:p14="http://schemas.microsoft.com/office/powerpoint/2010/main" val="759954766"/>
      </p:ext>
    </p:extLst>
  </p:cSld>
  <p:clrMapOvr>
    <a:masterClrMapping/>
  </p:clrMapOvr>
  <mc:AlternateContent xmlns:mc="http://schemas.openxmlformats.org/markup-compatibility/2006">
    <mc:Choice xmlns=""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71660" y="3717032"/>
            <a:ext cx="3894765" cy="2576537"/>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9756" r="20068"/>
          <a:stretch/>
        </p:blipFill>
        <p:spPr bwMode="auto">
          <a:xfrm>
            <a:off x="153973" y="116632"/>
            <a:ext cx="2057400" cy="233321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012160" y="116632"/>
            <a:ext cx="3023044" cy="3096344"/>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649716" y="4005064"/>
            <a:ext cx="2463452" cy="2418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pic>
        <p:nvPicPr>
          <p:cNvPr id="9" name="Picture 7" descr="Résultat de recherche d'images pour &quot;Enteromorpha&quot;"/>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184144" y="3789040"/>
            <a:ext cx="1901926" cy="2507538"/>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3"/>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486433" y="391520"/>
            <a:ext cx="3395422" cy="2546567"/>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0508270"/>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196753"/>
            <a:ext cx="9057184" cy="4525963"/>
          </a:xfrm>
        </p:spPr>
        <p:txBody>
          <a:bodyPr>
            <a:noAutofit/>
          </a:bodyPr>
          <a:lstStyle/>
          <a:p>
            <a:pPr marL="0" indent="0" algn="just" rtl="1">
              <a:buNone/>
            </a:pPr>
            <a:r>
              <a:rPr lang="ar-DZ" sz="4400" b="1" dirty="0">
                <a:solidFill>
                  <a:schemeClr val="tx1"/>
                </a:solidFill>
              </a:rPr>
              <a:t>وتتكون من خلية واحدة قد تكون متحركة </a:t>
            </a:r>
            <a:r>
              <a:rPr lang="fr-FR" sz="4400" b="1" dirty="0">
                <a:solidFill>
                  <a:schemeClr val="tx1"/>
                </a:solidFill>
              </a:rPr>
              <a:t>mobile </a:t>
            </a:r>
            <a:r>
              <a:rPr lang="ar-DZ" sz="4400" b="1" dirty="0">
                <a:solidFill>
                  <a:schemeClr val="tx1"/>
                </a:solidFill>
              </a:rPr>
              <a:t>و تمتلك أسواطاً كما في</a:t>
            </a:r>
          </a:p>
          <a:p>
            <a:pPr marL="0" indent="0" algn="just" rtl="1">
              <a:buNone/>
            </a:pPr>
            <a:r>
              <a:rPr lang="fr-FR" sz="4400" b="1" dirty="0">
                <a:solidFill>
                  <a:schemeClr val="tx1"/>
                </a:solidFill>
              </a:rPr>
              <a:t>Chlamydomonas </a:t>
            </a:r>
            <a:r>
              <a:rPr lang="ar-DZ" sz="4400" b="1" dirty="0">
                <a:solidFill>
                  <a:schemeClr val="tx1"/>
                </a:solidFill>
              </a:rPr>
              <a:t>و </a:t>
            </a:r>
            <a:r>
              <a:rPr lang="fr-FR" sz="4400" b="1" dirty="0" err="1">
                <a:solidFill>
                  <a:schemeClr val="tx1"/>
                </a:solidFill>
              </a:rPr>
              <a:t>Euglena</a:t>
            </a:r>
            <a:r>
              <a:rPr lang="fr-FR" sz="4400" b="1" dirty="0">
                <a:solidFill>
                  <a:schemeClr val="tx1"/>
                </a:solidFill>
              </a:rPr>
              <a:t> </a:t>
            </a:r>
            <a:r>
              <a:rPr lang="ar-DZ" sz="4400" b="1" dirty="0">
                <a:solidFill>
                  <a:schemeClr val="tx1"/>
                </a:solidFill>
              </a:rPr>
              <a:t>أو غير متحركة </a:t>
            </a:r>
            <a:r>
              <a:rPr lang="fr-FR" sz="4400" b="1" dirty="0">
                <a:solidFill>
                  <a:schemeClr val="tx1"/>
                </a:solidFill>
              </a:rPr>
              <a:t>non-mobile </a:t>
            </a:r>
            <a:r>
              <a:rPr lang="ar-DZ" sz="4400" b="1" dirty="0">
                <a:solidFill>
                  <a:schemeClr val="tx1"/>
                </a:solidFill>
              </a:rPr>
              <a:t>التي لا تمتلك أسواطاً</a:t>
            </a:r>
          </a:p>
          <a:p>
            <a:pPr marL="0" indent="0" algn="just" rtl="1">
              <a:buNone/>
            </a:pPr>
            <a:r>
              <a:rPr lang="ar-DZ" sz="4400" b="1" dirty="0">
                <a:solidFill>
                  <a:schemeClr val="tx1"/>
                </a:solidFill>
              </a:rPr>
              <a:t>كما في </a:t>
            </a:r>
            <a:r>
              <a:rPr lang="fr-FR" sz="4400" b="1" dirty="0" err="1">
                <a:solidFill>
                  <a:schemeClr val="tx1"/>
                </a:solidFill>
              </a:rPr>
              <a:t>Chlorella</a:t>
            </a:r>
            <a:r>
              <a:rPr lang="fr-FR" sz="4400" b="1" dirty="0">
                <a:solidFill>
                  <a:schemeClr val="tx1"/>
                </a:solidFill>
              </a:rPr>
              <a:t>  </a:t>
            </a:r>
            <a:r>
              <a:rPr lang="ar-DZ" sz="4400" b="1" dirty="0">
                <a:solidFill>
                  <a:schemeClr val="tx1"/>
                </a:solidFill>
              </a:rPr>
              <a:t>وأنواع اخرى من </a:t>
            </a:r>
            <a:r>
              <a:rPr lang="ar-DZ" sz="4400" b="1" dirty="0" err="1">
                <a:solidFill>
                  <a:schemeClr val="tx1"/>
                </a:solidFill>
              </a:rPr>
              <a:t>الدايتومات</a:t>
            </a:r>
            <a:r>
              <a:rPr lang="ar-DZ" sz="4400" b="1" dirty="0">
                <a:solidFill>
                  <a:schemeClr val="tx1"/>
                </a:solidFill>
              </a:rPr>
              <a:t> </a:t>
            </a:r>
            <a:r>
              <a:rPr lang="fr-FR" sz="4400" b="1" dirty="0" smtClean="0">
                <a:solidFill>
                  <a:schemeClr val="tx1"/>
                </a:solidFill>
              </a:rPr>
              <a:t>.</a:t>
            </a:r>
            <a:r>
              <a:rPr lang="fr-FR" sz="4400" b="1" dirty="0" err="1" smtClean="0">
                <a:solidFill>
                  <a:schemeClr val="tx1"/>
                </a:solidFill>
              </a:rPr>
              <a:t>Diatoms</a:t>
            </a:r>
            <a:endParaRPr lang="fr-FR" sz="4400" b="1" dirty="0">
              <a:solidFill>
                <a:schemeClr val="tx1"/>
              </a:solidFill>
            </a:endParaRPr>
          </a:p>
        </p:txBody>
      </p:sp>
      <p:sp>
        <p:nvSpPr>
          <p:cNvPr id="4" name="مربع نص 3"/>
          <p:cNvSpPr txBox="1"/>
          <p:nvPr/>
        </p:nvSpPr>
        <p:spPr>
          <a:xfrm>
            <a:off x="251520" y="332657"/>
            <a:ext cx="8064896" cy="769431"/>
          </a:xfrm>
          <a:prstGeom prst="rect">
            <a:avLst/>
          </a:prstGeom>
          <a:noFill/>
        </p:spPr>
        <p:txBody>
          <a:bodyPr wrap="square" lIns="91431" tIns="45715" rIns="91431" bIns="45715" rtlCol="0">
            <a:spAutoFit/>
          </a:bodyPr>
          <a:lstStyle/>
          <a:p>
            <a:pPr marL="342866" indent="-342866" algn="just">
              <a:spcBef>
                <a:spcPct val="20000"/>
              </a:spcBef>
              <a:buFont typeface="Arial" pitchFamily="34" charset="0"/>
              <a:buChar char="•"/>
            </a:pPr>
            <a:r>
              <a:rPr lang="ar-DZ" sz="4400" b="1" dirty="0">
                <a:solidFill>
                  <a:srgbClr val="FF0000"/>
                </a:solidFill>
                <a:latin typeface="Century Gothic"/>
              </a:rPr>
              <a:t>احادية الخلية</a:t>
            </a:r>
            <a:r>
              <a:rPr lang="fr-FR" sz="4400" b="1" dirty="0">
                <a:solidFill>
                  <a:srgbClr val="FF0000"/>
                </a:solidFill>
                <a:latin typeface="Century Gothic"/>
              </a:rPr>
              <a:t>Unicellulaire</a:t>
            </a:r>
          </a:p>
        </p:txBody>
      </p:sp>
    </p:spTree>
    <p:extLst>
      <p:ext uri="{BB962C8B-B14F-4D97-AF65-F5344CB8AC3E}">
        <p14:creationId xmlns="" xmlns:p14="http://schemas.microsoft.com/office/powerpoint/2010/main" val="390875706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a:p>
        </p:txBody>
      </p:sp>
      <p:sp>
        <p:nvSpPr>
          <p:cNvPr id="3" name="عنصر نائب للمحتوى 2"/>
          <p:cNvSpPr>
            <a:spLocks noGrp="1"/>
          </p:cNvSpPr>
          <p:nvPr>
            <p:ph idx="1"/>
          </p:nvPr>
        </p:nvSpPr>
        <p:spPr/>
        <p:txBody>
          <a:bodyPr/>
          <a:lstStyle/>
          <a:p>
            <a:endParaRPr lang="fr-FR"/>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2622" y="0"/>
            <a:ext cx="9346622" cy="6237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99859981"/>
      </p:ext>
    </p:extLst>
  </p:cSld>
  <p:clrMapOvr>
    <a:masterClrMapping/>
  </p:clrMapOvr>
  <mc:AlternateContent xmlns:mc="http://schemas.openxmlformats.org/markup-compatibility/2006">
    <mc:Choice xmlns=""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2213955"/>
            <a:ext cx="4752528" cy="42765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b="5319"/>
          <a:stretch/>
        </p:blipFill>
        <p:spPr bwMode="auto">
          <a:xfrm>
            <a:off x="5148064" y="51618"/>
            <a:ext cx="3737596" cy="52430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487035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دير تنفيذي">
  <a:themeElements>
    <a:clrScheme name="مدير تنفيذي">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مدير تنفيذي">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دير تنفيذي">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802</TotalTime>
  <Words>424</Words>
  <Application>Microsoft Office PowerPoint</Application>
  <PresentationFormat>عرض على الشاشة (3:4)‏</PresentationFormat>
  <Paragraphs>59</Paragraphs>
  <Slides>23</Slides>
  <Notes>1</Notes>
  <HiddenSlides>0</HiddenSlides>
  <MMClips>0</MMClips>
  <ScaleCrop>false</ScaleCrop>
  <HeadingPairs>
    <vt:vector size="4" baseType="variant">
      <vt:variant>
        <vt:lpstr>سمة</vt:lpstr>
      </vt:variant>
      <vt:variant>
        <vt:i4>1</vt:i4>
      </vt:variant>
      <vt:variant>
        <vt:lpstr>عناوين الشرائح</vt:lpstr>
      </vt:variant>
      <vt:variant>
        <vt:i4>23</vt:i4>
      </vt:variant>
    </vt:vector>
  </HeadingPairs>
  <TitlesOfParts>
    <vt:vector size="24" baseType="lpstr">
      <vt:lpstr>مدير تنفيذي</vt:lpstr>
      <vt:lpstr>القسم الأول:    الطحالب و الفطريات </vt:lpstr>
      <vt:lpstr>1. الطحالب Les Algues </vt:lpstr>
      <vt:lpstr>الشريحة 3</vt:lpstr>
      <vt:lpstr>مميزات الطحالب </vt:lpstr>
      <vt:lpstr>مميزات الطحالب </vt:lpstr>
      <vt:lpstr>الشريحة 6</vt:lpstr>
      <vt:lpstr>الشريحة 7</vt:lpstr>
      <vt:lpstr>الشريحة 8</vt:lpstr>
      <vt:lpstr>الشريحة 9</vt:lpstr>
      <vt:lpstr>الشريحة 10</vt:lpstr>
      <vt:lpstr>الشريحة 11</vt:lpstr>
      <vt:lpstr>غير سوطية </vt:lpstr>
      <vt:lpstr>متعددة الخلاياMulticellulaire  </vt:lpstr>
      <vt:lpstr>متعددة الخلاياMulticellulaire  </vt:lpstr>
      <vt:lpstr>الشريحة 15</vt:lpstr>
      <vt:lpstr>الشريحة 16</vt:lpstr>
      <vt:lpstr>متعددة الخلاياMulticellulaire  </vt:lpstr>
      <vt:lpstr>متعددة الخلاياMulticellulaire  </vt:lpstr>
      <vt:lpstr>الشريحة 19</vt:lpstr>
      <vt:lpstr>متعددة الخلاياMulticellulaire  </vt:lpstr>
      <vt:lpstr>الشريحة 21</vt:lpstr>
      <vt:lpstr>متعددة الخلاياMulticellulaire  </vt:lpstr>
      <vt:lpstr>أساسيات تقسيم الطحالب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القسم الأول:    الطحالب و الفطريات </dc:title>
  <dc:creator>mouni</dc:creator>
  <cp:lastModifiedBy>user</cp:lastModifiedBy>
  <cp:revision>50</cp:revision>
  <dcterms:created xsi:type="dcterms:W3CDTF">2018-02-03T05:01:03Z</dcterms:created>
  <dcterms:modified xsi:type="dcterms:W3CDTF">2022-04-16T21:22:14Z</dcterms:modified>
</cp:coreProperties>
</file>