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8" r:id="rId2"/>
    <p:sldId id="262" r:id="rId3"/>
    <p:sldId id="258" r:id="rId4"/>
    <p:sldId id="269" r:id="rId5"/>
    <p:sldId id="270" r:id="rId6"/>
    <p:sldId id="271" r:id="rId7"/>
    <p:sldId id="272" r:id="rId8"/>
    <p:sldId id="273" r:id="rId9"/>
    <p:sldId id="274" r:id="rId10"/>
    <p:sldId id="275" r:id="rId11"/>
    <p:sldId id="276"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9" d="100"/>
          <a:sy n="69" d="100"/>
        </p:scale>
        <p:origin x="696"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08-Oct-18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08-Oct-18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08-Oct-18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08-Oct-18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C0096-1860-4642-9CD2-0079EA5E7CD1}" type="datetimeFigureOut">
              <a:rPr lang="en-US" smtClean="0"/>
              <a:t>08-Oct-18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08-Oct-18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C0096-1860-4642-9CD2-0079EA5E7CD1}" type="datetimeFigureOut">
              <a:rPr lang="en-US" smtClean="0"/>
              <a:t>08-Oct-18</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C0096-1860-4642-9CD2-0079EA5E7CD1}" type="datetimeFigureOut">
              <a:rPr lang="en-US" smtClean="0"/>
              <a:t>08-Oct-18</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08-Oct-18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08-Oct-18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08-Oct-18</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1"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r" defTabSz="914400" rtl="1"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r" defTabSz="914400" rtl="1"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r" defTabSz="914400" rtl="1"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r" defTabSz="914400" rtl="1"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065322"/>
            <a:ext cx="8686800" cy="1464906"/>
          </a:xfrm>
        </p:spPr>
        <p:txBody>
          <a:bodyPr>
            <a:normAutofit/>
          </a:bodyPr>
          <a:lstStyle/>
          <a:p>
            <a:r>
              <a:rPr lang="en-GB" sz="6000" b="1" dirty="0">
                <a:effectLst/>
              </a:rPr>
              <a:t>Knowledge of Language</a:t>
            </a:r>
            <a:endParaRPr lang="en-US" sz="6000" dirty="0">
              <a:effectLst/>
            </a:endParaRPr>
          </a:p>
        </p:txBody>
      </p:sp>
      <p:sp>
        <p:nvSpPr>
          <p:cNvPr id="3" name="Subtitle 2"/>
          <p:cNvSpPr>
            <a:spLocks noGrp="1"/>
          </p:cNvSpPr>
          <p:nvPr>
            <p:ph type="subTitle" idx="1"/>
          </p:nvPr>
        </p:nvSpPr>
        <p:spPr/>
        <p:txBody>
          <a:bodyPr>
            <a:normAutofit lnSpcReduction="10000"/>
          </a:bodyPr>
          <a:lstStyle/>
          <a:p>
            <a:r>
              <a:rPr lang="en-US" sz="2800" dirty="0"/>
              <a:t>By Mr. </a:t>
            </a:r>
            <a:r>
              <a:rPr lang="en-US" sz="2800" dirty="0" err="1"/>
              <a:t>Nacer</a:t>
            </a:r>
            <a:r>
              <a:rPr lang="en-US" sz="2800" dirty="0"/>
              <a:t> DEHDA</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03564"/>
            <a:ext cx="10058400" cy="5368637"/>
          </a:xfrm>
        </p:spPr>
        <p:txBody>
          <a:bodyPr>
            <a:normAutofit fontScale="92500"/>
          </a:bodyPr>
          <a:lstStyle/>
          <a:p>
            <a:pPr marL="0" indent="914400" algn="just" rtl="0">
              <a:buNone/>
            </a:pPr>
            <a:r>
              <a:rPr lang="en-GB" sz="4000" dirty="0">
                <a:solidFill>
                  <a:schemeClr val="tx2"/>
                </a:solidFill>
              </a:rPr>
              <a:t>The linguist attempts to answer questions like: </a:t>
            </a:r>
          </a:p>
          <a:p>
            <a:pPr algn="just" rtl="0"/>
            <a:r>
              <a:rPr lang="en-GB" sz="4000" dirty="0">
                <a:solidFill>
                  <a:schemeClr val="tx2"/>
                </a:solidFill>
              </a:rPr>
              <a:t>What are the features of human language? </a:t>
            </a:r>
          </a:p>
          <a:p>
            <a:pPr algn="just" rtl="0"/>
            <a:r>
              <a:rPr lang="en-GB" sz="4000" dirty="0">
                <a:solidFill>
                  <a:schemeClr val="tx2"/>
                </a:solidFill>
              </a:rPr>
              <a:t>What are the differences between languages? </a:t>
            </a:r>
          </a:p>
          <a:p>
            <a:pPr algn="just" rtl="0"/>
            <a:r>
              <a:rPr lang="en-GB" sz="4000" dirty="0">
                <a:solidFill>
                  <a:schemeClr val="tx2"/>
                </a:solidFill>
              </a:rPr>
              <a:t>How can we describe and classify them?</a:t>
            </a:r>
            <a:endParaRPr lang="en-US" sz="4000" dirty="0">
              <a:solidFill>
                <a:schemeClr val="tx2"/>
              </a:solidFill>
            </a:endParaRPr>
          </a:p>
          <a:p>
            <a:pPr marL="0" indent="914400" algn="just" rtl="0">
              <a:buNone/>
            </a:pPr>
            <a:r>
              <a:rPr lang="en-GB" sz="4000" dirty="0">
                <a:solidFill>
                  <a:schemeClr val="tx2"/>
                </a:solidFill>
              </a:rPr>
              <a:t>Language study is ultimately important because it contributes to the understanding of human behaviour in general.</a:t>
            </a:r>
            <a:endParaRPr lang="en-US" sz="4000" dirty="0">
              <a:solidFill>
                <a:schemeClr val="tx2"/>
              </a:solidFill>
            </a:endParaRPr>
          </a:p>
        </p:txBody>
      </p:sp>
    </p:spTree>
    <p:extLst>
      <p:ext uri="{BB962C8B-B14F-4D97-AF65-F5344CB8AC3E}">
        <p14:creationId xmlns:p14="http://schemas.microsoft.com/office/powerpoint/2010/main" val="404928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6" y="1967340"/>
            <a:ext cx="10612582" cy="2436183"/>
          </a:xfrm>
        </p:spPr>
        <p:txBody>
          <a:bodyPr>
            <a:normAutofit/>
          </a:bodyPr>
          <a:lstStyle/>
          <a:p>
            <a:r>
              <a:rPr lang="en-GB" b="1" dirty="0"/>
              <a:t>Spoken and written language</a:t>
            </a:r>
            <a:endParaRPr lang="en-US" dirty="0"/>
          </a:p>
        </p:txBody>
      </p:sp>
    </p:spTree>
    <p:extLst>
      <p:ext uri="{BB962C8B-B14F-4D97-AF65-F5344CB8AC3E}">
        <p14:creationId xmlns:p14="http://schemas.microsoft.com/office/powerpoint/2010/main" val="339609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74921B1-2FAE-4FCD-A427-BADB8AE0B5C9}"/>
              </a:ext>
            </a:extLst>
          </p:cNvPr>
          <p:cNvGraphicFramePr>
            <a:graphicFrameLocks noGrp="1"/>
          </p:cNvGraphicFramePr>
          <p:nvPr>
            <p:ph idx="1"/>
            <p:extLst>
              <p:ext uri="{D42A27DB-BD31-4B8C-83A1-F6EECF244321}">
                <p14:modId xmlns:p14="http://schemas.microsoft.com/office/powerpoint/2010/main" val="1736057566"/>
              </p:ext>
            </p:extLst>
          </p:nvPr>
        </p:nvGraphicFramePr>
        <p:xfrm>
          <a:off x="235528" y="526183"/>
          <a:ext cx="11346872" cy="5888472"/>
        </p:xfrm>
        <a:graphic>
          <a:graphicData uri="http://schemas.openxmlformats.org/drawingml/2006/table">
            <a:tbl>
              <a:tblPr rtl="1" firstRow="1" bandRow="1">
                <a:tableStyleId>{21E4AEA4-8DFA-4A89-87EB-49C32662AFE0}</a:tableStyleId>
              </a:tblPr>
              <a:tblGrid>
                <a:gridCol w="5680645">
                  <a:extLst>
                    <a:ext uri="{9D8B030D-6E8A-4147-A177-3AD203B41FA5}">
                      <a16:colId xmlns:a16="http://schemas.microsoft.com/office/drawing/2014/main" val="1094552168"/>
                    </a:ext>
                  </a:extLst>
                </a:gridCol>
                <a:gridCol w="5666227">
                  <a:extLst>
                    <a:ext uri="{9D8B030D-6E8A-4147-A177-3AD203B41FA5}">
                      <a16:colId xmlns:a16="http://schemas.microsoft.com/office/drawing/2014/main" val="4168583802"/>
                    </a:ext>
                  </a:extLst>
                </a:gridCol>
              </a:tblGrid>
              <a:tr h="1292847">
                <a:tc>
                  <a:txBody>
                    <a:bodyPr/>
                    <a:lstStyle/>
                    <a:p>
                      <a:pPr algn="ctr" rtl="1"/>
                      <a:r>
                        <a:rPr lang="en-GB" sz="2000" b="1" kern="1200" dirty="0">
                          <a:solidFill>
                            <a:schemeClr val="tx2"/>
                          </a:solidFill>
                          <a:effectLst/>
                          <a:latin typeface="+mn-lt"/>
                          <a:ea typeface="+mn-ea"/>
                          <a:cs typeface="+mn-cs"/>
                        </a:rPr>
                        <a:t>Written language</a:t>
                      </a:r>
                      <a:endParaRPr lang="ar-DZ" sz="2000" dirty="0">
                        <a:solidFill>
                          <a:schemeClr val="tx2"/>
                        </a:solidFill>
                      </a:endParaRPr>
                    </a:p>
                  </a:txBody>
                  <a:tcPr anchor="ctr"/>
                </a:tc>
                <a:tc>
                  <a:txBody>
                    <a:bodyPr/>
                    <a:lstStyle/>
                    <a:p>
                      <a:pPr algn="ctr" rtl="1"/>
                      <a:r>
                        <a:rPr lang="en-GB" sz="2400" b="1" kern="1200" dirty="0">
                          <a:solidFill>
                            <a:schemeClr val="tx2"/>
                          </a:solidFill>
                          <a:effectLst/>
                          <a:latin typeface="+mn-lt"/>
                          <a:ea typeface="+mn-ea"/>
                          <a:cs typeface="+mn-cs"/>
                        </a:rPr>
                        <a:t>Spoken</a:t>
                      </a:r>
                      <a:r>
                        <a:rPr lang="en-GB" sz="2400" b="1" kern="1200" dirty="0">
                          <a:solidFill>
                            <a:schemeClr val="lt1"/>
                          </a:solidFill>
                          <a:effectLst/>
                          <a:latin typeface="+mn-lt"/>
                          <a:ea typeface="+mn-ea"/>
                          <a:cs typeface="+mn-cs"/>
                        </a:rPr>
                        <a:t> </a:t>
                      </a:r>
                      <a:r>
                        <a:rPr lang="en-GB" sz="2400" b="1" kern="1200" dirty="0">
                          <a:solidFill>
                            <a:schemeClr val="tx2"/>
                          </a:solidFill>
                          <a:effectLst/>
                          <a:latin typeface="+mn-lt"/>
                          <a:ea typeface="+mn-ea"/>
                          <a:cs typeface="+mn-cs"/>
                        </a:rPr>
                        <a:t>language</a:t>
                      </a:r>
                      <a:endParaRPr lang="ar-DZ" sz="2400" dirty="0">
                        <a:solidFill>
                          <a:schemeClr val="tx2"/>
                        </a:solidFill>
                      </a:endParaRPr>
                    </a:p>
                  </a:txBody>
                  <a:tcPr anchor="ctr"/>
                </a:tc>
                <a:extLst>
                  <a:ext uri="{0D108BD9-81ED-4DB2-BD59-A6C34878D82A}">
                    <a16:rowId xmlns:a16="http://schemas.microsoft.com/office/drawing/2014/main" val="1786426527"/>
                  </a:ext>
                </a:extLst>
              </a:tr>
              <a:tr h="4595625">
                <a:tc>
                  <a:txBody>
                    <a:bodyPr/>
                    <a:lstStyle/>
                    <a:p>
                      <a:pPr marL="285750" indent="-285750" algn="ctr" defTabSz="914400" rtl="0" eaLnBrk="1" latinLnBrk="0" hangingPunct="1">
                        <a:lnSpc>
                          <a:spcPct val="200000"/>
                        </a:lnSpc>
                        <a:buFont typeface="Arial" panose="020B0604020202020204" pitchFamily="34" charset="0"/>
                        <a:buChar char="•"/>
                      </a:pPr>
                      <a:r>
                        <a:rPr lang="en-GB" sz="2400" b="1" kern="1200">
                          <a:solidFill>
                            <a:schemeClr val="tx2"/>
                          </a:solidFill>
                          <a:effectLst/>
                          <a:latin typeface="+mn-lt"/>
                          <a:ea typeface="+mn-ea"/>
                          <a:cs typeface="+mn-cs"/>
                        </a:rPr>
                        <a:t>Made </a:t>
                      </a:r>
                      <a:r>
                        <a:rPr lang="en-GB" sz="2400" b="1" kern="1200" dirty="0">
                          <a:solidFill>
                            <a:schemeClr val="tx2"/>
                          </a:solidFill>
                          <a:effectLst/>
                          <a:latin typeface="+mn-lt"/>
                          <a:ea typeface="+mn-ea"/>
                          <a:cs typeface="+mn-cs"/>
                        </a:rPr>
                        <a:t>up of letters</a:t>
                      </a:r>
                      <a:endParaRPr lang="en-US" sz="2400" b="1" kern="1200" dirty="0">
                        <a:solidFill>
                          <a:schemeClr val="tx2"/>
                        </a:solidFill>
                        <a:effectLst/>
                        <a:latin typeface="+mn-lt"/>
                        <a:ea typeface="+mn-ea"/>
                        <a:cs typeface="+mn-cs"/>
                      </a:endParaRPr>
                    </a:p>
                    <a:p>
                      <a:pPr marL="285750" indent="-285750" algn="ctr" defTabSz="914400" rtl="0" eaLnBrk="1" latinLnBrk="0" hangingPunct="1">
                        <a:lnSpc>
                          <a:spcPct val="200000"/>
                        </a:lnSpc>
                        <a:buFont typeface="Arial" panose="020B0604020202020204" pitchFamily="34" charset="0"/>
                        <a:buChar char="•"/>
                      </a:pPr>
                      <a:r>
                        <a:rPr lang="en-GB" sz="2400" b="1" kern="1200" dirty="0">
                          <a:solidFill>
                            <a:schemeClr val="tx2"/>
                          </a:solidFill>
                          <a:effectLst/>
                          <a:latin typeface="+mn-lt"/>
                          <a:ea typeface="+mn-ea"/>
                          <a:cs typeface="+mn-cs"/>
                        </a:rPr>
                        <a:t>Make use of punctuation</a:t>
                      </a:r>
                      <a:endParaRPr lang="en-US" sz="2400" b="1" kern="1200" dirty="0">
                        <a:solidFill>
                          <a:schemeClr val="tx2"/>
                        </a:solidFill>
                        <a:effectLst/>
                        <a:latin typeface="+mn-lt"/>
                        <a:ea typeface="+mn-ea"/>
                        <a:cs typeface="+mn-cs"/>
                      </a:endParaRPr>
                    </a:p>
                    <a:p>
                      <a:pPr marL="285750" indent="-285750" algn="ctr" defTabSz="914400" rtl="0" eaLnBrk="1" latinLnBrk="0" hangingPunct="1">
                        <a:lnSpc>
                          <a:spcPct val="200000"/>
                        </a:lnSpc>
                        <a:buFont typeface="Arial" panose="020B0604020202020204" pitchFamily="34" charset="0"/>
                        <a:buChar char="•"/>
                      </a:pPr>
                      <a:r>
                        <a:rPr lang="en-GB" sz="2400" b="1" kern="1200" dirty="0">
                          <a:solidFill>
                            <a:schemeClr val="tx2"/>
                          </a:solidFill>
                          <a:effectLst/>
                          <a:latin typeface="+mn-lt"/>
                          <a:ea typeface="+mn-ea"/>
                          <a:cs typeface="+mn-cs"/>
                        </a:rPr>
                        <a:t>Produced with efforts</a:t>
                      </a:r>
                      <a:endParaRPr lang="en-US" sz="2400" b="1" kern="1200" dirty="0">
                        <a:solidFill>
                          <a:schemeClr val="tx2"/>
                        </a:solidFill>
                        <a:effectLst/>
                        <a:latin typeface="+mn-lt"/>
                        <a:ea typeface="+mn-ea"/>
                        <a:cs typeface="+mn-cs"/>
                      </a:endParaRPr>
                    </a:p>
                    <a:p>
                      <a:pPr marL="285750" indent="-285750" algn="ctr" defTabSz="914400" rtl="0" eaLnBrk="1" latinLnBrk="0" hangingPunct="1">
                        <a:lnSpc>
                          <a:spcPct val="200000"/>
                        </a:lnSpc>
                        <a:buFont typeface="Arial" panose="020B0604020202020204" pitchFamily="34" charset="0"/>
                        <a:buChar char="•"/>
                      </a:pPr>
                      <a:r>
                        <a:rPr lang="en-GB" sz="2400" b="1" kern="1200" dirty="0">
                          <a:solidFill>
                            <a:schemeClr val="tx2"/>
                          </a:solidFill>
                          <a:effectLst/>
                          <a:latin typeface="+mn-lt"/>
                          <a:ea typeface="+mn-ea"/>
                          <a:cs typeface="+mn-cs"/>
                        </a:rPr>
                        <a:t>Perceived by the eye</a:t>
                      </a:r>
                      <a:endParaRPr lang="en-US" sz="2400" b="1" kern="1200" dirty="0">
                        <a:solidFill>
                          <a:schemeClr val="tx2"/>
                        </a:solidFill>
                        <a:effectLst/>
                        <a:latin typeface="+mn-lt"/>
                        <a:ea typeface="+mn-ea"/>
                        <a:cs typeface="+mn-cs"/>
                      </a:endParaRPr>
                    </a:p>
                    <a:p>
                      <a:pPr marL="285750" indent="-285750" algn="ctr" defTabSz="914400" rtl="0" eaLnBrk="1" latinLnBrk="0" hangingPunct="1">
                        <a:lnSpc>
                          <a:spcPct val="200000"/>
                        </a:lnSpc>
                        <a:buFont typeface="Arial" panose="020B0604020202020204" pitchFamily="34" charset="0"/>
                        <a:buChar char="•"/>
                      </a:pPr>
                      <a:r>
                        <a:rPr lang="en-GB" sz="2400" b="1" kern="1200" dirty="0">
                          <a:solidFill>
                            <a:schemeClr val="tx2"/>
                          </a:solidFill>
                          <a:effectLst/>
                          <a:latin typeface="+mn-lt"/>
                          <a:ea typeface="+mn-ea"/>
                          <a:cs typeface="+mn-cs"/>
                        </a:rPr>
                        <a:t>Addressee absent</a:t>
                      </a:r>
                      <a:endParaRPr lang="en-US" sz="2400" b="1" kern="1200" dirty="0">
                        <a:solidFill>
                          <a:schemeClr val="tx2"/>
                        </a:solidFill>
                        <a:effectLst/>
                        <a:latin typeface="+mn-lt"/>
                        <a:ea typeface="+mn-ea"/>
                        <a:cs typeface="+mn-cs"/>
                      </a:endParaRPr>
                    </a:p>
                    <a:p>
                      <a:pPr marL="285750" indent="-285750" algn="ctr" defTabSz="914400" rtl="0" eaLnBrk="1" latinLnBrk="0" hangingPunct="1">
                        <a:lnSpc>
                          <a:spcPct val="200000"/>
                        </a:lnSpc>
                        <a:buFont typeface="Arial" panose="020B0604020202020204" pitchFamily="34" charset="0"/>
                        <a:buChar char="•"/>
                      </a:pPr>
                      <a:r>
                        <a:rPr lang="en-GB" sz="2400" b="1" kern="1200" dirty="0">
                          <a:solidFill>
                            <a:schemeClr val="tx2"/>
                          </a:solidFill>
                          <a:effectLst/>
                          <a:latin typeface="+mn-lt"/>
                          <a:ea typeface="+mn-ea"/>
                          <a:cs typeface="+mn-cs"/>
                        </a:rPr>
                        <a:t>Not spontaneous</a:t>
                      </a:r>
                      <a:endParaRPr lang="ar-DZ" sz="2400" b="1" kern="1200" dirty="0">
                        <a:solidFill>
                          <a:schemeClr val="tx2"/>
                        </a:solidFill>
                        <a:effectLst/>
                        <a:latin typeface="+mn-lt"/>
                        <a:ea typeface="+mn-ea"/>
                        <a:cs typeface="+mn-cs"/>
                      </a:endParaRPr>
                    </a:p>
                  </a:txBody>
                  <a:tcPr anchor="ctr"/>
                </a:tc>
                <a:tc>
                  <a:txBody>
                    <a:bodyPr/>
                    <a:lstStyle/>
                    <a:p>
                      <a:pPr marL="285750" indent="-285750" algn="ctr" defTabSz="914400" rtl="0" eaLnBrk="1" latinLnBrk="0" hangingPunct="1">
                        <a:lnSpc>
                          <a:spcPct val="200000"/>
                        </a:lnSpc>
                        <a:buFont typeface="Arial" panose="020B0604020202020204" pitchFamily="34" charset="0"/>
                        <a:buChar char="•"/>
                      </a:pPr>
                      <a:r>
                        <a:rPr lang="en-GB" sz="2400" b="1" kern="1200" dirty="0">
                          <a:solidFill>
                            <a:schemeClr val="tx2"/>
                          </a:solidFill>
                          <a:effectLst/>
                          <a:latin typeface="+mn-lt"/>
                          <a:ea typeface="+mn-ea"/>
                          <a:cs typeface="+mn-cs"/>
                        </a:rPr>
                        <a:t>Made up of sounds</a:t>
                      </a:r>
                      <a:endParaRPr lang="en-US" sz="2400" b="1" kern="1200" dirty="0">
                        <a:solidFill>
                          <a:schemeClr val="tx2"/>
                        </a:solidFill>
                        <a:effectLst/>
                        <a:latin typeface="+mn-lt"/>
                        <a:ea typeface="+mn-ea"/>
                        <a:cs typeface="+mn-cs"/>
                      </a:endParaRPr>
                    </a:p>
                    <a:p>
                      <a:pPr marL="285750" indent="-285750" algn="ctr" defTabSz="914400" rtl="0" eaLnBrk="1" latinLnBrk="0" hangingPunct="1">
                        <a:lnSpc>
                          <a:spcPct val="200000"/>
                        </a:lnSpc>
                        <a:buFont typeface="Arial" panose="020B0604020202020204" pitchFamily="34" charset="0"/>
                        <a:buChar char="•"/>
                      </a:pPr>
                      <a:r>
                        <a:rPr lang="en-GB" sz="2400" b="1" kern="1200" dirty="0">
                          <a:solidFill>
                            <a:schemeClr val="tx2"/>
                          </a:solidFill>
                          <a:effectLst/>
                          <a:latin typeface="+mn-lt"/>
                          <a:ea typeface="+mn-ea"/>
                          <a:cs typeface="+mn-cs"/>
                        </a:rPr>
                        <a:t> Make use of intonation, stress, pitch</a:t>
                      </a:r>
                      <a:endParaRPr lang="en-US" sz="2400" b="1" kern="1200" dirty="0">
                        <a:solidFill>
                          <a:schemeClr val="tx2"/>
                        </a:solidFill>
                        <a:effectLst/>
                        <a:latin typeface="+mn-lt"/>
                        <a:ea typeface="+mn-ea"/>
                        <a:cs typeface="+mn-cs"/>
                      </a:endParaRPr>
                    </a:p>
                    <a:p>
                      <a:pPr marL="285750" indent="-285750" algn="ctr" rtl="0">
                        <a:lnSpc>
                          <a:spcPct val="200000"/>
                        </a:lnSpc>
                        <a:buFont typeface="Arial" panose="020B0604020202020204" pitchFamily="34" charset="0"/>
                        <a:buChar char="•"/>
                      </a:pPr>
                      <a:r>
                        <a:rPr lang="en-GB" sz="2400" b="1" kern="1200" dirty="0">
                          <a:solidFill>
                            <a:schemeClr val="tx2"/>
                          </a:solidFill>
                          <a:effectLst/>
                          <a:latin typeface="+mn-lt"/>
                          <a:ea typeface="+mn-ea"/>
                          <a:cs typeface="+mn-cs"/>
                        </a:rPr>
                        <a:t> Produced effortlessly</a:t>
                      </a:r>
                      <a:endParaRPr lang="en-US" sz="2400" b="1" kern="1200" dirty="0">
                        <a:solidFill>
                          <a:schemeClr val="tx2"/>
                        </a:solidFill>
                        <a:effectLst/>
                        <a:latin typeface="+mn-lt"/>
                        <a:ea typeface="+mn-ea"/>
                        <a:cs typeface="+mn-cs"/>
                      </a:endParaRPr>
                    </a:p>
                    <a:p>
                      <a:pPr marL="285750" indent="-285750" algn="ctr" rtl="0">
                        <a:lnSpc>
                          <a:spcPct val="200000"/>
                        </a:lnSpc>
                        <a:buFont typeface="Arial" panose="020B0604020202020204" pitchFamily="34" charset="0"/>
                        <a:buChar char="•"/>
                      </a:pPr>
                      <a:r>
                        <a:rPr lang="en-GB" sz="2400" b="1" kern="1200" dirty="0">
                          <a:solidFill>
                            <a:schemeClr val="tx2"/>
                          </a:solidFill>
                          <a:effectLst/>
                          <a:latin typeface="+mn-lt"/>
                          <a:ea typeface="+mn-ea"/>
                          <a:cs typeface="+mn-cs"/>
                        </a:rPr>
                        <a:t> Perceived by the ear</a:t>
                      </a:r>
                      <a:endParaRPr lang="en-US" sz="2400" b="1" kern="1200" dirty="0">
                        <a:solidFill>
                          <a:schemeClr val="tx2"/>
                        </a:solidFill>
                        <a:effectLst/>
                        <a:latin typeface="+mn-lt"/>
                        <a:ea typeface="+mn-ea"/>
                        <a:cs typeface="+mn-cs"/>
                      </a:endParaRPr>
                    </a:p>
                    <a:p>
                      <a:pPr marL="285750" indent="-285750" algn="ctr" rtl="0">
                        <a:lnSpc>
                          <a:spcPct val="200000"/>
                        </a:lnSpc>
                        <a:buFont typeface="Arial" panose="020B0604020202020204" pitchFamily="34" charset="0"/>
                        <a:buChar char="•"/>
                      </a:pPr>
                      <a:r>
                        <a:rPr lang="en-GB" sz="2400" b="1" kern="1200" dirty="0">
                          <a:solidFill>
                            <a:schemeClr val="tx2"/>
                          </a:solidFill>
                          <a:effectLst/>
                          <a:latin typeface="+mn-lt"/>
                          <a:ea typeface="+mn-ea"/>
                          <a:cs typeface="+mn-cs"/>
                        </a:rPr>
                        <a:t>Addressee present</a:t>
                      </a:r>
                      <a:endParaRPr lang="en-US" sz="2400" b="1" kern="1200" dirty="0">
                        <a:solidFill>
                          <a:schemeClr val="tx2"/>
                        </a:solidFill>
                        <a:effectLst/>
                        <a:latin typeface="+mn-lt"/>
                        <a:ea typeface="+mn-ea"/>
                        <a:cs typeface="+mn-cs"/>
                      </a:endParaRPr>
                    </a:p>
                    <a:p>
                      <a:pPr marL="285750" indent="-285750" algn="ctr" rtl="0">
                        <a:lnSpc>
                          <a:spcPct val="200000"/>
                        </a:lnSpc>
                        <a:buFont typeface="Arial" panose="020B0604020202020204" pitchFamily="34" charset="0"/>
                        <a:buChar char="•"/>
                      </a:pPr>
                      <a:r>
                        <a:rPr lang="en-GB" sz="2400" b="1" kern="1200" dirty="0">
                          <a:solidFill>
                            <a:schemeClr val="tx2"/>
                          </a:solidFill>
                          <a:effectLst/>
                          <a:latin typeface="+mn-lt"/>
                          <a:ea typeface="+mn-ea"/>
                          <a:cs typeface="+mn-cs"/>
                        </a:rPr>
                        <a:t> Spontaneous</a:t>
                      </a:r>
                      <a:endParaRPr lang="ar-DZ" sz="2400" b="1" dirty="0">
                        <a:solidFill>
                          <a:schemeClr val="tx2"/>
                        </a:solidFill>
                      </a:endParaRPr>
                    </a:p>
                  </a:txBody>
                  <a:tcPr anchor="ctr"/>
                </a:tc>
                <a:extLst>
                  <a:ext uri="{0D108BD9-81ED-4DB2-BD59-A6C34878D82A}">
                    <a16:rowId xmlns:a16="http://schemas.microsoft.com/office/drawing/2014/main" val="566576315"/>
                  </a:ext>
                </a:extLst>
              </a:tr>
            </a:tbl>
          </a:graphicData>
        </a:graphic>
      </p:graphicFrame>
    </p:spTree>
    <p:extLst>
      <p:ext uri="{BB962C8B-B14F-4D97-AF65-F5344CB8AC3E}">
        <p14:creationId xmlns:p14="http://schemas.microsoft.com/office/powerpoint/2010/main" val="279784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967340"/>
            <a:ext cx="8686800" cy="2436183"/>
          </a:xfrm>
        </p:spPr>
        <p:txBody>
          <a:bodyPr>
            <a:normAutofit/>
          </a:bodyPr>
          <a:lstStyle/>
          <a:p>
            <a:r>
              <a:rPr lang="en-US" sz="6000" b="1" dirty="0"/>
              <a:t>What does it mean?</a:t>
            </a:r>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03564"/>
            <a:ext cx="10058400" cy="5368637"/>
          </a:xfrm>
        </p:spPr>
        <p:txBody>
          <a:bodyPr>
            <a:normAutofit/>
          </a:bodyPr>
          <a:lstStyle/>
          <a:p>
            <a:pPr marL="0" indent="457200" algn="just" rtl="0">
              <a:buNone/>
            </a:pPr>
            <a:r>
              <a:rPr lang="en-GB" sz="4400" dirty="0">
                <a:solidFill>
                  <a:schemeClr val="tx2"/>
                </a:solidFill>
              </a:rPr>
              <a:t>Knowledge of language means the ability to articulate strings of speech which have certain meanings, and understand other such strings produced by the users of the same language.</a:t>
            </a:r>
          </a:p>
          <a:p>
            <a:pPr marL="0" indent="457200" algn="just" rtl="0">
              <a:buNone/>
            </a:pPr>
            <a:r>
              <a:rPr lang="en-GB" sz="4400" dirty="0">
                <a:solidFill>
                  <a:schemeClr val="tx2"/>
                </a:solidFill>
              </a:rPr>
              <a:t> You can also distinguish the sounds of your native language from those of a foreign language.</a:t>
            </a:r>
            <a:endParaRPr lang="en-US" sz="4400" dirty="0">
              <a:solidFill>
                <a:schemeClr val="tx2"/>
              </a:solidFill>
            </a:endParaRP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03564"/>
            <a:ext cx="10058400" cy="5368637"/>
          </a:xfrm>
        </p:spPr>
        <p:txBody>
          <a:bodyPr>
            <a:normAutofit fontScale="92500" lnSpcReduction="10000"/>
          </a:bodyPr>
          <a:lstStyle/>
          <a:p>
            <a:pPr marL="0" indent="457200" algn="just" rtl="0">
              <a:buNone/>
            </a:pPr>
            <a:r>
              <a:rPr lang="en-GB" sz="4000" dirty="0">
                <a:solidFill>
                  <a:schemeClr val="tx2"/>
                </a:solidFill>
              </a:rPr>
              <a:t>Language is a system which establishes a relation between sounds and meanings. For instance, if you listen to a Chinese radio, and you do not know the language, then the speech sounds you hear will be meaningless and unrecognizable to you.</a:t>
            </a:r>
          </a:p>
          <a:p>
            <a:pPr marL="0" indent="457200" algn="just" rtl="0">
              <a:buNone/>
            </a:pPr>
            <a:r>
              <a:rPr lang="en-GB" sz="4000" dirty="0">
                <a:solidFill>
                  <a:schemeClr val="tx2"/>
                </a:solidFill>
              </a:rPr>
              <a:t> This is due to the fact that the relationship between speech sounds and the meanings they convey is essentially arbitrary. Thus, knowing a language implies knowing its sounds, its sound combinations and their meanings </a:t>
            </a:r>
            <a:endParaRPr lang="en-US" sz="4000" dirty="0">
              <a:solidFill>
                <a:schemeClr val="tx2"/>
              </a:solidFill>
            </a:endParaRPr>
          </a:p>
        </p:txBody>
      </p:sp>
    </p:spTree>
    <p:extLst>
      <p:ext uri="{BB962C8B-B14F-4D97-AF65-F5344CB8AC3E}">
        <p14:creationId xmlns:p14="http://schemas.microsoft.com/office/powerpoint/2010/main" val="39619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03564"/>
            <a:ext cx="10058400" cy="5368637"/>
          </a:xfrm>
        </p:spPr>
        <p:txBody>
          <a:bodyPr>
            <a:normAutofit fontScale="85000" lnSpcReduction="20000"/>
          </a:bodyPr>
          <a:lstStyle/>
          <a:p>
            <a:pPr marL="0" indent="457200" algn="just" rtl="0">
              <a:buNone/>
            </a:pPr>
            <a:r>
              <a:rPr lang="en-GB" sz="4400" dirty="0">
                <a:solidFill>
                  <a:schemeClr val="tx2"/>
                </a:solidFill>
              </a:rPr>
              <a:t>However, you cannot learn a language just by memorizing its vocabulary; if you try to do so, you will not be able to make a single phrase or sentence, nor understand the native speaker of that language.</a:t>
            </a:r>
          </a:p>
          <a:p>
            <a:pPr marL="0" indent="457200" algn="just" rtl="0">
              <a:buNone/>
            </a:pPr>
            <a:r>
              <a:rPr lang="en-GB" sz="4400" dirty="0">
                <a:solidFill>
                  <a:schemeClr val="tx2"/>
                </a:solidFill>
              </a:rPr>
              <a:t> This is because knowledge of language involves the ability (1) to arrange the speech sounds into words, and (2) to put words together to form phrases and phrases to form sentences. Moreover, it entails the ability to produce and understand sentences never spoken or heard before. </a:t>
            </a:r>
            <a:endParaRPr lang="en-US" sz="4400" dirty="0">
              <a:solidFill>
                <a:schemeClr val="tx2"/>
              </a:solidFill>
            </a:endParaRPr>
          </a:p>
        </p:txBody>
      </p:sp>
    </p:spTree>
    <p:extLst>
      <p:ext uri="{BB962C8B-B14F-4D97-AF65-F5344CB8AC3E}">
        <p14:creationId xmlns:p14="http://schemas.microsoft.com/office/powerpoint/2010/main" val="171266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03564"/>
            <a:ext cx="10058400" cy="5368637"/>
          </a:xfrm>
        </p:spPr>
        <p:txBody>
          <a:bodyPr>
            <a:normAutofit fontScale="92500" lnSpcReduction="20000"/>
          </a:bodyPr>
          <a:lstStyle/>
          <a:p>
            <a:pPr marL="0" indent="457200" algn="just" rtl="0">
              <a:buNone/>
            </a:pPr>
            <a:r>
              <a:rPr lang="en-GB" sz="4400" dirty="0">
                <a:solidFill>
                  <a:schemeClr val="tx2"/>
                </a:solidFill>
              </a:rPr>
              <a:t>This is because knowledge of language involves:</a:t>
            </a:r>
          </a:p>
          <a:p>
            <a:pPr marL="0" indent="457200" algn="just" rtl="0">
              <a:buNone/>
            </a:pPr>
            <a:r>
              <a:rPr lang="en-GB" sz="4400" dirty="0">
                <a:solidFill>
                  <a:schemeClr val="tx2"/>
                </a:solidFill>
              </a:rPr>
              <a:t>1- The ability to arrange the speech sounds into words.</a:t>
            </a:r>
          </a:p>
          <a:p>
            <a:pPr marL="0" indent="457200" algn="just" rtl="0">
              <a:buNone/>
            </a:pPr>
            <a:r>
              <a:rPr lang="en-GB" sz="4400" dirty="0">
                <a:solidFill>
                  <a:schemeClr val="tx2"/>
                </a:solidFill>
              </a:rPr>
              <a:t>2- The ability to put words together to form phrases and phrases to form sentences.</a:t>
            </a:r>
          </a:p>
          <a:p>
            <a:pPr marL="0" indent="457200" algn="just" rtl="0">
              <a:buNone/>
            </a:pPr>
            <a:r>
              <a:rPr lang="en-GB" sz="4400" dirty="0">
                <a:solidFill>
                  <a:schemeClr val="tx2"/>
                </a:solidFill>
              </a:rPr>
              <a:t> Moreover, it entails the ability to produce and understand sentences never spoken or heard before.</a:t>
            </a:r>
            <a:endParaRPr lang="en-US" sz="4400" dirty="0">
              <a:solidFill>
                <a:schemeClr val="tx2"/>
              </a:solidFill>
            </a:endParaRPr>
          </a:p>
        </p:txBody>
      </p:sp>
    </p:spTree>
    <p:extLst>
      <p:ext uri="{BB962C8B-B14F-4D97-AF65-F5344CB8AC3E}">
        <p14:creationId xmlns:p14="http://schemas.microsoft.com/office/powerpoint/2010/main" val="304512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68582"/>
            <a:ext cx="10058400" cy="4703619"/>
          </a:xfrm>
        </p:spPr>
        <p:txBody>
          <a:bodyPr>
            <a:normAutofit/>
          </a:bodyPr>
          <a:lstStyle/>
          <a:p>
            <a:pPr marL="0" indent="914400" algn="just" rtl="0">
              <a:buNone/>
            </a:pPr>
            <a:r>
              <a:rPr lang="en-GB" sz="4000" dirty="0">
                <a:solidFill>
                  <a:schemeClr val="tx2"/>
                </a:solidFill>
              </a:rPr>
              <a:t>Language, therefore, is a rule-governed system which is made up of sounds, words and sentences. The sound system of a language is referred to as phonology, the rules of sentence-formation are referred to as syntax, and the system of meaning is called semantics.</a:t>
            </a:r>
            <a:endParaRPr lang="en-US" sz="4000" dirty="0">
              <a:solidFill>
                <a:schemeClr val="tx2"/>
              </a:solidFill>
            </a:endParaRPr>
          </a:p>
        </p:txBody>
      </p:sp>
    </p:spTree>
    <p:extLst>
      <p:ext uri="{BB962C8B-B14F-4D97-AF65-F5344CB8AC3E}">
        <p14:creationId xmlns:p14="http://schemas.microsoft.com/office/powerpoint/2010/main" val="395799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6" y="1967340"/>
            <a:ext cx="10612582" cy="2436183"/>
          </a:xfrm>
        </p:spPr>
        <p:txBody>
          <a:bodyPr>
            <a:normAutofit/>
          </a:bodyPr>
          <a:lstStyle/>
          <a:p>
            <a:pPr algn="ctr"/>
            <a:r>
              <a:rPr lang="en-GB" b="1" dirty="0"/>
              <a:t>The importance of studying language</a:t>
            </a:r>
            <a:endParaRPr lang="en-US" dirty="0"/>
          </a:p>
        </p:txBody>
      </p:sp>
    </p:spTree>
    <p:extLst>
      <p:ext uri="{BB962C8B-B14F-4D97-AF65-F5344CB8AC3E}">
        <p14:creationId xmlns:p14="http://schemas.microsoft.com/office/powerpoint/2010/main" val="1656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803564"/>
            <a:ext cx="10058400" cy="5368637"/>
          </a:xfrm>
        </p:spPr>
        <p:txBody>
          <a:bodyPr>
            <a:normAutofit/>
          </a:bodyPr>
          <a:lstStyle/>
          <a:p>
            <a:pPr marL="0" indent="457200" algn="just" rtl="0">
              <a:buNone/>
            </a:pPr>
            <a:r>
              <a:rPr lang="en-GB" sz="4000" dirty="0">
                <a:solidFill>
                  <a:schemeClr val="tx2"/>
                </a:solidFill>
              </a:rPr>
              <a:t>The task of the linguist is mainly to study natural languages and to investigate systematically whether they share some properties that other systems lack. His main task is not to describe the English language as an end in itself, nor to improve language teaching. Rather, his major task is to understand the major principles on which all languages are built.</a:t>
            </a:r>
            <a:endParaRPr lang="en-US" sz="6600" dirty="0">
              <a:solidFill>
                <a:schemeClr val="tx2"/>
              </a:solidFill>
            </a:endParaRPr>
          </a:p>
        </p:txBody>
      </p:sp>
    </p:spTree>
    <p:extLst>
      <p:ext uri="{BB962C8B-B14F-4D97-AF65-F5344CB8AC3E}">
        <p14:creationId xmlns:p14="http://schemas.microsoft.com/office/powerpoint/2010/main" val="143786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33</TotalTime>
  <Words>515</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Cambria</vt:lpstr>
      <vt:lpstr>Tahoma</vt:lpstr>
      <vt:lpstr>Cherry Blossom 16x9</vt:lpstr>
      <vt:lpstr>Knowledge of Language</vt:lpstr>
      <vt:lpstr>What does it mean?</vt:lpstr>
      <vt:lpstr>PowerPoint Presentation</vt:lpstr>
      <vt:lpstr>PowerPoint Presentation</vt:lpstr>
      <vt:lpstr>PowerPoint Presentation</vt:lpstr>
      <vt:lpstr>PowerPoint Presentation</vt:lpstr>
      <vt:lpstr>PowerPoint Presentation</vt:lpstr>
      <vt:lpstr>The importance of studying language</vt:lpstr>
      <vt:lpstr>PowerPoint Presentation</vt:lpstr>
      <vt:lpstr>PowerPoint Presentation</vt:lpstr>
      <vt:lpstr>Spoken and written language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of Language</dc:title>
  <dc:creator>Sara CHIBAT</dc:creator>
  <cp:lastModifiedBy>Sara CHIBAT</cp:lastModifiedBy>
  <cp:revision>4</cp:revision>
  <dcterms:created xsi:type="dcterms:W3CDTF">2018-10-08T15:06:39Z</dcterms:created>
  <dcterms:modified xsi:type="dcterms:W3CDTF">2018-10-08T15:39:46Z</dcterms:modified>
</cp:coreProperties>
</file>