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EEA80F-687C-7044-A8C2-1180C55DA578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340430-471F-DB4F-A5CF-0DEE2DCF60C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Grammaire LL(1)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L’algorithme précédent ne peut pas être appliqué a toutes les grammaires. En effet, si la table d’analyse comporte des entrées multiples(plusieurs productions pour une même case M[A, a]), on ne pourra pas faire une telle analyse descendante car on ne pourra pas savoir quelle production appliquer.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5502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Grammaire propre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Définition</a:t>
            </a:r>
          </a:p>
          <a:p>
            <a:r>
              <a:rPr lang="fr-FR" dirty="0" smtClean="0"/>
              <a:t>Une grammaire est dite propre si elle ne contient aucune production A         </a:t>
            </a:r>
            <a:r>
              <a:rPr lang="el-GR" dirty="0" smtClean="0">
                <a:latin typeface="CMMI10"/>
              </a:rPr>
              <a:t>ε</a:t>
            </a:r>
            <a:endParaRPr lang="x-none" dirty="0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6876256" y="28529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73016"/>
            <a:ext cx="7200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935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Factorisation à gauche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L’idée de base est que pour développer un non terminal A quand il n’est pas évident de choisir l’alternative à utiliser, on doit réécrire les productions de A de façon à différer la décision jusqu’à ce que suffisamment de texte ait été lu pour faire le bon choix.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1780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0486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284984"/>
            <a:ext cx="5616624" cy="357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987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doit choisir le plus long chaine entre les deux ou plus.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5652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Si notre grammaire est LL(1), l’analyse syntaxique peut se faire par l’analyse descendante vue ci-dessus. Mais comment savoir que notre grammaire est LL(1)?</a:t>
            </a:r>
          </a:p>
          <a:p>
            <a:r>
              <a:rPr lang="fr-FR" dirty="0" smtClean="0"/>
              <a:t>Etant donnée une grammaire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la rendre non ambiguë. Il n’y a pas de méthodes. Une grammaire ambiguë est une grammaire qui a été mal conçue.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éliminer la récursivité à gauche si nécessaire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la factoriser à gauche si nécessaire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construire la table d’analyse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81060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grammaire des expressions arithmétiques avec les opérateurs + - / et *.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E </a:t>
            </a:r>
            <a:r>
              <a:rPr lang="en-US" dirty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E + E | E - E | E * E | E / E | (E) | </a:t>
            </a:r>
            <a:r>
              <a:rPr lang="en-US" dirty="0" err="1" smtClean="0">
                <a:sym typeface="Wingdings"/>
              </a:rPr>
              <a:t>nb</a:t>
            </a:r>
            <a:endParaRPr lang="en-US" dirty="0">
              <a:sym typeface="Wingdings"/>
            </a:endParaRPr>
          </a:p>
          <a:p>
            <a:endParaRPr lang="fr-FR" dirty="0" smtClean="0"/>
          </a:p>
          <a:p>
            <a:r>
              <a:rPr lang="fr-FR" dirty="0" smtClean="0"/>
              <a:t>Mais elle est ambiguë. Pour lever l’ambiguïté on considère les priorités classiques des opérateurs et on obtient la grammaire non ambiguë. </a:t>
            </a:r>
          </a:p>
        </p:txBody>
      </p:sp>
    </p:spTree>
    <p:extLst>
      <p:ext uri="{BB962C8B-B14F-4D97-AF65-F5344CB8AC3E}">
        <p14:creationId xmlns:p14="http://schemas.microsoft.com/office/powerpoint/2010/main" val="62997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                         Suite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6008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675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Récursivité à gauche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748883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4192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1043607" y="2852936"/>
          <a:ext cx="749935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3261"/>
                <a:gridCol w="833261"/>
                <a:gridCol w="1226572"/>
                <a:gridCol w="439951"/>
                <a:gridCol w="833261"/>
                <a:gridCol w="833261"/>
                <a:gridCol w="629907"/>
                <a:gridCol w="1317898"/>
                <a:gridCol w="55197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$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)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/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*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   E</a:t>
                      </a:r>
                      <a:r>
                        <a:rPr lang="ar-DZ" dirty="0" smtClean="0"/>
                        <a:t>  </a:t>
                      </a:r>
                      <a:r>
                        <a:rPr lang="fr-FR" dirty="0" smtClean="0"/>
                        <a:t>    TE’</a:t>
                      </a:r>
                      <a:endParaRPr lang="x-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fr-FR" dirty="0" smtClean="0"/>
                        <a:t>E</a:t>
                      </a:r>
                      <a:r>
                        <a:rPr lang="ar-DZ" dirty="0" smtClean="0"/>
                        <a:t>  </a:t>
                      </a:r>
                      <a:r>
                        <a:rPr lang="fr-FR" dirty="0" smtClean="0"/>
                        <a:t>    TE’</a:t>
                      </a:r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E</a:t>
                      </a:r>
                      <a:endParaRPr lang="x-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E’</a:t>
                      </a:r>
                      <a:endParaRPr lang="x-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T</a:t>
                      </a:r>
                      <a:endParaRPr lang="x-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T’</a:t>
                      </a:r>
                      <a:endParaRPr lang="x-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r-FR" dirty="0" smtClean="0"/>
                        <a:t>F</a:t>
                      </a:r>
                      <a:endParaRPr lang="x-non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6024" y="44624"/>
            <a:ext cx="889248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رابط كسهم مستقيم 6"/>
          <p:cNvCxnSpPr/>
          <p:nvPr/>
        </p:nvCxnSpPr>
        <p:spPr>
          <a:xfrm>
            <a:off x="1835696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6084168" y="34290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55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d’un mot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mot 3+4*5</a:t>
            </a:r>
          </a:p>
          <a:p>
            <a:r>
              <a:rPr lang="fr-FR" dirty="0" smtClean="0"/>
              <a:t>L’arbre d’analyse</a:t>
            </a:r>
          </a:p>
          <a:p>
            <a:r>
              <a:rPr lang="fr-FR" dirty="0" smtClean="0"/>
              <a:t>Cas d’erreur le mot (3*4)5</a:t>
            </a:r>
          </a:p>
          <a:p>
            <a:r>
              <a:rPr lang="fr-FR" dirty="0" smtClean="0"/>
              <a:t>Les grammaire LL(1)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92029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appelle grammaire LL(1) une grammaire pour laquelle la table d’analyse décrite précédemment na aucune case définie de façon multiple.</a:t>
            </a:r>
          </a:p>
          <a:p>
            <a:r>
              <a:rPr lang="fr-FR" dirty="0" smtClean="0"/>
              <a:t>Exemples, grammaires ne sont pas LL(1)</a:t>
            </a:r>
          </a:p>
          <a:p>
            <a:endParaRPr lang="fr-FR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65104"/>
            <a:ext cx="34575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93096"/>
            <a:ext cx="39528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446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Théorème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grammaire ambiguë ou récursive à gauche ou non factorisée a gauche n’est pas LL(1).</a:t>
            </a:r>
          </a:p>
        </p:txBody>
      </p:sp>
    </p:spTree>
    <p:extLst>
      <p:ext uri="{BB962C8B-B14F-4D97-AF65-F5344CB8AC3E}">
        <p14:creationId xmlns:p14="http://schemas.microsoft.com/office/powerpoint/2010/main" val="660826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Ambiguë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grammaire est dite ambiguë sil existe un mot de L(G) ayant plusieurs arbres syntaxiques.</a:t>
            </a:r>
          </a:p>
          <a:p>
            <a:r>
              <a:rPr lang="fr-FR" dirty="0" smtClean="0"/>
              <a:t>Exemples.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6498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Récursivité à gauche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grammaire est immédiatement récursive à gauche si elle contient un non terminal A tel qu’il existe une production A         A</a:t>
            </a:r>
            <a:r>
              <a:rPr lang="el-GR" dirty="0" smtClean="0">
                <a:latin typeface="Courier New"/>
                <a:cs typeface="Courier New"/>
              </a:rPr>
              <a:t>α</a:t>
            </a:r>
            <a:r>
              <a:rPr lang="fr-FR" dirty="0" smtClean="0"/>
              <a:t> où </a:t>
            </a:r>
            <a:r>
              <a:rPr lang="el-GR" dirty="0" smtClean="0">
                <a:latin typeface="Courier New"/>
                <a:cs typeface="Courier New"/>
              </a:rPr>
              <a:t>α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smtClean="0"/>
              <a:t>est une chaîne quelconque.</a:t>
            </a:r>
          </a:p>
          <a:p>
            <a:endParaRPr lang="x-none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2267824" y="3212976"/>
            <a:ext cx="7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49080"/>
            <a:ext cx="43338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706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Eliminitation</a:t>
            </a:r>
            <a:r>
              <a:rPr lang="fr-FR" dirty="0" smtClean="0"/>
              <a:t> de la récursivité à gauche immédiate 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0070C0"/>
                </a:solidFill>
              </a:rPr>
              <a:t>Théorème</a:t>
            </a:r>
            <a:r>
              <a:rPr lang="fr-FR" dirty="0" smtClean="0"/>
              <a:t>  La grammaire ainsi obtenue reconnait le même langage que la grammaire initiale.</a:t>
            </a:r>
          </a:p>
          <a:p>
            <a:endParaRPr lang="x-non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12776"/>
            <a:ext cx="756084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456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x-non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grammaire est récursive à gauche si elle contient un non terminal A tel qu’il existe une dérivation A         A</a:t>
            </a:r>
            <a:r>
              <a:rPr lang="el-GR" dirty="0" smtClean="0">
                <a:latin typeface="Courier New"/>
                <a:cs typeface="Courier New"/>
              </a:rPr>
              <a:t>α</a:t>
            </a:r>
            <a:r>
              <a:rPr lang="fr-FR" dirty="0" smtClean="0">
                <a:latin typeface="Courier New"/>
                <a:cs typeface="Courier New"/>
              </a:rPr>
              <a:t> </a:t>
            </a:r>
            <a:r>
              <a:rPr lang="fr-FR" dirty="0" smtClean="0"/>
              <a:t>où</a:t>
            </a:r>
            <a:r>
              <a:rPr lang="fr-FR" dirty="0">
                <a:latin typeface="Courier New"/>
                <a:cs typeface="Courier New"/>
              </a:rPr>
              <a:t> </a:t>
            </a:r>
            <a:r>
              <a:rPr lang="el-GR" dirty="0" smtClean="0">
                <a:latin typeface="Courier New"/>
                <a:cs typeface="Courier New"/>
              </a:rPr>
              <a:t>α </a:t>
            </a:r>
            <a:r>
              <a:rPr lang="fr-FR" dirty="0" smtClean="0"/>
              <a:t>est une chaîne quelconque.</a:t>
            </a:r>
          </a:p>
          <a:p>
            <a:r>
              <a:rPr lang="fr-FR" dirty="0" smtClean="0"/>
              <a:t>Exemple</a:t>
            </a:r>
          </a:p>
          <a:p>
            <a:endParaRPr lang="fr-FR" dirty="0" smtClean="0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5796136" y="2780928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زائد 5"/>
          <p:cNvSpPr/>
          <p:nvPr/>
        </p:nvSpPr>
        <p:spPr>
          <a:xfrm>
            <a:off x="5940152" y="2564904"/>
            <a:ext cx="216024" cy="216024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x-non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05064"/>
            <a:ext cx="41814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74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080120"/>
          </a:xfrm>
        </p:spPr>
        <p:txBody>
          <a:bodyPr>
            <a:normAutofit/>
          </a:bodyPr>
          <a:lstStyle/>
          <a:p>
            <a:r>
              <a:rPr lang="fr-FR" sz="3200" dirty="0" err="1" smtClean="0"/>
              <a:t>Eliminitation</a:t>
            </a:r>
            <a:r>
              <a:rPr lang="fr-FR" sz="3200" dirty="0" smtClean="0"/>
              <a:t> de la récursivité à gauche pour toute grammaire sans règle A         </a:t>
            </a:r>
            <a:r>
              <a:rPr lang="el-GR" sz="3200" dirty="0" smtClean="0">
                <a:latin typeface="CMMI10"/>
              </a:rPr>
              <a:t>ε</a:t>
            </a:r>
            <a:endParaRPr lang="x-none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000" dirty="0" smtClean="0"/>
              <a:t>Ordonner les non-terminaux A1 A2 ….An</a:t>
            </a:r>
          </a:p>
          <a:p>
            <a:pPr>
              <a:buNone/>
            </a:pPr>
            <a:r>
              <a:rPr lang="fr-FR" sz="3000" dirty="0" smtClean="0"/>
              <a:t>Pour i =1 à n faire</a:t>
            </a:r>
          </a:p>
          <a:p>
            <a:pPr>
              <a:buNone/>
            </a:pPr>
            <a:r>
              <a:rPr lang="fr-FR" sz="3000" dirty="0" smtClean="0"/>
              <a:t> pour j =1 à i-1 faire</a:t>
            </a:r>
          </a:p>
          <a:p>
            <a:pPr>
              <a:buNone/>
            </a:pPr>
            <a:r>
              <a:rPr lang="fr-FR" sz="3000" dirty="0" smtClean="0"/>
              <a:t>  remplacer chaque production de la forme</a:t>
            </a:r>
          </a:p>
          <a:p>
            <a:pPr>
              <a:buNone/>
            </a:pPr>
            <a:r>
              <a:rPr lang="fr-FR" sz="3000" dirty="0" smtClean="0"/>
              <a:t>     Ai          </a:t>
            </a:r>
            <a:r>
              <a:rPr lang="fr-FR" sz="3000" dirty="0" err="1" smtClean="0"/>
              <a:t>Aj</a:t>
            </a:r>
            <a:r>
              <a:rPr lang="el-GR" sz="3000" dirty="0" smtClean="0"/>
              <a:t>α</a:t>
            </a:r>
            <a:r>
              <a:rPr lang="fr-FR" sz="3000" dirty="0" smtClean="0"/>
              <a:t> où </a:t>
            </a:r>
            <a:r>
              <a:rPr lang="fr-FR" sz="3000" dirty="0" err="1" smtClean="0"/>
              <a:t>Aj</a:t>
            </a:r>
            <a:r>
              <a:rPr lang="fr-FR" sz="3000" dirty="0" smtClean="0"/>
              <a:t>         </a:t>
            </a:r>
            <a:r>
              <a:rPr lang="el-GR" sz="3000" dirty="0" smtClean="0"/>
              <a:t>β</a:t>
            </a:r>
            <a:r>
              <a:rPr lang="fr-FR" sz="3000" dirty="0" smtClean="0"/>
              <a:t>1|</a:t>
            </a:r>
            <a:r>
              <a:rPr lang="el-GR" sz="3000" dirty="0" smtClean="0"/>
              <a:t>β</a:t>
            </a:r>
            <a:r>
              <a:rPr lang="fr-FR" sz="3000" dirty="0" smtClean="0"/>
              <a:t>2…</a:t>
            </a:r>
            <a:r>
              <a:rPr lang="el-GR" sz="3000" dirty="0" smtClean="0"/>
              <a:t>β</a:t>
            </a:r>
            <a:r>
              <a:rPr lang="fr-FR" sz="3000" dirty="0" smtClean="0"/>
              <a:t>p</a:t>
            </a:r>
          </a:p>
          <a:p>
            <a:pPr>
              <a:buNone/>
            </a:pPr>
            <a:r>
              <a:rPr lang="fr-FR" sz="3000" dirty="0" smtClean="0"/>
              <a:t>    par Ai         </a:t>
            </a:r>
            <a:r>
              <a:rPr lang="el-GR" sz="3000" dirty="0" smtClean="0"/>
              <a:t>β</a:t>
            </a:r>
            <a:r>
              <a:rPr lang="fr-FR" sz="3000" dirty="0" smtClean="0"/>
              <a:t>1</a:t>
            </a:r>
            <a:r>
              <a:rPr lang="el-GR" sz="3000" dirty="0" smtClean="0"/>
              <a:t>α</a:t>
            </a:r>
            <a:r>
              <a:rPr lang="fr-FR" sz="3000" dirty="0" smtClean="0"/>
              <a:t>|</a:t>
            </a:r>
            <a:r>
              <a:rPr lang="el-GR" sz="3000" dirty="0" smtClean="0"/>
              <a:t>β</a:t>
            </a:r>
            <a:r>
              <a:rPr lang="fr-FR" sz="3000" dirty="0" smtClean="0"/>
              <a:t>2</a:t>
            </a:r>
            <a:r>
              <a:rPr lang="el-GR" sz="3000" dirty="0" smtClean="0"/>
              <a:t>α</a:t>
            </a:r>
            <a:r>
              <a:rPr lang="fr-FR" sz="3000" dirty="0" smtClean="0"/>
              <a:t>…</a:t>
            </a:r>
            <a:r>
              <a:rPr lang="el-GR" sz="3000" dirty="0" smtClean="0"/>
              <a:t>β</a:t>
            </a:r>
            <a:r>
              <a:rPr lang="fr-FR" sz="3000" dirty="0" smtClean="0"/>
              <a:t>p</a:t>
            </a:r>
            <a:r>
              <a:rPr lang="el-GR" sz="3000" dirty="0" smtClean="0"/>
              <a:t>α</a:t>
            </a: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 fin pour </a:t>
            </a:r>
          </a:p>
          <a:p>
            <a:pPr>
              <a:buNone/>
            </a:pPr>
            <a:r>
              <a:rPr lang="fr-FR" sz="3000" dirty="0" smtClean="0"/>
              <a:t>éliminer les récursivités à gauche immédiates des productions Ai</a:t>
            </a:r>
          </a:p>
          <a:p>
            <a:pPr>
              <a:buNone/>
            </a:pPr>
            <a:r>
              <a:rPr lang="fr-FR" sz="3000" dirty="0" smtClean="0"/>
              <a:t>Fin pour</a:t>
            </a: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6228184" y="10527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2267744" y="38610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>
            <a:off x="4716016" y="38610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2699792" y="443711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1115616" y="2204864"/>
            <a:ext cx="0" cy="4248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1259632" y="2780928"/>
            <a:ext cx="0" cy="21602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106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L’exemple précédent.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0714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</TotalTime>
  <Words>582</Words>
  <Application>Microsoft Macintosh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Grammaire LL(1)</vt:lpstr>
      <vt:lpstr>Définition</vt:lpstr>
      <vt:lpstr>Théorème</vt:lpstr>
      <vt:lpstr>Ambiguë</vt:lpstr>
      <vt:lpstr>Récursivité à gauche</vt:lpstr>
      <vt:lpstr>Eliminitation de la récursivité à gauche immédiate </vt:lpstr>
      <vt:lpstr>Définition</vt:lpstr>
      <vt:lpstr>Eliminitation de la récursivité à gauche pour toute grammaire sans règle A         ε</vt:lpstr>
      <vt:lpstr>PowerPoint Presentation</vt:lpstr>
      <vt:lpstr>Grammaire propre</vt:lpstr>
      <vt:lpstr>Factorisation à gauche</vt:lpstr>
      <vt:lpstr>Exemple</vt:lpstr>
      <vt:lpstr>Remarque</vt:lpstr>
      <vt:lpstr>Conclusion</vt:lpstr>
      <vt:lpstr>Exemple</vt:lpstr>
      <vt:lpstr>Exemple                          Suite</vt:lpstr>
      <vt:lpstr>Récursivité à gauche</vt:lpstr>
      <vt:lpstr>PowerPoint Presentation</vt:lpstr>
      <vt:lpstr>Analyse d’un mot</vt:lpstr>
    </vt:vector>
  </TitlesOfParts>
  <Company>University of El-Oued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LL(1)</dc:title>
  <dc:creator>LAOUID Abdelkader</dc:creator>
  <cp:lastModifiedBy>LAOUID Abdelkader</cp:lastModifiedBy>
  <cp:revision>1</cp:revision>
  <dcterms:created xsi:type="dcterms:W3CDTF">2016-11-12T19:08:34Z</dcterms:created>
  <dcterms:modified xsi:type="dcterms:W3CDTF">2016-11-12T19:10:09Z</dcterms:modified>
</cp:coreProperties>
</file>