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80" r:id="rId1"/>
  </p:sldMasterIdLst>
  <p:sldIdLst>
    <p:sldId id="256" r:id="rId2"/>
    <p:sldId id="257" r:id="rId3"/>
    <p:sldId id="260" r:id="rId4"/>
    <p:sldId id="258" r:id="rId5"/>
    <p:sldId id="259" r:id="rId6"/>
    <p:sldId id="261" r:id="rId7"/>
    <p:sldId id="262" r:id="rId8"/>
    <p:sldId id="263" r:id="rId9"/>
    <p:sldId id="265" r:id="rId10"/>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49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52ACC864-10AD-4FAF-B7B1-1EB9D96B034A}" type="datetimeFigureOut">
              <a:rPr lang="ar-DZ" smtClean="0"/>
              <a:pPr/>
              <a:t>05-04-1442</a:t>
            </a:fld>
            <a:endParaRPr lang="ar-DZ"/>
          </a:p>
        </p:txBody>
      </p:sp>
      <p:sp>
        <p:nvSpPr>
          <p:cNvPr id="19" name="عنصر نائب للتذييل 18"/>
          <p:cNvSpPr>
            <a:spLocks noGrp="1"/>
          </p:cNvSpPr>
          <p:nvPr>
            <p:ph type="ftr" sz="quarter" idx="11"/>
          </p:nvPr>
        </p:nvSpPr>
        <p:spPr/>
        <p:txBody>
          <a:bodyPr/>
          <a:lstStyle/>
          <a:p>
            <a:endParaRPr lang="ar-DZ"/>
          </a:p>
        </p:txBody>
      </p:sp>
      <p:sp>
        <p:nvSpPr>
          <p:cNvPr id="27" name="عنصر نائب لرقم الشريحة 26"/>
          <p:cNvSpPr>
            <a:spLocks noGrp="1"/>
          </p:cNvSpPr>
          <p:nvPr>
            <p:ph type="sldNum" sz="quarter" idx="12"/>
          </p:nvPr>
        </p:nvSpPr>
        <p:spPr/>
        <p:txBody>
          <a:bodyPr/>
          <a:lstStyle/>
          <a:p>
            <a:fld id="{7C786AC8-DCCD-4100-BE85-FF0A6B11E8A8}" type="slidenum">
              <a:rPr lang="ar-DZ" smtClean="0"/>
              <a:pPr/>
              <a:t>‹#›</a:t>
            </a:fld>
            <a:endParaRPr lang="ar-DZ"/>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52ACC864-10AD-4FAF-B7B1-1EB9D96B034A}" type="datetimeFigureOut">
              <a:rPr lang="ar-DZ" smtClean="0"/>
              <a:pPr/>
              <a:t>05-04-1442</a:t>
            </a:fld>
            <a:endParaRPr lang="ar-DZ"/>
          </a:p>
        </p:txBody>
      </p:sp>
      <p:sp>
        <p:nvSpPr>
          <p:cNvPr id="5" name="عنصر نائب للتذييل 4"/>
          <p:cNvSpPr>
            <a:spLocks noGrp="1"/>
          </p:cNvSpPr>
          <p:nvPr>
            <p:ph type="ftr" sz="quarter" idx="11"/>
          </p:nvPr>
        </p:nvSpPr>
        <p:spPr/>
        <p:txBody>
          <a:bodyPr/>
          <a:lstStyle/>
          <a:p>
            <a:endParaRPr lang="ar-DZ"/>
          </a:p>
        </p:txBody>
      </p:sp>
      <p:sp>
        <p:nvSpPr>
          <p:cNvPr id="6" name="عنصر نائب لرقم الشريحة 5"/>
          <p:cNvSpPr>
            <a:spLocks noGrp="1"/>
          </p:cNvSpPr>
          <p:nvPr>
            <p:ph type="sldNum" sz="quarter" idx="12"/>
          </p:nvPr>
        </p:nvSpPr>
        <p:spPr/>
        <p:txBody>
          <a:bodyPr/>
          <a:lstStyle/>
          <a:p>
            <a:fld id="{7C786AC8-DCCD-4100-BE85-FF0A6B11E8A8}" type="slidenum">
              <a:rPr lang="ar-DZ" smtClean="0"/>
              <a:pPr/>
              <a:t>‹#›</a:t>
            </a:fld>
            <a:endParaRPr lang="ar-D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52ACC864-10AD-4FAF-B7B1-1EB9D96B034A}" type="datetimeFigureOut">
              <a:rPr lang="ar-DZ" smtClean="0"/>
              <a:pPr/>
              <a:t>05-04-1442</a:t>
            </a:fld>
            <a:endParaRPr lang="ar-DZ"/>
          </a:p>
        </p:txBody>
      </p:sp>
      <p:sp>
        <p:nvSpPr>
          <p:cNvPr id="5" name="عنصر نائب للتذييل 4"/>
          <p:cNvSpPr>
            <a:spLocks noGrp="1"/>
          </p:cNvSpPr>
          <p:nvPr>
            <p:ph type="ftr" sz="quarter" idx="11"/>
          </p:nvPr>
        </p:nvSpPr>
        <p:spPr/>
        <p:txBody>
          <a:bodyPr/>
          <a:lstStyle/>
          <a:p>
            <a:endParaRPr lang="ar-DZ"/>
          </a:p>
        </p:txBody>
      </p:sp>
      <p:sp>
        <p:nvSpPr>
          <p:cNvPr id="6" name="عنصر نائب لرقم الشريحة 5"/>
          <p:cNvSpPr>
            <a:spLocks noGrp="1"/>
          </p:cNvSpPr>
          <p:nvPr>
            <p:ph type="sldNum" sz="quarter" idx="12"/>
          </p:nvPr>
        </p:nvSpPr>
        <p:spPr/>
        <p:txBody>
          <a:bodyPr/>
          <a:lstStyle/>
          <a:p>
            <a:fld id="{7C786AC8-DCCD-4100-BE85-FF0A6B11E8A8}" type="slidenum">
              <a:rPr lang="ar-DZ" smtClean="0"/>
              <a:pPr/>
              <a:t>‹#›</a:t>
            </a:fld>
            <a:endParaRPr lang="ar-D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52ACC864-10AD-4FAF-B7B1-1EB9D96B034A}" type="datetimeFigureOut">
              <a:rPr lang="ar-DZ" smtClean="0"/>
              <a:pPr/>
              <a:t>05-04-1442</a:t>
            </a:fld>
            <a:endParaRPr lang="ar-DZ"/>
          </a:p>
        </p:txBody>
      </p:sp>
      <p:sp>
        <p:nvSpPr>
          <p:cNvPr id="5" name="عنصر نائب للتذييل 4"/>
          <p:cNvSpPr>
            <a:spLocks noGrp="1"/>
          </p:cNvSpPr>
          <p:nvPr>
            <p:ph type="ftr" sz="quarter" idx="11"/>
          </p:nvPr>
        </p:nvSpPr>
        <p:spPr/>
        <p:txBody>
          <a:bodyPr/>
          <a:lstStyle/>
          <a:p>
            <a:endParaRPr lang="ar-DZ"/>
          </a:p>
        </p:txBody>
      </p:sp>
      <p:sp>
        <p:nvSpPr>
          <p:cNvPr id="6" name="عنصر نائب لرقم الشريحة 5"/>
          <p:cNvSpPr>
            <a:spLocks noGrp="1"/>
          </p:cNvSpPr>
          <p:nvPr>
            <p:ph type="sldNum" sz="quarter" idx="12"/>
          </p:nvPr>
        </p:nvSpPr>
        <p:spPr/>
        <p:txBody>
          <a:bodyPr/>
          <a:lstStyle/>
          <a:p>
            <a:fld id="{7C786AC8-DCCD-4100-BE85-FF0A6B11E8A8}" type="slidenum">
              <a:rPr lang="ar-DZ" smtClean="0"/>
              <a:pPr/>
              <a:t>‹#›</a:t>
            </a:fld>
            <a:endParaRPr lang="ar-D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52ACC864-10AD-4FAF-B7B1-1EB9D96B034A}" type="datetimeFigureOut">
              <a:rPr lang="ar-DZ" smtClean="0"/>
              <a:pPr/>
              <a:t>05-04-1442</a:t>
            </a:fld>
            <a:endParaRPr lang="ar-DZ"/>
          </a:p>
        </p:txBody>
      </p:sp>
      <p:sp>
        <p:nvSpPr>
          <p:cNvPr id="5" name="عنصر نائب للتذييل 4"/>
          <p:cNvSpPr>
            <a:spLocks noGrp="1"/>
          </p:cNvSpPr>
          <p:nvPr>
            <p:ph type="ftr" sz="quarter" idx="11"/>
          </p:nvPr>
        </p:nvSpPr>
        <p:spPr/>
        <p:txBody>
          <a:bodyPr/>
          <a:lstStyle/>
          <a:p>
            <a:endParaRPr lang="ar-DZ"/>
          </a:p>
        </p:txBody>
      </p:sp>
      <p:sp>
        <p:nvSpPr>
          <p:cNvPr id="6" name="عنصر نائب لرقم الشريحة 5"/>
          <p:cNvSpPr>
            <a:spLocks noGrp="1"/>
          </p:cNvSpPr>
          <p:nvPr>
            <p:ph type="sldNum" sz="quarter" idx="12"/>
          </p:nvPr>
        </p:nvSpPr>
        <p:spPr/>
        <p:txBody>
          <a:bodyPr/>
          <a:lstStyle/>
          <a:p>
            <a:fld id="{7C786AC8-DCCD-4100-BE85-FF0A6B11E8A8}" type="slidenum">
              <a:rPr lang="ar-DZ" smtClean="0"/>
              <a:pPr/>
              <a:t>‹#›</a:t>
            </a:fld>
            <a:endParaRPr lang="ar-D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52ACC864-10AD-4FAF-B7B1-1EB9D96B034A}" type="datetimeFigureOut">
              <a:rPr lang="ar-DZ" smtClean="0"/>
              <a:pPr/>
              <a:t>05-04-1442</a:t>
            </a:fld>
            <a:endParaRPr lang="ar-DZ"/>
          </a:p>
        </p:txBody>
      </p:sp>
      <p:sp>
        <p:nvSpPr>
          <p:cNvPr id="6" name="عنصر نائب للتذييل 5"/>
          <p:cNvSpPr>
            <a:spLocks noGrp="1"/>
          </p:cNvSpPr>
          <p:nvPr>
            <p:ph type="ftr" sz="quarter" idx="11"/>
          </p:nvPr>
        </p:nvSpPr>
        <p:spPr/>
        <p:txBody>
          <a:bodyPr/>
          <a:lstStyle/>
          <a:p>
            <a:endParaRPr lang="ar-DZ"/>
          </a:p>
        </p:txBody>
      </p:sp>
      <p:sp>
        <p:nvSpPr>
          <p:cNvPr id="7" name="عنصر نائب لرقم الشريحة 6"/>
          <p:cNvSpPr>
            <a:spLocks noGrp="1"/>
          </p:cNvSpPr>
          <p:nvPr>
            <p:ph type="sldNum" sz="quarter" idx="12"/>
          </p:nvPr>
        </p:nvSpPr>
        <p:spPr/>
        <p:txBody>
          <a:bodyPr/>
          <a:lstStyle/>
          <a:p>
            <a:fld id="{7C786AC8-DCCD-4100-BE85-FF0A6B11E8A8}" type="slidenum">
              <a:rPr lang="ar-DZ" smtClean="0"/>
              <a:pPr/>
              <a:t>‹#›</a:t>
            </a:fld>
            <a:endParaRPr lang="ar-D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52ACC864-10AD-4FAF-B7B1-1EB9D96B034A}" type="datetimeFigureOut">
              <a:rPr lang="ar-DZ" smtClean="0"/>
              <a:pPr/>
              <a:t>05-04-1442</a:t>
            </a:fld>
            <a:endParaRPr lang="ar-DZ"/>
          </a:p>
        </p:txBody>
      </p:sp>
      <p:sp>
        <p:nvSpPr>
          <p:cNvPr id="8" name="عنصر نائب للتذييل 7"/>
          <p:cNvSpPr>
            <a:spLocks noGrp="1"/>
          </p:cNvSpPr>
          <p:nvPr>
            <p:ph type="ftr" sz="quarter" idx="11"/>
          </p:nvPr>
        </p:nvSpPr>
        <p:spPr/>
        <p:txBody>
          <a:bodyPr/>
          <a:lstStyle/>
          <a:p>
            <a:endParaRPr lang="ar-DZ"/>
          </a:p>
        </p:txBody>
      </p:sp>
      <p:sp>
        <p:nvSpPr>
          <p:cNvPr id="9" name="عنصر نائب لرقم الشريحة 8"/>
          <p:cNvSpPr>
            <a:spLocks noGrp="1"/>
          </p:cNvSpPr>
          <p:nvPr>
            <p:ph type="sldNum" sz="quarter" idx="12"/>
          </p:nvPr>
        </p:nvSpPr>
        <p:spPr/>
        <p:txBody>
          <a:bodyPr/>
          <a:lstStyle/>
          <a:p>
            <a:fld id="{7C786AC8-DCCD-4100-BE85-FF0A6B11E8A8}" type="slidenum">
              <a:rPr lang="ar-DZ" smtClean="0"/>
              <a:pPr/>
              <a:t>‹#›</a:t>
            </a:fld>
            <a:endParaRPr lang="ar-D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52ACC864-10AD-4FAF-B7B1-1EB9D96B034A}" type="datetimeFigureOut">
              <a:rPr lang="ar-DZ" smtClean="0"/>
              <a:pPr/>
              <a:t>05-04-1442</a:t>
            </a:fld>
            <a:endParaRPr lang="ar-DZ"/>
          </a:p>
        </p:txBody>
      </p:sp>
      <p:sp>
        <p:nvSpPr>
          <p:cNvPr id="4" name="عنصر نائب للتذييل 3"/>
          <p:cNvSpPr>
            <a:spLocks noGrp="1"/>
          </p:cNvSpPr>
          <p:nvPr>
            <p:ph type="ftr" sz="quarter" idx="11"/>
          </p:nvPr>
        </p:nvSpPr>
        <p:spPr/>
        <p:txBody>
          <a:bodyPr/>
          <a:lstStyle/>
          <a:p>
            <a:endParaRPr lang="ar-DZ"/>
          </a:p>
        </p:txBody>
      </p:sp>
      <p:sp>
        <p:nvSpPr>
          <p:cNvPr id="5" name="عنصر نائب لرقم الشريحة 4"/>
          <p:cNvSpPr>
            <a:spLocks noGrp="1"/>
          </p:cNvSpPr>
          <p:nvPr>
            <p:ph type="sldNum" sz="quarter" idx="12"/>
          </p:nvPr>
        </p:nvSpPr>
        <p:spPr/>
        <p:txBody>
          <a:bodyPr/>
          <a:lstStyle/>
          <a:p>
            <a:fld id="{7C786AC8-DCCD-4100-BE85-FF0A6B11E8A8}" type="slidenum">
              <a:rPr lang="ar-DZ" smtClean="0"/>
              <a:pPr/>
              <a:t>‹#›</a:t>
            </a:fld>
            <a:endParaRPr lang="ar-D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2ACC864-10AD-4FAF-B7B1-1EB9D96B034A}" type="datetimeFigureOut">
              <a:rPr lang="ar-DZ" smtClean="0"/>
              <a:pPr/>
              <a:t>05-04-1442</a:t>
            </a:fld>
            <a:endParaRPr lang="ar-DZ"/>
          </a:p>
        </p:txBody>
      </p:sp>
      <p:sp>
        <p:nvSpPr>
          <p:cNvPr id="3" name="عنصر نائب للتذييل 2"/>
          <p:cNvSpPr>
            <a:spLocks noGrp="1"/>
          </p:cNvSpPr>
          <p:nvPr>
            <p:ph type="ftr" sz="quarter" idx="11"/>
          </p:nvPr>
        </p:nvSpPr>
        <p:spPr/>
        <p:txBody>
          <a:bodyPr/>
          <a:lstStyle/>
          <a:p>
            <a:endParaRPr lang="ar-DZ"/>
          </a:p>
        </p:txBody>
      </p:sp>
      <p:sp>
        <p:nvSpPr>
          <p:cNvPr id="4" name="عنصر نائب لرقم الشريحة 3"/>
          <p:cNvSpPr>
            <a:spLocks noGrp="1"/>
          </p:cNvSpPr>
          <p:nvPr>
            <p:ph type="sldNum" sz="quarter" idx="12"/>
          </p:nvPr>
        </p:nvSpPr>
        <p:spPr/>
        <p:txBody>
          <a:bodyPr/>
          <a:lstStyle/>
          <a:p>
            <a:fld id="{7C786AC8-DCCD-4100-BE85-FF0A6B11E8A8}" type="slidenum">
              <a:rPr lang="ar-DZ" smtClean="0"/>
              <a:pPr/>
              <a:t>‹#›</a:t>
            </a:fld>
            <a:endParaRPr lang="ar-D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52ACC864-10AD-4FAF-B7B1-1EB9D96B034A}" type="datetimeFigureOut">
              <a:rPr lang="ar-DZ" smtClean="0"/>
              <a:pPr/>
              <a:t>05-04-1442</a:t>
            </a:fld>
            <a:endParaRPr lang="ar-DZ"/>
          </a:p>
        </p:txBody>
      </p:sp>
      <p:sp>
        <p:nvSpPr>
          <p:cNvPr id="6" name="عنصر نائب للتذييل 5"/>
          <p:cNvSpPr>
            <a:spLocks noGrp="1"/>
          </p:cNvSpPr>
          <p:nvPr>
            <p:ph type="ftr" sz="quarter" idx="11"/>
          </p:nvPr>
        </p:nvSpPr>
        <p:spPr/>
        <p:txBody>
          <a:bodyPr/>
          <a:lstStyle/>
          <a:p>
            <a:endParaRPr lang="ar-DZ"/>
          </a:p>
        </p:txBody>
      </p:sp>
      <p:sp>
        <p:nvSpPr>
          <p:cNvPr id="7" name="عنصر نائب لرقم الشريحة 6"/>
          <p:cNvSpPr>
            <a:spLocks noGrp="1"/>
          </p:cNvSpPr>
          <p:nvPr>
            <p:ph type="sldNum" sz="quarter" idx="12"/>
          </p:nvPr>
        </p:nvSpPr>
        <p:spPr/>
        <p:txBody>
          <a:bodyPr/>
          <a:lstStyle/>
          <a:p>
            <a:fld id="{7C786AC8-DCCD-4100-BE85-FF0A6B11E8A8}" type="slidenum">
              <a:rPr lang="ar-DZ" smtClean="0"/>
              <a:pPr/>
              <a:t>‹#›</a:t>
            </a:fld>
            <a:endParaRPr lang="ar-D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2ACC864-10AD-4FAF-B7B1-1EB9D96B034A}" type="datetimeFigureOut">
              <a:rPr lang="ar-DZ" smtClean="0"/>
              <a:pPr/>
              <a:t>05-04-1442</a:t>
            </a:fld>
            <a:endParaRPr lang="ar-DZ"/>
          </a:p>
        </p:txBody>
      </p:sp>
      <p:sp>
        <p:nvSpPr>
          <p:cNvPr id="6" name="عنصر نائب للتذييل 5"/>
          <p:cNvSpPr>
            <a:spLocks noGrp="1"/>
          </p:cNvSpPr>
          <p:nvPr>
            <p:ph type="ftr" sz="quarter" idx="11"/>
          </p:nvPr>
        </p:nvSpPr>
        <p:spPr/>
        <p:txBody>
          <a:bodyPr/>
          <a:lstStyle/>
          <a:p>
            <a:endParaRPr lang="ar-DZ"/>
          </a:p>
        </p:txBody>
      </p:sp>
      <p:sp>
        <p:nvSpPr>
          <p:cNvPr id="7" name="عنصر نائب لرقم الشريحة 6"/>
          <p:cNvSpPr>
            <a:spLocks noGrp="1"/>
          </p:cNvSpPr>
          <p:nvPr>
            <p:ph type="sldNum" sz="quarter" idx="12"/>
          </p:nvPr>
        </p:nvSpPr>
        <p:spPr>
          <a:xfrm>
            <a:off x="8077200" y="6356350"/>
            <a:ext cx="609600" cy="365125"/>
          </a:xfrm>
        </p:spPr>
        <p:txBody>
          <a:bodyPr/>
          <a:lstStyle/>
          <a:p>
            <a:fld id="{7C786AC8-DCCD-4100-BE85-FF0A6B11E8A8}" type="slidenum">
              <a:rPr lang="ar-DZ" smtClean="0"/>
              <a:pPr/>
              <a:t>‹#›</a:t>
            </a:fld>
            <a:endParaRPr lang="ar-DZ"/>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2ACC864-10AD-4FAF-B7B1-1EB9D96B034A}" type="datetimeFigureOut">
              <a:rPr lang="ar-DZ" smtClean="0"/>
              <a:pPr/>
              <a:t>05-04-1442</a:t>
            </a:fld>
            <a:endParaRPr lang="ar-DZ"/>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DZ"/>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C786AC8-DCCD-4100-BE85-FF0A6B11E8A8}" type="slidenum">
              <a:rPr lang="ar-DZ" smtClean="0"/>
              <a:pPr/>
              <a:t>‹#›</a:t>
            </a:fld>
            <a:endParaRPr lang="ar-DZ"/>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5.xml"/><Relationship Id="rId6" Type="http://schemas.openxmlformats.org/officeDocument/2006/relationships/image" Target="../media/image9.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DZ" dirty="0" smtClean="0"/>
              <a:t>تاريخ الرياضيات</a:t>
            </a:r>
            <a:endParaRPr lang="ar-DZ" dirty="0"/>
          </a:p>
        </p:txBody>
      </p:sp>
      <p:sp>
        <p:nvSpPr>
          <p:cNvPr id="3" name="عنوان فرعي 2"/>
          <p:cNvSpPr>
            <a:spLocks noGrp="1"/>
          </p:cNvSpPr>
          <p:nvPr>
            <p:ph type="subTitle" idx="1"/>
          </p:nvPr>
        </p:nvSpPr>
        <p:spPr/>
        <p:txBody>
          <a:bodyPr/>
          <a:lstStyle/>
          <a:p>
            <a:r>
              <a:rPr lang="ar-DZ" dirty="0" smtClean="0"/>
              <a:t>الاستاذ: </a:t>
            </a:r>
            <a:r>
              <a:rPr lang="ar-DZ" dirty="0" err="1" smtClean="0"/>
              <a:t>د.</a:t>
            </a:r>
            <a:r>
              <a:rPr lang="ar-DZ" dirty="0" smtClean="0"/>
              <a:t> تواتي ابراهيم</a:t>
            </a:r>
            <a:endParaRPr lang="ar-DZ"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DZ" dirty="0" smtClean="0"/>
              <a:t>تمهيد</a:t>
            </a:r>
            <a:endParaRPr lang="ar-DZ" dirty="0"/>
          </a:p>
        </p:txBody>
      </p:sp>
      <p:sp>
        <p:nvSpPr>
          <p:cNvPr id="3" name="عنصر نائب للمحتوى 2"/>
          <p:cNvSpPr>
            <a:spLocks noGrp="1"/>
          </p:cNvSpPr>
          <p:nvPr>
            <p:ph sz="half" idx="1"/>
          </p:nvPr>
        </p:nvSpPr>
        <p:spPr/>
        <p:txBody>
          <a:bodyPr>
            <a:normAutofit fontScale="85000" lnSpcReduction="20000"/>
          </a:bodyPr>
          <a:lstStyle/>
          <a:p>
            <a:r>
              <a:rPr lang="ar-DZ" dirty="0" smtClean="0"/>
              <a:t>اعتمدت الرياضيات السومرية والبابلية على نظام العد الستيني، اي على أساس الرقم 60، والذي يمكن أن يتم القيام </a:t>
            </a:r>
            <a:r>
              <a:rPr lang="ar-DZ" dirty="0" err="1" smtClean="0"/>
              <a:t>به</a:t>
            </a:r>
            <a:r>
              <a:rPr lang="ar-DZ" dirty="0" smtClean="0"/>
              <a:t> باستخدام ال 12 مفصل في أصابع أحد اليدين مع ال 5 أصابع من اليد الأخرى.</a:t>
            </a:r>
          </a:p>
          <a:p>
            <a:r>
              <a:rPr lang="ar-DZ" dirty="0" smtClean="0"/>
              <a:t>استخدم البابليون نظام قيم مكانية </a:t>
            </a:r>
            <a:r>
              <a:rPr lang="ar-DZ" dirty="0" err="1" smtClean="0"/>
              <a:t>حقيقي</a:t>
            </a:r>
            <a:r>
              <a:rPr lang="ar-DZ" dirty="0" smtClean="0"/>
              <a:t>، بحيث تكون الأرقام المكتوبة على اليسار ذات قيمة أكبر، وهو ما يشبه نظام العد العشري الحديث، ولكن باستخدام الأساس 60 بدل 10.</a:t>
            </a:r>
          </a:p>
          <a:p>
            <a:r>
              <a:rPr lang="ar-DZ" dirty="0" smtClean="0"/>
              <a:t>أخترع السومريون أقدم نظام كتابة معروف وهو نظام الكتابة بالرموز والذي يعرف بالكتابة المسمارية باستخدام حروف تشبه شكل المسمار يتم حفرها على ألواح من الطين </a:t>
            </a:r>
            <a:r>
              <a:rPr lang="ar-DZ" dirty="0" err="1" smtClean="0"/>
              <a:t>المجفف </a:t>
            </a:r>
            <a:r>
              <a:rPr lang="ar-DZ" dirty="0" smtClean="0"/>
              <a:t>(فخار</a:t>
            </a:r>
            <a:r>
              <a:rPr lang="ar-DZ" dirty="0" err="1" smtClean="0"/>
              <a:t>)</a:t>
            </a:r>
            <a:endParaRPr lang="ar-DZ" dirty="0">
              <a:cs typeface="+mj-cs"/>
            </a:endParaRPr>
          </a:p>
        </p:txBody>
      </p:sp>
      <p:sp>
        <p:nvSpPr>
          <p:cNvPr id="10" name="عنصر نائب للمحتوى 9"/>
          <p:cNvSpPr>
            <a:spLocks noGrp="1"/>
          </p:cNvSpPr>
          <p:nvPr>
            <p:ph sz="half" idx="2"/>
          </p:nvPr>
        </p:nvSpPr>
        <p:spPr/>
        <p:txBody>
          <a:bodyPr>
            <a:normAutofit fontScale="85000" lnSpcReduction="20000"/>
          </a:bodyPr>
          <a:lstStyle/>
          <a:p>
            <a:r>
              <a:rPr lang="ar-DZ" sz="3000" dirty="0" smtClean="0"/>
              <a:t>الرياضيات البابلية مصطلح يشير إلى رياضيات سكان بلاد الرافدين، من بداية ظهور السومريون حتى سقوط بابل عام </a:t>
            </a:r>
            <a:r>
              <a:rPr lang="ar-DZ" sz="3000" dirty="0" err="1" smtClean="0"/>
              <a:t>539ق</a:t>
            </a:r>
            <a:r>
              <a:rPr lang="ar-DZ" sz="3000" dirty="0" smtClean="0"/>
              <a:t>.م.والحصيلة </a:t>
            </a:r>
            <a:r>
              <a:rPr lang="ar-DZ" sz="3000" dirty="0" err="1" smtClean="0"/>
              <a:t>الرياضياتية</a:t>
            </a:r>
            <a:r>
              <a:rPr lang="ar-DZ" sz="3000" dirty="0" smtClean="0"/>
              <a:t> البابلية وفيرة ومحررة بشكل </a:t>
            </a:r>
            <a:r>
              <a:rPr lang="ar-DZ" sz="3000" dirty="0" err="1" smtClean="0"/>
              <a:t>جيد.</a:t>
            </a:r>
            <a:r>
              <a:rPr lang="ar-DZ" sz="3000" dirty="0" smtClean="0"/>
              <a:t> أما فيما يتعلق بالفترة الزمنية فيمكن تقسيمها إلى قِسمين: الأولى هي في أيام حكم السلالة البابلية الأولى، أما الأخرى فهي في أيام حكم </a:t>
            </a:r>
            <a:r>
              <a:rPr lang="ar-DZ" sz="3000" dirty="0" err="1" smtClean="0"/>
              <a:t>السلوقيين</a:t>
            </a:r>
            <a:endParaRPr lang="ar-DZ" sz="3000" dirty="0" smtClean="0"/>
          </a:p>
          <a:p>
            <a:endParaRPr lang="ar-DZ" dirty="0"/>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323528" y="836712"/>
            <a:ext cx="8676456" cy="1200329"/>
          </a:xfrm>
          <a:prstGeom prst="rect">
            <a:avLst/>
          </a:prstGeom>
        </p:spPr>
        <p:txBody>
          <a:bodyPr wrap="square">
            <a:spAutoFit/>
          </a:bodyPr>
          <a:lstStyle/>
          <a:p>
            <a:r>
              <a:rPr lang="ar-DZ" sz="2400" dirty="0" smtClean="0"/>
              <a:t>استخدم البابليون رموز مختصرة للتعبير عن الأرقام بعينها لأي شيء، فبدأ استخدام مخروط صغير من الطين للتعبير عن رقم 1، واستخدام كرة طينية للتعبير عن رقم 10، ومخروط كبير للتعبير عن الرقم 60 وكان ذلك خلال الألفية الرابعة قبل الميلاد.</a:t>
            </a:r>
            <a:endParaRPr lang="ar-DZ" sz="2400" dirty="0"/>
          </a:p>
        </p:txBody>
      </p:sp>
      <p:sp>
        <p:nvSpPr>
          <p:cNvPr id="4" name="مستطيل 3"/>
          <p:cNvSpPr/>
          <p:nvPr/>
        </p:nvSpPr>
        <p:spPr>
          <a:xfrm>
            <a:off x="0" y="2060848"/>
            <a:ext cx="9144000" cy="4154984"/>
          </a:xfrm>
          <a:prstGeom prst="rect">
            <a:avLst/>
          </a:prstGeom>
        </p:spPr>
        <p:txBody>
          <a:bodyPr wrap="square">
            <a:spAutoFit/>
          </a:bodyPr>
          <a:lstStyle/>
          <a:p>
            <a:r>
              <a:rPr lang="ar-DZ" sz="2400" dirty="0" smtClean="0"/>
              <a:t>يعزوا البعض تقدم البابليين في الرياضيات إلى أن الرقم 60 يقبل القسمة على العديد من </a:t>
            </a:r>
            <a:r>
              <a:rPr lang="ar-DZ" sz="2400" dirty="0" err="1" smtClean="0"/>
              <a:t>الأرقام </a:t>
            </a:r>
            <a:r>
              <a:rPr lang="ar-DZ" sz="2400" dirty="0" smtClean="0"/>
              <a:t>(1 2 3 4 5 6 10 12 15 20 30 60) كما أن الرقم 60 هو أصغر رقم يقبل القسمة على كل الأرقام من 1 الى 6، كما أن استمرار تقسيم الدقيقة لـ 60 ثانية والساعة لـ 60 دقيقة وتقسيم الدائرة ال 360 </a:t>
            </a:r>
            <a:r>
              <a:rPr lang="ar-DZ" sz="2400" dirty="0" err="1" smtClean="0"/>
              <a:t>درجة </a:t>
            </a:r>
            <a:r>
              <a:rPr lang="ar-DZ" sz="2400" dirty="0" smtClean="0"/>
              <a:t>(6*60) هي كلها شهادات على براعة النظام البابلي.</a:t>
            </a:r>
          </a:p>
          <a:p>
            <a:r>
              <a:rPr lang="ar-DZ" sz="2400" dirty="0" smtClean="0"/>
              <a:t>ولأسباب مشابهة يُعتبر الرقم 12 رقم هام تاريخيًا حيث يقبل القسمة </a:t>
            </a:r>
            <a:r>
              <a:rPr lang="ar-DZ" sz="2400" dirty="0" err="1" smtClean="0"/>
              <a:t>على </a:t>
            </a:r>
            <a:r>
              <a:rPr lang="ar-DZ" sz="2400" dirty="0" smtClean="0"/>
              <a:t>(1 2 3 4 6) ولذلك نجد السنة مقسمة إلى 12 شهرا والقدم إلى 12 بوصة والنهار إلى 12 ساعة ومثلهم الليل.</a:t>
            </a:r>
          </a:p>
          <a:p>
            <a:r>
              <a:rPr lang="ar-DZ" sz="2400" dirty="0" smtClean="0"/>
              <a:t>ابتكر البابليون كذلك مفهوما حسابيا ثوريا لم يمتلكه المصريون ولا اليونانيين ولا الرومان وهو الرمز الدائرة، والتي تعبر عن الصفر، ولكن هذا الرمز كان مجرد سد خانة أكتر من رقم في حد </a:t>
            </a:r>
            <a:r>
              <a:rPr lang="ar-DZ" sz="2400" dirty="0" err="1" smtClean="0"/>
              <a:t>ذاته.</a:t>
            </a:r>
            <a:r>
              <a:rPr lang="ar-DZ" sz="2400" dirty="0" smtClean="0"/>
              <a:t> ان الافتقار الى قيمة موضع الصفر قد تم التعبير عنه بفاصلة بين الارقام </a:t>
            </a:r>
            <a:r>
              <a:rPr lang="ar-DZ" sz="2400" dirty="0" err="1" smtClean="0"/>
              <a:t>السيتينية</a:t>
            </a:r>
            <a:r>
              <a:rPr lang="ar-DZ" sz="2400" dirty="0" smtClean="0"/>
              <a:t>، فاستعملت علامة تنقيط عددي تتمثل برمز مسماريين مائلين.</a:t>
            </a:r>
            <a:endParaRPr lang="ar-DZ"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DZ" dirty="0" smtClean="0"/>
              <a:t>الارقام البابلية</a:t>
            </a:r>
            <a:endParaRPr lang="ar-DZ" dirty="0"/>
          </a:p>
        </p:txBody>
      </p:sp>
      <p:sp>
        <p:nvSpPr>
          <p:cNvPr id="3" name="عنصر نائب للمحتوى 2"/>
          <p:cNvSpPr>
            <a:spLocks noGrp="1"/>
          </p:cNvSpPr>
          <p:nvPr>
            <p:ph idx="1"/>
          </p:nvPr>
        </p:nvSpPr>
        <p:spPr>
          <a:xfrm>
            <a:off x="3851920" y="1935480"/>
            <a:ext cx="4834880" cy="4389120"/>
          </a:xfrm>
        </p:spPr>
        <p:txBody>
          <a:bodyPr>
            <a:normAutofit/>
          </a:bodyPr>
          <a:lstStyle/>
          <a:p>
            <a:endParaRPr lang="ar-DZ" dirty="0"/>
          </a:p>
        </p:txBody>
      </p:sp>
      <p:pic>
        <p:nvPicPr>
          <p:cNvPr id="21506" name="Picture 2" descr="https://img.ikscience.com/img/the-sciences/ancient-babylonian-number-system-had-no-zero-1.jpg"/>
          <p:cNvPicPr>
            <a:picLocks noChangeAspect="1" noChangeArrowheads="1"/>
          </p:cNvPicPr>
          <p:nvPr/>
        </p:nvPicPr>
        <p:blipFill>
          <a:blip r:embed="rId2" cstate="print"/>
          <a:srcRect/>
          <a:stretch>
            <a:fillRect/>
          </a:stretch>
        </p:blipFill>
        <p:spPr bwMode="auto">
          <a:xfrm>
            <a:off x="539552" y="1844824"/>
            <a:ext cx="8074868" cy="4536504"/>
          </a:xfrm>
          <a:prstGeom prst="rect">
            <a:avLst/>
          </a:prstGeom>
          <a:noFill/>
        </p:spPr>
      </p:pic>
      <p:pic>
        <p:nvPicPr>
          <p:cNvPr id="21507" name="Picture 3"/>
          <p:cNvPicPr>
            <a:picLocks noChangeAspect="1" noChangeArrowheads="1"/>
          </p:cNvPicPr>
          <p:nvPr/>
        </p:nvPicPr>
        <p:blipFill>
          <a:blip r:embed="rId3" cstate="print"/>
          <a:srcRect/>
          <a:stretch>
            <a:fillRect/>
          </a:stretch>
        </p:blipFill>
        <p:spPr bwMode="auto">
          <a:xfrm>
            <a:off x="8172400" y="6021288"/>
            <a:ext cx="304800" cy="323850"/>
          </a:xfrm>
          <a:prstGeom prst="rect">
            <a:avLst/>
          </a:prstGeom>
          <a:noFill/>
          <a:ln w="9525">
            <a:noFill/>
            <a:miter lim="800000"/>
            <a:headEnd/>
            <a:tailEnd/>
          </a:ln>
        </p:spPr>
      </p:pic>
      <p:pic>
        <p:nvPicPr>
          <p:cNvPr id="21508" name="Picture 4"/>
          <p:cNvPicPr>
            <a:picLocks noChangeAspect="1" noChangeArrowheads="1"/>
          </p:cNvPicPr>
          <p:nvPr/>
        </p:nvPicPr>
        <p:blipFill>
          <a:blip r:embed="rId4" cstate="print"/>
          <a:srcRect/>
          <a:stretch>
            <a:fillRect/>
          </a:stretch>
        </p:blipFill>
        <p:spPr bwMode="auto">
          <a:xfrm>
            <a:off x="7524328" y="6093296"/>
            <a:ext cx="329183" cy="256031"/>
          </a:xfrm>
          <a:prstGeom prst="rect">
            <a:avLst/>
          </a:prstGeom>
          <a:noFill/>
          <a:ln w="9525">
            <a:noFill/>
            <a:miter lim="800000"/>
            <a:headEnd/>
            <a:tailEnd/>
          </a:ln>
        </p:spPr>
      </p:pic>
    </p:spTree>
  </p:cSld>
  <p:clrMapOvr>
    <a:masterClrMapping/>
  </p:clrMapOvr>
  <p:transition>
    <p:pull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title"/>
          </p:nvPr>
        </p:nvSpPr>
        <p:spPr/>
        <p:txBody>
          <a:bodyPr/>
          <a:lstStyle/>
          <a:p>
            <a:pPr algn="ctr"/>
            <a:r>
              <a:rPr lang="ar-DZ" dirty="0" smtClean="0"/>
              <a:t>أمثلة</a:t>
            </a:r>
            <a:endParaRPr lang="ar-DZ" dirty="0"/>
          </a:p>
        </p:txBody>
      </p:sp>
      <p:sp>
        <p:nvSpPr>
          <p:cNvPr id="6" name="عنصر نائب للنص 5"/>
          <p:cNvSpPr>
            <a:spLocks noGrp="1"/>
          </p:cNvSpPr>
          <p:nvPr>
            <p:ph type="body" idx="1"/>
          </p:nvPr>
        </p:nvSpPr>
        <p:spPr>
          <a:xfrm>
            <a:off x="0" y="1855248"/>
            <a:ext cx="4427984" cy="4670096"/>
          </a:xfrm>
        </p:spPr>
        <p:txBody>
          <a:bodyPr/>
          <a:lstStyle/>
          <a:p>
            <a:pPr algn="ctr"/>
            <a:r>
              <a:rPr lang="ar-DZ" dirty="0" smtClean="0"/>
              <a:t> </a:t>
            </a:r>
            <a:endParaRPr lang="ar-DZ" dirty="0"/>
          </a:p>
        </p:txBody>
      </p:sp>
      <p:sp>
        <p:nvSpPr>
          <p:cNvPr id="8" name="عنصر نائب للنص 7"/>
          <p:cNvSpPr>
            <a:spLocks noGrp="1"/>
          </p:cNvSpPr>
          <p:nvPr>
            <p:ph type="body" sz="half" idx="3"/>
          </p:nvPr>
        </p:nvSpPr>
        <p:spPr/>
        <p:txBody>
          <a:bodyPr/>
          <a:lstStyle/>
          <a:p>
            <a:pPr algn="ctr"/>
            <a:r>
              <a:rPr lang="ar-DZ" dirty="0" smtClean="0"/>
              <a:t>العد عند البابليين </a:t>
            </a:r>
            <a:endParaRPr lang="ar-DZ" dirty="0"/>
          </a:p>
        </p:txBody>
      </p:sp>
      <p:pic>
        <p:nvPicPr>
          <p:cNvPr id="20481" name="Picture 1"/>
          <p:cNvPicPr>
            <a:picLocks noGrp="1" noChangeAspect="1" noChangeArrowheads="1"/>
          </p:cNvPicPr>
          <p:nvPr>
            <p:ph sz="quarter" idx="4"/>
          </p:nvPr>
        </p:nvPicPr>
        <p:blipFill>
          <a:blip r:embed="rId2" cstate="print"/>
          <a:srcRect/>
          <a:stretch>
            <a:fillRect/>
          </a:stretch>
        </p:blipFill>
        <p:spPr bwMode="auto">
          <a:xfrm>
            <a:off x="5364088" y="2636912"/>
            <a:ext cx="1581150" cy="304800"/>
          </a:xfrm>
          <a:prstGeom prst="rect">
            <a:avLst/>
          </a:prstGeom>
          <a:noFill/>
          <a:ln w="9525">
            <a:noFill/>
            <a:miter lim="800000"/>
            <a:headEnd/>
            <a:tailEnd/>
          </a:ln>
        </p:spPr>
      </p:pic>
      <p:pic>
        <p:nvPicPr>
          <p:cNvPr id="20482" name="Picture 2"/>
          <p:cNvPicPr>
            <a:picLocks noChangeAspect="1" noChangeArrowheads="1"/>
          </p:cNvPicPr>
          <p:nvPr/>
        </p:nvPicPr>
        <p:blipFill>
          <a:blip r:embed="rId3" cstate="print"/>
          <a:srcRect/>
          <a:stretch>
            <a:fillRect/>
          </a:stretch>
        </p:blipFill>
        <p:spPr bwMode="auto">
          <a:xfrm>
            <a:off x="7020272" y="2708920"/>
            <a:ext cx="1190625" cy="257175"/>
          </a:xfrm>
          <a:prstGeom prst="rect">
            <a:avLst/>
          </a:prstGeom>
          <a:noFill/>
          <a:ln w="9525">
            <a:noFill/>
            <a:miter lim="800000"/>
            <a:headEnd/>
            <a:tailEnd/>
          </a:ln>
        </p:spPr>
      </p:pic>
      <p:pic>
        <p:nvPicPr>
          <p:cNvPr id="20483" name="Picture 3"/>
          <p:cNvPicPr>
            <a:picLocks noGrp="1" noChangeAspect="1" noChangeArrowheads="1"/>
          </p:cNvPicPr>
          <p:nvPr>
            <p:ph sz="quarter" idx="2"/>
          </p:nvPr>
        </p:nvPicPr>
        <p:blipFill>
          <a:blip r:embed="rId4" cstate="print"/>
          <a:srcRect/>
          <a:stretch>
            <a:fillRect/>
          </a:stretch>
        </p:blipFill>
        <p:spPr bwMode="auto">
          <a:xfrm>
            <a:off x="4427984" y="3501008"/>
            <a:ext cx="4040188" cy="250669"/>
          </a:xfrm>
          <a:prstGeom prst="rect">
            <a:avLst/>
          </a:prstGeom>
          <a:noFill/>
          <a:ln w="9525">
            <a:noFill/>
            <a:miter lim="800000"/>
            <a:headEnd/>
            <a:tailEnd/>
          </a:ln>
        </p:spPr>
      </p:pic>
      <p:pic>
        <p:nvPicPr>
          <p:cNvPr id="20484" name="Picture 4"/>
          <p:cNvPicPr>
            <a:picLocks noChangeAspect="1" noChangeArrowheads="1"/>
          </p:cNvPicPr>
          <p:nvPr/>
        </p:nvPicPr>
        <p:blipFill>
          <a:blip r:embed="rId5" cstate="print"/>
          <a:srcRect/>
          <a:stretch>
            <a:fillRect/>
          </a:stretch>
        </p:blipFill>
        <p:spPr bwMode="auto">
          <a:xfrm>
            <a:off x="4499992" y="3212976"/>
            <a:ext cx="3848100" cy="247650"/>
          </a:xfrm>
          <a:prstGeom prst="rect">
            <a:avLst/>
          </a:prstGeom>
          <a:noFill/>
          <a:ln w="9525">
            <a:noFill/>
            <a:miter lim="800000"/>
            <a:headEnd/>
            <a:tailEnd/>
          </a:ln>
        </p:spPr>
      </p:pic>
      <p:sp>
        <p:nvSpPr>
          <p:cNvPr id="17" name="مستطيل 16"/>
          <p:cNvSpPr/>
          <p:nvPr/>
        </p:nvSpPr>
        <p:spPr>
          <a:xfrm>
            <a:off x="0" y="2132857"/>
            <a:ext cx="4392488" cy="3816423"/>
          </a:xfrm>
          <a:prstGeom prst="rect">
            <a:avLst/>
          </a:prstGeom>
        </p:spPr>
        <p:txBody>
          <a:bodyPr wrap="square">
            <a:spAutoFit/>
          </a:bodyPr>
          <a:lstStyle/>
          <a:p>
            <a:r>
              <a:rPr lang="ar-DZ" sz="2400" dirty="0" smtClean="0"/>
              <a:t>قام البابليون باستعمال واسع لجداول عد حسابية لمساعدتهم في علوم </a:t>
            </a:r>
            <a:r>
              <a:rPr lang="ar-DZ" sz="2400" dirty="0" err="1" smtClean="0"/>
              <a:t>الحساب.</a:t>
            </a:r>
            <a:r>
              <a:rPr lang="ar-DZ" sz="2400" dirty="0" smtClean="0"/>
              <a:t> على سبيل المثال، وجد لوحان في تل </a:t>
            </a:r>
            <a:r>
              <a:rPr lang="ar-DZ" sz="2400" dirty="0" err="1" smtClean="0"/>
              <a:t>السنكرة</a:t>
            </a:r>
            <a:r>
              <a:rPr lang="ar-DZ" sz="2400" dirty="0" smtClean="0"/>
              <a:t> على الفرات في عام 1854، يرجع تاريخهما إلى 2000 ق.م، يوجد </a:t>
            </a:r>
            <a:r>
              <a:rPr lang="ar-DZ" sz="2400" dirty="0" err="1" smtClean="0"/>
              <a:t>بهما</a:t>
            </a:r>
            <a:r>
              <a:rPr lang="ar-DZ" sz="2400" dirty="0" smtClean="0"/>
              <a:t> قائمة بالأعداد المربعة متدرجة إلى الرقم 59 وتكعيب الأرقام تدريجيا إلى الرقم </a:t>
            </a:r>
            <a:r>
              <a:rPr lang="ar-DZ" sz="2400" dirty="0" err="1" smtClean="0"/>
              <a:t>32.</a:t>
            </a:r>
            <a:r>
              <a:rPr lang="ar-DZ" sz="2400" dirty="0" smtClean="0"/>
              <a:t> وقد استعمل البابليون قوائم الأعداد المربعة مع هذه الصيغة</a:t>
            </a:r>
            <a:r>
              <a:rPr lang="ar-DZ" dirty="0" smtClean="0"/>
              <a:t/>
            </a:r>
            <a:br>
              <a:rPr lang="ar-DZ" dirty="0" smtClean="0"/>
            </a:br>
            <a:endParaRPr lang="ar-DZ" dirty="0"/>
          </a:p>
        </p:txBody>
      </p:sp>
      <p:sp>
        <p:nvSpPr>
          <p:cNvPr id="2048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DZ"/>
          </a:p>
        </p:txBody>
      </p:sp>
      <p:pic>
        <p:nvPicPr>
          <p:cNvPr id="20485" name="Picture 5"/>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323528" y="5229200"/>
            <a:ext cx="2420863" cy="792088"/>
          </a:xfrm>
          <a:prstGeom prst="rect">
            <a:avLst/>
          </a:prstGeom>
          <a:noFill/>
        </p:spPr>
      </p:pic>
      <p:pic>
        <p:nvPicPr>
          <p:cNvPr id="20487" name="Picture 7"/>
          <p:cNvPicPr>
            <a:picLocks noChangeAspect="1" noChangeArrowheads="1"/>
          </p:cNvPicPr>
          <p:nvPr/>
        </p:nvPicPr>
        <p:blipFill>
          <a:blip r:embed="rId7" cstate="print"/>
          <a:srcRect/>
          <a:stretch>
            <a:fillRect/>
          </a:stretch>
        </p:blipFill>
        <p:spPr bwMode="auto">
          <a:xfrm>
            <a:off x="5580112" y="4581128"/>
            <a:ext cx="2781300" cy="342900"/>
          </a:xfrm>
          <a:prstGeom prst="rect">
            <a:avLst/>
          </a:prstGeom>
          <a:noFill/>
          <a:ln w="9525">
            <a:noFill/>
            <a:miter lim="800000"/>
            <a:headEnd/>
            <a:tailEnd/>
          </a:ln>
        </p:spPr>
      </p:pic>
      <p:pic>
        <p:nvPicPr>
          <p:cNvPr id="20488" name="Picture 8"/>
          <p:cNvPicPr>
            <a:picLocks noChangeAspect="1" noChangeArrowheads="1"/>
          </p:cNvPicPr>
          <p:nvPr/>
        </p:nvPicPr>
        <p:blipFill>
          <a:blip r:embed="rId8" cstate="print"/>
          <a:srcRect/>
          <a:stretch>
            <a:fillRect/>
          </a:stretch>
        </p:blipFill>
        <p:spPr bwMode="auto">
          <a:xfrm>
            <a:off x="6516216" y="4149080"/>
            <a:ext cx="1419225" cy="276225"/>
          </a:xfrm>
          <a:prstGeom prst="rect">
            <a:avLst/>
          </a:prstGeom>
          <a:noFill/>
          <a:ln w="9525">
            <a:noFill/>
            <a:miter lim="800000"/>
            <a:headEnd/>
            <a:tailEnd/>
          </a:ln>
        </p:spPr>
      </p:pic>
      <p:pic>
        <p:nvPicPr>
          <p:cNvPr id="20489" name="Picture 9"/>
          <p:cNvPicPr>
            <a:picLocks noChangeAspect="1" noChangeArrowheads="1"/>
          </p:cNvPicPr>
          <p:nvPr/>
        </p:nvPicPr>
        <p:blipFill>
          <a:blip r:embed="rId9" cstate="print"/>
          <a:srcRect/>
          <a:stretch>
            <a:fillRect/>
          </a:stretch>
        </p:blipFill>
        <p:spPr bwMode="auto">
          <a:xfrm>
            <a:off x="4499992" y="5085184"/>
            <a:ext cx="4295775" cy="1152128"/>
          </a:xfrm>
          <a:prstGeom prst="rect">
            <a:avLst/>
          </a:prstGeom>
          <a:noFill/>
          <a:ln w="9525">
            <a:noFill/>
            <a:miter lim="800000"/>
            <a:headEnd/>
            <a:tailEnd/>
          </a:ln>
        </p:spPr>
      </p:pic>
      <p:pic>
        <p:nvPicPr>
          <p:cNvPr id="1026" name="Picture 2"/>
          <p:cNvPicPr>
            <a:picLocks noChangeAspect="1" noChangeArrowheads="1"/>
          </p:cNvPicPr>
          <p:nvPr/>
        </p:nvPicPr>
        <p:blipFill>
          <a:blip r:embed="rId10" cstate="print">
            <a:lum/>
          </a:blip>
          <a:srcRect/>
          <a:stretch>
            <a:fillRect/>
          </a:stretch>
        </p:blipFill>
        <p:spPr bwMode="auto">
          <a:xfrm>
            <a:off x="4427984" y="4149080"/>
            <a:ext cx="4031928" cy="804292"/>
          </a:xfrm>
          <a:prstGeom prst="rect">
            <a:avLst/>
          </a:prstGeom>
          <a:noFill/>
          <a:ln w="9525">
            <a:noFill/>
            <a:miter lim="800000"/>
            <a:headEnd/>
            <a:tailEnd/>
          </a:ln>
        </p:spPr>
      </p:pic>
    </p:spTree>
  </p:cSld>
  <p:clrMapOvr>
    <a:masterClrMapping/>
  </p:clrMapOvr>
  <p:transition>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rot="10800000" flipV="1">
            <a:off x="457200" y="658369"/>
            <a:ext cx="8229600" cy="45719"/>
          </a:xfrm>
        </p:spPr>
        <p:txBody>
          <a:bodyPr>
            <a:normAutofit fontScale="90000"/>
          </a:bodyPr>
          <a:lstStyle/>
          <a:p>
            <a:endParaRPr lang="ar-DZ" dirty="0"/>
          </a:p>
        </p:txBody>
      </p:sp>
      <p:sp>
        <p:nvSpPr>
          <p:cNvPr id="3" name="عنصر نائب للنص 2"/>
          <p:cNvSpPr>
            <a:spLocks noGrp="1"/>
          </p:cNvSpPr>
          <p:nvPr>
            <p:ph type="body" idx="1"/>
          </p:nvPr>
        </p:nvSpPr>
        <p:spPr/>
        <p:txBody>
          <a:bodyPr/>
          <a:lstStyle/>
          <a:p>
            <a:pPr algn="ctr"/>
            <a:r>
              <a:rPr lang="ar-DZ" dirty="0" smtClean="0"/>
              <a:t>الجبر</a:t>
            </a:r>
            <a:endParaRPr lang="ar-DZ" dirty="0"/>
          </a:p>
        </p:txBody>
      </p:sp>
      <p:sp>
        <p:nvSpPr>
          <p:cNvPr id="4" name="عنصر نائب للنص 3"/>
          <p:cNvSpPr>
            <a:spLocks noGrp="1"/>
          </p:cNvSpPr>
          <p:nvPr>
            <p:ph type="body" sz="half" idx="3"/>
          </p:nvPr>
        </p:nvSpPr>
        <p:spPr/>
        <p:txBody>
          <a:bodyPr/>
          <a:lstStyle/>
          <a:p>
            <a:pPr algn="ctr"/>
            <a:r>
              <a:rPr lang="ar-DZ" dirty="0" smtClean="0"/>
              <a:t>القسمة</a:t>
            </a:r>
            <a:endParaRPr lang="ar-DZ" dirty="0"/>
          </a:p>
        </p:txBody>
      </p:sp>
      <p:sp>
        <p:nvSpPr>
          <p:cNvPr id="5" name="عنصر نائب للمحتوى 4"/>
          <p:cNvSpPr>
            <a:spLocks noGrp="1"/>
          </p:cNvSpPr>
          <p:nvPr>
            <p:ph sz="quarter" idx="2"/>
          </p:nvPr>
        </p:nvSpPr>
        <p:spPr/>
        <p:txBody>
          <a:bodyPr>
            <a:normAutofit fontScale="92500"/>
          </a:bodyPr>
          <a:lstStyle/>
          <a:p>
            <a:r>
              <a:rPr lang="ar-DZ" dirty="0" smtClean="0"/>
              <a:t>طور البابليون صيغ جبرية لحل المعادلات الرياضيات، وقد كانت، أيضاً، مبنية على الجداول </a:t>
            </a:r>
            <a:r>
              <a:rPr lang="ar-DZ" dirty="0" err="1" smtClean="0"/>
              <a:t>قبل-الحسابية.</a:t>
            </a:r>
            <a:r>
              <a:rPr lang="ar-DZ" dirty="0" smtClean="0"/>
              <a:t> مثلها مثل مجال العلوم </a:t>
            </a:r>
            <a:r>
              <a:rPr lang="ar-DZ" dirty="0" err="1" smtClean="0"/>
              <a:t>الحسابية.</a:t>
            </a:r>
            <a:r>
              <a:rPr lang="ar-DZ" dirty="0" smtClean="0"/>
              <a:t/>
            </a:r>
            <a:br>
              <a:rPr lang="ar-DZ" dirty="0" smtClean="0"/>
            </a:br>
            <a:r>
              <a:rPr lang="ar-DZ" dirty="0" smtClean="0"/>
              <a:t>لحل المعادلات </a:t>
            </a:r>
            <a:r>
              <a:rPr lang="ar-DZ" dirty="0" err="1" smtClean="0"/>
              <a:t>التربيعية</a:t>
            </a:r>
            <a:r>
              <a:rPr lang="ar-DZ" dirty="0" smtClean="0"/>
              <a:t>، استخدم البابليون الصيغة القياسية للمعادلات </a:t>
            </a:r>
            <a:r>
              <a:rPr lang="ar-DZ" dirty="0" err="1" smtClean="0"/>
              <a:t>التربيعية.</a:t>
            </a:r>
            <a:r>
              <a:rPr lang="ar-DZ" dirty="0" smtClean="0"/>
              <a:t> ودرسوا هذه الصيغة للمعادلات </a:t>
            </a:r>
            <a:r>
              <a:rPr lang="ar-DZ" dirty="0" err="1" smtClean="0"/>
              <a:t>التربيعية</a:t>
            </a:r>
            <a:r>
              <a:rPr lang="fr-FR" dirty="0" smtClean="0"/>
              <a:t> </a:t>
            </a:r>
          </a:p>
          <a:p>
            <a:endParaRPr lang="ar-DZ" dirty="0" smtClean="0"/>
          </a:p>
          <a:p>
            <a:r>
              <a:rPr lang="ar-DZ" dirty="0" smtClean="0"/>
              <a:t>حيث كل من </a:t>
            </a:r>
            <a:r>
              <a:rPr lang="fr-FR" dirty="0" smtClean="0"/>
              <a:t>b </a:t>
            </a:r>
            <a:r>
              <a:rPr lang="ar-DZ" dirty="0" smtClean="0"/>
              <a:t>و</a:t>
            </a:r>
            <a:r>
              <a:rPr lang="fr-FR" dirty="0" smtClean="0"/>
              <a:t>c </a:t>
            </a:r>
            <a:r>
              <a:rPr lang="ar-DZ" dirty="0" smtClean="0"/>
              <a:t>لم تَكونا بالضرورة أعداداً صحيحة، لكن كانت </a:t>
            </a:r>
            <a:r>
              <a:rPr lang="fr-FR" dirty="0" smtClean="0"/>
              <a:t>c </a:t>
            </a:r>
            <a:r>
              <a:rPr lang="ar-DZ" dirty="0" smtClean="0"/>
              <a:t>دائما </a:t>
            </a:r>
            <a:r>
              <a:rPr lang="ar-DZ" dirty="0" err="1" smtClean="0"/>
              <a:t>موجبة.</a:t>
            </a:r>
            <a:r>
              <a:rPr lang="ar-DZ" dirty="0" smtClean="0"/>
              <a:t> وممن الممكن أنهم قد استخدموا جداول التربيع بشكل عكسي لإيجاد الجذور </a:t>
            </a:r>
            <a:r>
              <a:rPr lang="ar-DZ" dirty="0" err="1" smtClean="0"/>
              <a:t>التربيعية.</a:t>
            </a:r>
            <a:endParaRPr lang="ar-DZ" dirty="0"/>
          </a:p>
        </p:txBody>
      </p:sp>
      <p:sp>
        <p:nvSpPr>
          <p:cNvPr id="6" name="عنصر نائب للمحتوى 5"/>
          <p:cNvSpPr>
            <a:spLocks noGrp="1"/>
          </p:cNvSpPr>
          <p:nvPr>
            <p:ph sz="quarter" idx="4"/>
          </p:nvPr>
        </p:nvSpPr>
        <p:spPr/>
        <p:txBody>
          <a:bodyPr>
            <a:normAutofit lnSpcReduction="10000"/>
          </a:bodyPr>
          <a:lstStyle/>
          <a:p>
            <a:r>
              <a:rPr lang="ar-DZ" dirty="0" smtClean="0"/>
              <a:t>وبجانب جدول الأعداد المقلوبة، والأعداد الوحيدة التي تشكل عوامل أولية هي فقط 2 </a:t>
            </a:r>
            <a:r>
              <a:rPr lang="ar-DZ" dirty="0" err="1" smtClean="0"/>
              <a:t>و3</a:t>
            </a:r>
            <a:r>
              <a:rPr lang="ar-DZ" dirty="0" smtClean="0"/>
              <a:t> أو 5 لديها عدد محدود من مقلوبات الأعداد في النظام الستيني المدون آنذاك، وبهذا تم إنشاء جدول الأعداد </a:t>
            </a:r>
            <a:r>
              <a:rPr lang="ar-DZ" dirty="0" err="1" smtClean="0"/>
              <a:t>المقلوبة.</a:t>
            </a:r>
            <a:r>
              <a:rPr lang="ar-DZ" dirty="0" smtClean="0"/>
              <a:t/>
            </a:r>
            <a:br>
              <a:rPr lang="ar-DZ" dirty="0" smtClean="0"/>
            </a:br>
            <a:r>
              <a:rPr lang="ar-DZ" dirty="0" smtClean="0"/>
              <a:t/>
            </a:r>
            <a:br>
              <a:rPr lang="ar-DZ" dirty="0" smtClean="0"/>
            </a:br>
            <a:r>
              <a:rPr lang="ar-DZ" dirty="0" smtClean="0"/>
              <a:t>المعكوسات مثل 1/7 </a:t>
            </a:r>
            <a:r>
              <a:rPr lang="ar-DZ" dirty="0" err="1" smtClean="0"/>
              <a:t>و1</a:t>
            </a:r>
            <a:r>
              <a:rPr lang="ar-DZ" dirty="0" smtClean="0"/>
              <a:t>/11 </a:t>
            </a:r>
            <a:r>
              <a:rPr lang="ar-DZ" dirty="0" err="1" smtClean="0"/>
              <a:t>و1</a:t>
            </a:r>
            <a:r>
              <a:rPr lang="ar-DZ" dirty="0" smtClean="0"/>
              <a:t>/13 وغيرها، لا يوجد لديها تمثيلا محدودا في النظام </a:t>
            </a:r>
            <a:r>
              <a:rPr lang="ar-DZ" dirty="0" err="1" smtClean="0"/>
              <a:t>الستيني.</a:t>
            </a:r>
            <a:r>
              <a:rPr lang="ar-DZ" dirty="0" smtClean="0"/>
              <a:t> لحساب الرقم 1/13 أو أي عدد مقسوم على 13 كان البابليون يستخدمون التقريب</a:t>
            </a:r>
            <a:endParaRPr lang="ar-DZ" dirty="0"/>
          </a:p>
        </p:txBody>
      </p:sp>
      <p:sp>
        <p:nvSpPr>
          <p:cNvPr id="1945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DZ"/>
          </a:p>
        </p:txBody>
      </p:sp>
      <p:pic>
        <p:nvPicPr>
          <p:cNvPr id="1945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716016" y="5805264"/>
            <a:ext cx="1782316" cy="504056"/>
          </a:xfrm>
          <a:prstGeom prst="rect">
            <a:avLst/>
          </a:prstGeom>
          <a:noFill/>
        </p:spPr>
      </p:pic>
      <p:sp>
        <p:nvSpPr>
          <p:cNvPr id="1946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DZ"/>
          </a:p>
        </p:txBody>
      </p:sp>
      <p:pic>
        <p:nvPicPr>
          <p:cNvPr id="1945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51520" y="4509120"/>
            <a:ext cx="3960440" cy="523875"/>
          </a:xfrm>
          <a:prstGeom prst="rect">
            <a:avLst/>
          </a:prstGeom>
          <a:noFill/>
        </p:spPr>
      </p:pic>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عنوان 6"/>
          <p:cNvSpPr>
            <a:spLocks noGrp="1"/>
          </p:cNvSpPr>
          <p:nvPr>
            <p:ph type="title"/>
          </p:nvPr>
        </p:nvSpPr>
        <p:spPr/>
        <p:txBody>
          <a:bodyPr/>
          <a:lstStyle/>
          <a:p>
            <a:pPr algn="ctr"/>
            <a:r>
              <a:rPr lang="ar-DZ" dirty="0" smtClean="0"/>
              <a:t>الهندسة</a:t>
            </a:r>
            <a:endParaRPr lang="ar-DZ" dirty="0"/>
          </a:p>
        </p:txBody>
      </p:sp>
      <p:sp>
        <p:nvSpPr>
          <p:cNvPr id="8" name="عنصر نائب للمحتوى 7"/>
          <p:cNvSpPr>
            <a:spLocks noGrp="1"/>
          </p:cNvSpPr>
          <p:nvPr>
            <p:ph sz="half" idx="1"/>
          </p:nvPr>
        </p:nvSpPr>
        <p:spPr/>
        <p:txBody>
          <a:bodyPr>
            <a:normAutofit/>
          </a:bodyPr>
          <a:lstStyle/>
          <a:p>
            <a:endParaRPr lang="ar-DZ" dirty="0" smtClean="0">
              <a:solidFill>
                <a:srgbClr val="FF0000"/>
              </a:solidFill>
            </a:endParaRPr>
          </a:p>
          <a:p>
            <a:endParaRPr lang="ar-DZ" dirty="0" smtClean="0">
              <a:solidFill>
                <a:srgbClr val="FF0000"/>
              </a:solidFill>
            </a:endParaRPr>
          </a:p>
          <a:p>
            <a:endParaRPr lang="ar-DZ" dirty="0" smtClean="0"/>
          </a:p>
        </p:txBody>
      </p:sp>
      <p:sp>
        <p:nvSpPr>
          <p:cNvPr id="9" name="عنصر نائب للمحتوى 8"/>
          <p:cNvSpPr>
            <a:spLocks noGrp="1"/>
          </p:cNvSpPr>
          <p:nvPr>
            <p:ph sz="half" idx="2"/>
          </p:nvPr>
        </p:nvSpPr>
        <p:spPr>
          <a:xfrm>
            <a:off x="539552" y="1920085"/>
            <a:ext cx="8147248" cy="4937916"/>
          </a:xfrm>
        </p:spPr>
        <p:txBody>
          <a:bodyPr>
            <a:noAutofit/>
          </a:bodyPr>
          <a:lstStyle/>
          <a:p>
            <a:r>
              <a:rPr lang="ar-DZ" sz="1800" b="1" dirty="0" smtClean="0"/>
              <a:t>من الممكن أن يكون البابليون قد علموا بالقواعد العامة لقياس المساحة </a:t>
            </a:r>
            <a:r>
              <a:rPr lang="ar-DZ" sz="1800" b="1" dirty="0" err="1" smtClean="0"/>
              <a:t>والحجم.</a:t>
            </a:r>
            <a:r>
              <a:rPr lang="ar-DZ" sz="1800" b="1" dirty="0" smtClean="0"/>
              <a:t> لقد قاموا بحساب محيط الدائرة كثلاثة أضعاف القطر والحجم كواحد على </a:t>
            </a:r>
            <a:r>
              <a:rPr lang="ar-DZ" sz="1800" b="1" dirty="0" err="1" smtClean="0"/>
              <a:t>إثني</a:t>
            </a:r>
            <a:r>
              <a:rPr lang="ar-DZ" sz="1800" b="1" dirty="0" smtClean="0"/>
              <a:t> عشر من مربع المحيط، وهو ما قد يكون صحيحاً في </a:t>
            </a:r>
            <a:r>
              <a:rPr lang="el-GR" sz="1800" b="1" dirty="0" smtClean="0"/>
              <a:t>π </a:t>
            </a:r>
            <a:r>
              <a:rPr lang="ar-DZ" sz="1800" b="1" dirty="0" smtClean="0"/>
              <a:t>إذا قدرت بالعدد </a:t>
            </a:r>
            <a:r>
              <a:rPr lang="ar-DZ" sz="1800" b="1" dirty="0" err="1" smtClean="0"/>
              <a:t>3.</a:t>
            </a:r>
            <a:r>
              <a:rPr lang="ar-DZ" sz="1800" b="1" dirty="0" smtClean="0"/>
              <a:t> وقد حسبوا حجم الأسطوانة كناتج من الحجم في الارتفاع، وعلى كل، فإن حجم كل من المخروط الناقص والهرم المربع الناقص لم تؤخذ بشكل صحيح كناتج الارتفاع ونصف مجمع </a:t>
            </a:r>
            <a:r>
              <a:rPr lang="ar-DZ" sz="1800" b="1" dirty="0" err="1" smtClean="0"/>
              <a:t>القواعد.</a:t>
            </a:r>
            <a:r>
              <a:rPr lang="ar-DZ" sz="1800" b="1" dirty="0" smtClean="0"/>
              <a:t> وقد عرف البابليون مبرهنة </a:t>
            </a:r>
            <a:r>
              <a:rPr lang="ar-DZ" sz="1800" b="1" dirty="0" err="1" smtClean="0"/>
              <a:t>فيثاغورس.</a:t>
            </a:r>
            <a:r>
              <a:rPr lang="ar-DZ" sz="1800" b="1" dirty="0" smtClean="0"/>
              <a:t> أيضا، هناك اكتشاف يثبت أن البابليون عن لوح استُعمل فيه الرقم </a:t>
            </a:r>
            <a:r>
              <a:rPr lang="el-GR" sz="1800" b="1" dirty="0" smtClean="0"/>
              <a:t>π </a:t>
            </a:r>
            <a:r>
              <a:rPr lang="ar-DZ" sz="1800" b="1" dirty="0" smtClean="0"/>
              <a:t>على هيئة 3 أو على هيئة </a:t>
            </a:r>
            <a:r>
              <a:rPr lang="ar-DZ" sz="1800" b="1" dirty="0" err="1" smtClean="0"/>
              <a:t>1/8.</a:t>
            </a:r>
            <a:r>
              <a:rPr lang="ar-DZ" sz="1800" b="1" dirty="0" smtClean="0"/>
              <a:t> ويعرف البابليون باكتشافهم الميل البابلي، وهي وحدة قياس مسافة تعادل سبعة أميال </a:t>
            </a:r>
            <a:r>
              <a:rPr lang="ar-DZ" sz="1800" b="1" dirty="0" err="1" smtClean="0"/>
              <a:t>اليوم.</a:t>
            </a:r>
            <a:r>
              <a:rPr lang="ar-DZ" sz="1800" b="1" dirty="0" smtClean="0"/>
              <a:t> وحدات قياس المسافات استعملت في قياس حركة الشمس، وذلك بتحويلها الميل إلى ميل زمني، وبالتالي يمثل </a:t>
            </a:r>
            <a:r>
              <a:rPr lang="ar-DZ" sz="1800" b="1" dirty="0" err="1" smtClean="0"/>
              <a:t>بها</a:t>
            </a:r>
            <a:r>
              <a:rPr lang="ar-DZ" sz="1800" b="1" dirty="0" smtClean="0"/>
              <a:t> </a:t>
            </a:r>
            <a:r>
              <a:rPr lang="ar-DZ" sz="1800" b="1" dirty="0" err="1" smtClean="0"/>
              <a:t>الوقت.</a:t>
            </a:r>
            <a:r>
              <a:rPr lang="ar-DZ" sz="1800" b="1" dirty="0" smtClean="0"/>
              <a:t/>
            </a:r>
            <a:br>
              <a:rPr lang="ar-DZ" sz="1800" b="1" dirty="0" smtClean="0"/>
            </a:br>
            <a:r>
              <a:rPr lang="ar-DZ" sz="1800" b="1" dirty="0" smtClean="0"/>
              <a:t/>
            </a:r>
            <a:br>
              <a:rPr lang="ar-DZ" sz="1800" b="1" dirty="0" smtClean="0"/>
            </a:br>
            <a:r>
              <a:rPr lang="ar-DZ" sz="1800" b="1" dirty="0" smtClean="0"/>
              <a:t>علم البابليون القدماء نظريات النسب للمثلثات متساوية الساقين لقرون عدة، لكن افتقروا لمفهوم قياس </a:t>
            </a:r>
            <a:r>
              <a:rPr lang="ar-DZ" sz="1800" b="1" dirty="0" err="1" smtClean="0"/>
              <a:t>الزوايا </a:t>
            </a:r>
            <a:r>
              <a:rPr lang="ar-DZ" sz="1800" b="1" dirty="0" smtClean="0"/>
              <a:t>,وهكذا قاموا بدراسة أضلاع المثلث بدلا عن </a:t>
            </a:r>
            <a:r>
              <a:rPr lang="ar-DZ" sz="1800" b="1" dirty="0" err="1" smtClean="0"/>
              <a:t>ذلك.</a:t>
            </a:r>
            <a:r>
              <a:rPr lang="ar-DZ" sz="1800" b="1" dirty="0" smtClean="0"/>
              <a:t/>
            </a:r>
            <a:br>
              <a:rPr lang="ar-DZ" sz="1800" b="1" dirty="0" smtClean="0"/>
            </a:br>
            <a:r>
              <a:rPr lang="ar-DZ" sz="1800" b="1" dirty="0" smtClean="0"/>
              <a:t/>
            </a:r>
            <a:br>
              <a:rPr lang="ar-DZ" sz="1800" b="1" dirty="0" smtClean="0"/>
            </a:br>
            <a:r>
              <a:rPr lang="ar-DZ" sz="1800" b="1" dirty="0" smtClean="0"/>
              <a:t>أبقى علماء الفلك البابليون تسجيلات مفصلة عن ظهور واختفاء النجوم، والكسوف والخسوف الشمسي والقمري، وكل هذا يتطلب إلماما بالمسافات الزاوية التي تقاس على الكرة </a:t>
            </a:r>
            <a:r>
              <a:rPr lang="ar-DZ" sz="1800" b="1" dirty="0" err="1" smtClean="0"/>
              <a:t>السماوية.</a:t>
            </a:r>
            <a:r>
              <a:rPr lang="ar-DZ" sz="1800" b="1" dirty="0" smtClean="0"/>
              <a:t/>
            </a:r>
            <a:br>
              <a:rPr lang="ar-DZ" sz="1800" b="1" dirty="0" smtClean="0"/>
            </a:br>
            <a:r>
              <a:rPr lang="ar-DZ" sz="1800" b="1" dirty="0" smtClean="0"/>
              <a:t/>
            </a:r>
            <a:br>
              <a:rPr lang="ar-DZ" sz="1800" b="1" dirty="0" smtClean="0"/>
            </a:br>
            <a:r>
              <a:rPr lang="ar-DZ" sz="1800" b="1" dirty="0" smtClean="0"/>
              <a:t>وقد استعمل البابليون نوعا من تحويل </a:t>
            </a:r>
            <a:r>
              <a:rPr lang="ar-DZ" sz="1800" b="1" dirty="0" err="1" smtClean="0"/>
              <a:t>فورييه</a:t>
            </a:r>
            <a:r>
              <a:rPr lang="ar-DZ" sz="1800" b="1" dirty="0" smtClean="0"/>
              <a:t> لحساب التقويم </a:t>
            </a:r>
            <a:r>
              <a:rPr lang="ar-DZ" sz="1800" b="1" dirty="0" err="1" smtClean="0"/>
              <a:t>الفلكي </a:t>
            </a:r>
            <a:r>
              <a:rPr lang="ar-DZ" sz="1800" b="1" dirty="0" smtClean="0"/>
              <a:t>(جدول الأوضاع الفلكية)، والذي تم اكتشافه عام </a:t>
            </a:r>
            <a:r>
              <a:rPr lang="ar-DZ" sz="1800" b="1" dirty="0" err="1" smtClean="0"/>
              <a:t>1950م</a:t>
            </a:r>
            <a:r>
              <a:rPr lang="ar-DZ" sz="1800" b="1" dirty="0" smtClean="0"/>
              <a:t> على يد </a:t>
            </a:r>
            <a:r>
              <a:rPr lang="ar-DZ" sz="1800" b="1" dirty="0" err="1" smtClean="0"/>
              <a:t>أوتو</a:t>
            </a:r>
            <a:r>
              <a:rPr lang="ar-DZ" sz="1800" b="1" dirty="0" smtClean="0"/>
              <a:t> </a:t>
            </a:r>
            <a:r>
              <a:rPr lang="ar-DZ" sz="1800" b="1" dirty="0" err="1" smtClean="0"/>
              <a:t>نوغبور.</a:t>
            </a:r>
            <a:endParaRPr lang="ar-DZ" sz="1800" b="1" dirty="0" smtClean="0">
              <a:solidFill>
                <a:srgbClr val="FF0000"/>
              </a:solidFill>
            </a:endParaRPr>
          </a:p>
        </p:txBody>
      </p:sp>
      <p:pic>
        <p:nvPicPr>
          <p:cNvPr id="18436" name="Picture 4" descr="https://www.bibalex.org/learnhieroglyphs/Attachment/Lessons/Level2_files/image167.png"/>
          <p:cNvPicPr>
            <a:picLocks noChangeAspect="1" noChangeArrowheads="1"/>
          </p:cNvPicPr>
          <p:nvPr/>
        </p:nvPicPr>
        <p:blipFill>
          <a:blip r:embed="rId2" cstate="print"/>
          <a:srcRect/>
          <a:stretch>
            <a:fillRect/>
          </a:stretch>
        </p:blipFill>
        <p:spPr bwMode="auto">
          <a:xfrm>
            <a:off x="8912225" y="-166688"/>
            <a:ext cx="371475" cy="361951"/>
          </a:xfrm>
          <a:prstGeom prst="rect">
            <a:avLst/>
          </a:prstGeom>
          <a:noFill/>
        </p:spPr>
      </p:pic>
    </p:spTree>
  </p:cSld>
  <p:clrMapOvr>
    <a:masterClrMapping/>
  </p:clrMapOvr>
  <p:transition>
    <p:wipe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title"/>
          </p:nvPr>
        </p:nvSpPr>
        <p:spPr/>
        <p:txBody>
          <a:bodyPr/>
          <a:lstStyle/>
          <a:p>
            <a:pPr algn="ctr"/>
            <a:r>
              <a:rPr lang="ar-DZ" dirty="0" smtClean="0"/>
              <a:t>الهندسة</a:t>
            </a:r>
            <a:endParaRPr lang="ar-DZ" dirty="0"/>
          </a:p>
        </p:txBody>
      </p:sp>
      <p:sp>
        <p:nvSpPr>
          <p:cNvPr id="6" name="عنصر نائب للمحتوى 5"/>
          <p:cNvSpPr>
            <a:spLocks noGrp="1"/>
          </p:cNvSpPr>
          <p:nvPr>
            <p:ph idx="1"/>
          </p:nvPr>
        </p:nvSpPr>
        <p:spPr/>
        <p:txBody>
          <a:bodyPr/>
          <a:lstStyle/>
          <a:p>
            <a:r>
              <a:rPr lang="ar-DZ" dirty="0" smtClean="0"/>
              <a:t>حسب المصريون مساحة الدائرة باستخدام مساحة أشكال معروفة المساحة، فأدركوا أن مساحة الدائرة التي يبلغ قطرها 9 وحدات مثلًا تقترب جدًا من مساحة مربع طول ضلعه 8 وحدات، وبذلك يمكن حساب مساحة أي دائرة بضرب القطر في 8/9 ومن ثم تربيع </a:t>
            </a:r>
            <a:r>
              <a:rPr lang="ar-DZ" dirty="0" err="1" smtClean="0"/>
              <a:t>الرقم.</a:t>
            </a:r>
            <a:r>
              <a:rPr lang="ar-DZ" dirty="0" smtClean="0"/>
              <a:t> وهو يعطينا قيمة قريبة جدًا من قيمة </a:t>
            </a:r>
            <a:r>
              <a:rPr lang="el-GR" dirty="0" smtClean="0"/>
              <a:t>π </a:t>
            </a:r>
            <a:r>
              <a:rPr lang="ar-DZ" dirty="0" smtClean="0"/>
              <a:t>بنسبة خطأ أقل من </a:t>
            </a:r>
            <a:r>
              <a:rPr lang="ar-DZ" dirty="0" err="1" smtClean="0"/>
              <a:t>1%.</a:t>
            </a:r>
            <a:endParaRPr lang="ar-DZ" dirty="0" smtClean="0"/>
          </a:p>
          <a:p>
            <a:pPr>
              <a:buNone/>
            </a:pPr>
            <a:r>
              <a:rPr lang="ar-DZ" dirty="0" smtClean="0"/>
              <a:t>كانت لدى </a:t>
            </a:r>
            <a:r>
              <a:rPr lang="ar-DZ" b="1" dirty="0" smtClean="0"/>
              <a:t>قدماء المصريين</a:t>
            </a:r>
            <a:r>
              <a:rPr lang="ar-DZ" dirty="0" smtClean="0"/>
              <a:t> المقدرة على إنجاز مشروعات </a:t>
            </a:r>
            <a:r>
              <a:rPr lang="ar-DZ" b="1" dirty="0" smtClean="0"/>
              <a:t>هندسية</a:t>
            </a:r>
            <a:r>
              <a:rPr lang="ar-DZ" dirty="0" smtClean="0"/>
              <a:t> متطورة؛ مثل الأهرام الهائلة والمعابد الضخمة، باستخدام أدوات </a:t>
            </a:r>
            <a:r>
              <a:rPr lang="ar-DZ" dirty="0" err="1" smtClean="0"/>
              <a:t>بدائية.</a:t>
            </a:r>
            <a:r>
              <a:rPr lang="ar-DZ" dirty="0" smtClean="0"/>
              <a:t> وقاموا بتطوير طرق قطع الأحجار ونقل كتل صخرية ضخمة، ووضعها بدقة في أماكنها المقررة من البناء وحساب المساحة و الحجم لعدة أشكال هندسية.</a:t>
            </a:r>
            <a:endParaRPr lang="ar-DZ" dirty="0"/>
          </a:p>
        </p:txBody>
      </p:sp>
      <p:pic>
        <p:nvPicPr>
          <p:cNvPr id="38914" name="Picture 2" descr="https://www.marefa.org/images/thumb/0/0b/Ybc7289-bw.jpg/250px-Ybc7289-bw.jpg"/>
          <p:cNvPicPr>
            <a:picLocks noChangeAspect="1" noChangeArrowheads="1"/>
          </p:cNvPicPr>
          <p:nvPr/>
        </p:nvPicPr>
        <p:blipFill>
          <a:blip r:embed="rId2" cstate="print"/>
          <a:srcRect/>
          <a:stretch>
            <a:fillRect/>
          </a:stretch>
        </p:blipFill>
        <p:spPr bwMode="auto">
          <a:xfrm>
            <a:off x="0" y="836712"/>
            <a:ext cx="9144000" cy="6021288"/>
          </a:xfrm>
          <a:prstGeom prst="rect">
            <a:avLst/>
          </a:prstGeom>
          <a:noFill/>
        </p:spPr>
      </p:pic>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DZ" dirty="0" smtClean="0"/>
              <a:t>ملخص الاعمال الرياضية البابلية</a:t>
            </a:r>
            <a:endParaRPr lang="ar-DZ" dirty="0"/>
          </a:p>
        </p:txBody>
      </p:sp>
      <p:pic>
        <p:nvPicPr>
          <p:cNvPr id="37889" name="Picture 1"/>
          <p:cNvPicPr>
            <a:picLocks noGrp="1" noChangeAspect="1" noChangeArrowheads="1"/>
          </p:cNvPicPr>
          <p:nvPr>
            <p:ph idx="1"/>
          </p:nvPr>
        </p:nvPicPr>
        <p:blipFill>
          <a:blip r:embed="rId2" cstate="print"/>
          <a:srcRect/>
          <a:stretch>
            <a:fillRect/>
          </a:stretch>
        </p:blipFill>
        <p:spPr bwMode="auto">
          <a:xfrm>
            <a:off x="457200" y="2183639"/>
            <a:ext cx="8229600" cy="3892484"/>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1410</TotalTime>
  <Words>706</Words>
  <Application>Microsoft Office PowerPoint</Application>
  <PresentationFormat>عرض على الشاشة (3:4)‏</PresentationFormat>
  <Paragraphs>29</Paragraphs>
  <Slides>9</Slides>
  <Notes>0</Notes>
  <HiddenSlides>0</HiddenSlides>
  <MMClips>0</MMClips>
  <ScaleCrop>false</ScaleCrop>
  <HeadingPairs>
    <vt:vector size="4" baseType="variant">
      <vt:variant>
        <vt:lpstr>سمة</vt:lpstr>
      </vt:variant>
      <vt:variant>
        <vt:i4>1</vt:i4>
      </vt:variant>
      <vt:variant>
        <vt:lpstr>عناوين الشرائح</vt:lpstr>
      </vt:variant>
      <vt:variant>
        <vt:i4>9</vt:i4>
      </vt:variant>
    </vt:vector>
  </HeadingPairs>
  <TitlesOfParts>
    <vt:vector size="10" baseType="lpstr">
      <vt:lpstr>تدفق</vt:lpstr>
      <vt:lpstr>تاريخ الرياضيات</vt:lpstr>
      <vt:lpstr>تمهيد</vt:lpstr>
      <vt:lpstr>الشريحة 3</vt:lpstr>
      <vt:lpstr>الارقام البابلية</vt:lpstr>
      <vt:lpstr>أمثلة</vt:lpstr>
      <vt:lpstr>الشريحة 6</vt:lpstr>
      <vt:lpstr>الهندسة</vt:lpstr>
      <vt:lpstr>الهندسة</vt:lpstr>
      <vt:lpstr>ملخص الاعمال الرياضية البابلية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تاريخ الرياضيات</dc:title>
  <dc:creator>SCC1436</dc:creator>
  <cp:lastModifiedBy>SCC1436</cp:lastModifiedBy>
  <cp:revision>43</cp:revision>
  <dcterms:created xsi:type="dcterms:W3CDTF">2020-11-19T01:05:39Z</dcterms:created>
  <dcterms:modified xsi:type="dcterms:W3CDTF">2020-11-20T19:13:17Z</dcterms:modified>
</cp:coreProperties>
</file>