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332" r:id="rId2"/>
    <p:sldId id="275" r:id="rId3"/>
    <p:sldId id="329" r:id="rId4"/>
    <p:sldId id="276" r:id="rId5"/>
    <p:sldId id="331" r:id="rId6"/>
    <p:sldId id="279" r:id="rId7"/>
    <p:sldId id="267" r:id="rId8"/>
    <p:sldId id="330" r:id="rId9"/>
    <p:sldId id="280" r:id="rId10"/>
    <p:sldId id="285" r:id="rId11"/>
    <p:sldId id="281" r:id="rId12"/>
    <p:sldId id="268" r:id="rId13"/>
    <p:sldId id="282" r:id="rId14"/>
    <p:sldId id="316" r:id="rId15"/>
    <p:sldId id="283" r:id="rId16"/>
    <p:sldId id="284" r:id="rId17"/>
    <p:sldId id="286" r:id="rId18"/>
    <p:sldId id="289" r:id="rId19"/>
    <p:sldId id="290" r:id="rId20"/>
    <p:sldId id="257" r:id="rId21"/>
    <p:sldId id="269" r:id="rId22"/>
    <p:sldId id="291" r:id="rId23"/>
    <p:sldId id="292" r:id="rId24"/>
    <p:sldId id="293" r:id="rId25"/>
    <p:sldId id="271" r:id="rId26"/>
    <p:sldId id="298" r:id="rId27"/>
    <p:sldId id="294" r:id="rId28"/>
    <p:sldId id="295" r:id="rId29"/>
    <p:sldId id="296" r:id="rId30"/>
    <p:sldId id="297" r:id="rId31"/>
    <p:sldId id="272"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2A7D2-831F-4C43-AE54-8237FE55C7CB}" type="datetimeFigureOut">
              <a:rPr lang="en-GB" smtClean="0"/>
              <a:t>12/05/2023</a:t>
            </a:fld>
            <a:endParaRPr lang="en-GB"/>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GB"/>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EFE814-01B7-482C-9A8F-A6BCDFA4ACE4}" type="slidenum">
              <a:rPr lang="en-GB" smtClean="0"/>
              <a:t>‹#›</a:t>
            </a:fld>
            <a:endParaRPr lang="en-GB"/>
          </a:p>
        </p:txBody>
      </p:sp>
    </p:spTree>
    <p:extLst>
      <p:ext uri="{BB962C8B-B14F-4D97-AF65-F5344CB8AC3E}">
        <p14:creationId xmlns:p14="http://schemas.microsoft.com/office/powerpoint/2010/main" val="393220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GB" dirty="0"/>
          </a:p>
        </p:txBody>
      </p:sp>
      <p:sp>
        <p:nvSpPr>
          <p:cNvPr id="4" name="عنصر نائب لرقم الشريحة 3"/>
          <p:cNvSpPr>
            <a:spLocks noGrp="1"/>
          </p:cNvSpPr>
          <p:nvPr>
            <p:ph type="sldNum" sz="quarter" idx="10"/>
          </p:nvPr>
        </p:nvSpPr>
        <p:spPr/>
        <p:txBody>
          <a:bodyPr/>
          <a:lstStyle/>
          <a:p>
            <a:fld id="{92EFE814-01B7-482C-9A8F-A6BCDFA4ACE4}" type="slidenum">
              <a:rPr lang="en-GB" smtClean="0"/>
              <a:t>18</a:t>
            </a:fld>
            <a:endParaRPr lang="en-GB"/>
          </a:p>
        </p:txBody>
      </p:sp>
    </p:spTree>
    <p:extLst>
      <p:ext uri="{BB962C8B-B14F-4D97-AF65-F5344CB8AC3E}">
        <p14:creationId xmlns:p14="http://schemas.microsoft.com/office/powerpoint/2010/main" val="399649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491CAA0-D9E6-439E-88C2-A68309E300C1}" type="datetimeFigureOut">
              <a:rPr lang="ar-SA" smtClean="0"/>
              <a:t>22/10/1444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410541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491CAA0-D9E6-439E-88C2-A68309E300C1}" type="datetimeFigureOut">
              <a:rPr lang="ar-SA" smtClean="0"/>
              <a:t>22/10/1444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162750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491CAA0-D9E6-439E-88C2-A68309E300C1}" type="datetimeFigureOut">
              <a:rPr lang="ar-SA" smtClean="0"/>
              <a:t>22/10/1444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427971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491CAA0-D9E6-439E-88C2-A68309E300C1}" type="datetimeFigureOut">
              <a:rPr lang="ar-SA" smtClean="0"/>
              <a:t>22/10/1444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284464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491CAA0-D9E6-439E-88C2-A68309E300C1}" type="datetimeFigureOut">
              <a:rPr lang="ar-SA" smtClean="0"/>
              <a:t>22/10/1444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230393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491CAA0-D9E6-439E-88C2-A68309E300C1}" type="datetimeFigureOut">
              <a:rPr lang="ar-SA" smtClean="0"/>
              <a:t>22/10/1444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306756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491CAA0-D9E6-439E-88C2-A68309E300C1}" type="datetimeFigureOut">
              <a:rPr lang="ar-SA" smtClean="0"/>
              <a:t>22/10/1444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91071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491CAA0-D9E6-439E-88C2-A68309E300C1}" type="datetimeFigureOut">
              <a:rPr lang="ar-SA" smtClean="0"/>
              <a:t>22/10/1444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105955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491CAA0-D9E6-439E-88C2-A68309E300C1}" type="datetimeFigureOut">
              <a:rPr lang="ar-SA" smtClean="0"/>
              <a:t>22/10/1444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29289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491CAA0-D9E6-439E-88C2-A68309E300C1}" type="datetimeFigureOut">
              <a:rPr lang="ar-SA" smtClean="0"/>
              <a:t>22/10/1444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371579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491CAA0-D9E6-439E-88C2-A68309E300C1}" type="datetimeFigureOut">
              <a:rPr lang="ar-SA" smtClean="0"/>
              <a:t>22/10/1444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565B23-09C7-4508-B682-778CC743EB04}" type="slidenum">
              <a:rPr lang="ar-SA" smtClean="0"/>
              <a:t>‹#›</a:t>
            </a:fld>
            <a:endParaRPr lang="ar-SA"/>
          </a:p>
        </p:txBody>
      </p:sp>
    </p:spTree>
    <p:extLst>
      <p:ext uri="{BB962C8B-B14F-4D97-AF65-F5344CB8AC3E}">
        <p14:creationId xmlns:p14="http://schemas.microsoft.com/office/powerpoint/2010/main" val="147634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91CAA0-D9E6-439E-88C2-A68309E300C1}" type="datetimeFigureOut">
              <a:rPr lang="ar-SA" smtClean="0"/>
              <a:t>22/10/1444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565B23-09C7-4508-B682-778CC743EB04}" type="slidenum">
              <a:rPr lang="ar-SA" smtClean="0"/>
              <a:t>‹#›</a:t>
            </a:fld>
            <a:endParaRPr lang="ar-SA"/>
          </a:p>
        </p:txBody>
      </p:sp>
    </p:spTree>
    <p:extLst>
      <p:ext uri="{BB962C8B-B14F-4D97-AF65-F5344CB8AC3E}">
        <p14:creationId xmlns:p14="http://schemas.microsoft.com/office/powerpoint/2010/main" val="311435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ndex.php?title=Mannopine&amp;action=edit&amp;redlink=1" TargetMode="External"/><Relationship Id="rId3" Type="http://schemas.openxmlformats.org/officeDocument/2006/relationships/hyperlink" Target="https://en.wikipedia.org/wiki/File:Nopaline.svg" TargetMode="External"/><Relationship Id="rId7" Type="http://schemas.openxmlformats.org/officeDocument/2006/relationships/image" Target="../media/image14.png"/><Relationship Id="rId2" Type="http://schemas.openxmlformats.org/officeDocument/2006/relationships/hyperlink" Target="https://en.wikipedia.org/wiki/Nopaline" TargetMode="External"/><Relationship Id="rId1" Type="http://schemas.openxmlformats.org/officeDocument/2006/relationships/slideLayout" Target="../slideLayouts/slideLayout2.xml"/><Relationship Id="rId6" Type="http://schemas.openxmlformats.org/officeDocument/2006/relationships/hyperlink" Target="https://en.wikipedia.org/wiki/File:Octopine_structure.svg" TargetMode="External"/><Relationship Id="rId5" Type="http://schemas.openxmlformats.org/officeDocument/2006/relationships/hyperlink" Target="https://en.wikipedia.org/wiki/Octopine" TargetMode="External"/><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hyperlink" Target="https://en.wikipedia.org/wiki/File:Mannopine.sv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nimations/agrobacteriumIII.swf" TargetMode="External"/><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cstate="print">
            <a:extLst>
              <a:ext uri="{28A0092B-C50C-407E-A947-70E740481C1C}">
                <a14:useLocalDpi xmlns:a14="http://schemas.microsoft.com/office/drawing/2010/main" val="0"/>
              </a:ext>
            </a:extLst>
          </a:blip>
          <a:stretch>
            <a:fillRect/>
          </a:stretch>
        </p:blipFill>
        <p:spPr>
          <a:xfrm>
            <a:off x="3294" y="21522"/>
            <a:ext cx="1256337" cy="1247238"/>
          </a:xfrm>
          <a:prstGeom prst="rect">
            <a:avLst/>
          </a:prstGeom>
        </p:spPr>
      </p:pic>
      <p:sp>
        <p:nvSpPr>
          <p:cNvPr id="6" name="مربع نص 5"/>
          <p:cNvSpPr txBox="1"/>
          <p:nvPr/>
        </p:nvSpPr>
        <p:spPr>
          <a:xfrm>
            <a:off x="1542166" y="38073"/>
            <a:ext cx="6336704" cy="1938992"/>
          </a:xfrm>
          <a:prstGeom prst="rect">
            <a:avLst/>
          </a:prstGeom>
          <a:noFill/>
        </p:spPr>
        <p:txBody>
          <a:bodyPr wrap="square" rtlCol="1">
            <a:spAutoFit/>
          </a:bodyPr>
          <a:lstStyle/>
          <a:p>
            <a:pPr algn="ctr"/>
            <a:r>
              <a:rPr lang="ar-SA" sz="2000" b="1" dirty="0"/>
              <a:t>الجمه</a:t>
            </a:r>
            <a:r>
              <a:rPr lang="ar-DZ" sz="2000" b="1" dirty="0"/>
              <a:t>ــــ</a:t>
            </a:r>
            <a:r>
              <a:rPr lang="ar-SA" sz="2000" b="1" dirty="0"/>
              <a:t>وريـــــــــــة الجــزائـــريـــــــــــة الديمقــــراطيــــــة الشعبيـــــــــة</a:t>
            </a:r>
            <a:r>
              <a:rPr lang="ar-DZ" sz="2000" b="1" dirty="0"/>
              <a:t/>
            </a:r>
            <a:br>
              <a:rPr lang="ar-DZ" sz="2000" b="1" dirty="0"/>
            </a:br>
            <a:r>
              <a:rPr lang="ar-SA" sz="2000" b="1" dirty="0"/>
              <a:t>وزارة التعليـــم العــــــالــــــي والبحث العلمـــــي</a:t>
            </a:r>
            <a:endParaRPr lang="en-US" sz="2000" b="1" dirty="0"/>
          </a:p>
          <a:p>
            <a:pPr algn="ctr"/>
            <a:r>
              <a:rPr lang="ar-SA" sz="2000" b="1" dirty="0"/>
              <a:t>جـــــــــــــــــامعــــة الشهيــــــــد حمـــــــة لخضــــــــر الــــــــــــوادي</a:t>
            </a:r>
            <a:endParaRPr lang="en-US" sz="2000" b="1" dirty="0"/>
          </a:p>
          <a:p>
            <a:pPr algn="ctr"/>
            <a:r>
              <a:rPr lang="ar-SA" sz="2000" b="1" dirty="0"/>
              <a:t>كليـــــــــة علــــــــــــوم الطبيعــــــــــــــــة والحيـــــــــــــــــــاة</a:t>
            </a:r>
            <a:endParaRPr lang="en-US" sz="2000" b="1" dirty="0"/>
          </a:p>
          <a:p>
            <a:pPr algn="ctr"/>
            <a:r>
              <a:rPr lang="ar-SA" sz="2000" b="1" dirty="0"/>
              <a:t>قســـــــــــــــــم البيـــــولـــــــــــــــوجيـــــــــــــــــا</a:t>
            </a:r>
            <a:endParaRPr lang="en-US" sz="2000" b="1" dirty="0"/>
          </a:p>
          <a:p>
            <a:pPr algn="ctr"/>
            <a:r>
              <a:rPr lang="ar-SA" sz="2000" b="1" dirty="0"/>
              <a:t>السنة ثالثة بيولوجيا وفيسيولوجيا النبات</a:t>
            </a:r>
            <a:endParaRPr lang="ar-DZ" sz="2000" b="1" dirty="0"/>
          </a:p>
        </p:txBody>
      </p:sp>
      <p:sp>
        <p:nvSpPr>
          <p:cNvPr id="7" name="مستطيل 6"/>
          <p:cNvSpPr/>
          <p:nvPr/>
        </p:nvSpPr>
        <p:spPr>
          <a:xfrm>
            <a:off x="1259632" y="2924944"/>
            <a:ext cx="6768752" cy="201622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a:latin typeface="Times New Roman" pitchFamily="18" charset="0"/>
                <a:cs typeface="Times New Roman" pitchFamily="18" charset="0"/>
              </a:rPr>
              <a:t>محاضرات مقياس </a:t>
            </a:r>
            <a:endParaRPr lang="en-US" sz="3600" b="1" dirty="0">
              <a:latin typeface="Times New Roman" pitchFamily="18" charset="0"/>
              <a:cs typeface="Times New Roman" pitchFamily="18" charset="0"/>
            </a:endParaRPr>
          </a:p>
          <a:p>
            <a:pPr algn="ctr"/>
            <a:r>
              <a:rPr lang="ar-SA" sz="3600" b="1" dirty="0">
                <a:latin typeface="Times New Roman" pitchFamily="18" charset="0"/>
                <a:cs typeface="Times New Roman" pitchFamily="18" charset="0"/>
              </a:rPr>
              <a:t>التحول الوراثي في النبات</a:t>
            </a:r>
            <a:endParaRPr lang="en-US" sz="3600" b="1" dirty="0">
              <a:latin typeface="Times New Roman" pitchFamily="18" charset="0"/>
              <a:cs typeface="Times New Roman" pitchFamily="18" charset="0"/>
            </a:endParaRPr>
          </a:p>
          <a:p>
            <a:pPr algn="ctr"/>
            <a:r>
              <a:rPr lang="fr-FR" sz="3600" b="1" dirty="0">
                <a:latin typeface="Times New Roman" pitchFamily="18" charset="0"/>
                <a:cs typeface="Times New Roman" pitchFamily="18" charset="0"/>
              </a:rPr>
              <a:t>Transgénèse </a:t>
            </a:r>
            <a:r>
              <a:rPr lang="fr-FR" sz="3600" b="1" dirty="0" smtClean="0">
                <a:latin typeface="Times New Roman" pitchFamily="18" charset="0"/>
                <a:cs typeface="Times New Roman" pitchFamily="18" charset="0"/>
              </a:rPr>
              <a:t>végétale</a:t>
            </a:r>
            <a:endParaRPr lang="en-US" sz="3600" b="1" dirty="0">
              <a:latin typeface="Times New Roman" pitchFamily="18" charset="0"/>
              <a:cs typeface="Times New Roman" pitchFamily="18" charset="0"/>
            </a:endParaRPr>
          </a:p>
        </p:txBody>
      </p:sp>
      <p:sp>
        <p:nvSpPr>
          <p:cNvPr id="8" name="مربع نص 7"/>
          <p:cNvSpPr txBox="1"/>
          <p:nvPr/>
        </p:nvSpPr>
        <p:spPr>
          <a:xfrm>
            <a:off x="107504" y="6257707"/>
            <a:ext cx="3954942" cy="400110"/>
          </a:xfrm>
          <a:prstGeom prst="rect">
            <a:avLst/>
          </a:prstGeom>
          <a:noFill/>
        </p:spPr>
        <p:txBody>
          <a:bodyPr wrap="square" rtlCol="1">
            <a:spAutoFit/>
          </a:bodyPr>
          <a:lstStyle/>
          <a:p>
            <a:pPr algn="ctr"/>
            <a:r>
              <a:rPr lang="ar-SA" sz="2000" b="1" dirty="0"/>
              <a:t>من إعداد: د. شمسه أحمد </a:t>
            </a:r>
            <a:r>
              <a:rPr lang="ar-SA" sz="2000" b="1" dirty="0" smtClean="0"/>
              <a:t>الخليفة</a:t>
            </a:r>
            <a:endParaRPr lang="en-US" sz="2000" b="1" dirty="0"/>
          </a:p>
        </p:txBody>
      </p:sp>
      <p:pic>
        <p:nvPicPr>
          <p:cNvPr id="9" name="صورة 8"/>
          <p:cNvPicPr/>
          <p:nvPr/>
        </p:nvPicPr>
        <p:blipFill>
          <a:blip r:embed="rId2" cstate="print">
            <a:extLst>
              <a:ext uri="{28A0092B-C50C-407E-A947-70E740481C1C}">
                <a14:useLocalDpi xmlns:a14="http://schemas.microsoft.com/office/drawing/2010/main" val="0"/>
              </a:ext>
            </a:extLst>
          </a:blip>
          <a:stretch>
            <a:fillRect/>
          </a:stretch>
        </p:blipFill>
        <p:spPr>
          <a:xfrm>
            <a:off x="7884368" y="54978"/>
            <a:ext cx="1256337" cy="1247238"/>
          </a:xfrm>
          <a:prstGeom prst="rect">
            <a:avLst/>
          </a:prstGeom>
        </p:spPr>
      </p:pic>
    </p:spTree>
    <p:extLst>
      <p:ext uri="{BB962C8B-B14F-4D97-AF65-F5344CB8AC3E}">
        <p14:creationId xmlns:p14="http://schemas.microsoft.com/office/powerpoint/2010/main" val="241682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457200" y="1447800"/>
          <a:ext cx="8458200" cy="4119563"/>
        </p:xfrm>
        <a:graphic>
          <a:graphicData uri="http://schemas.openxmlformats.org/presentationml/2006/ole">
            <mc:AlternateContent xmlns:mc="http://schemas.openxmlformats.org/markup-compatibility/2006">
              <mc:Choice xmlns:v="urn:schemas-microsoft-com:vml" Requires="v">
                <p:oleObj spid="_x0000_s13383" name="Bitmap Image" r:id="rId3" imgW="6020640" imgH="2933333" progId="Paint.Picture">
                  <p:embed/>
                </p:oleObj>
              </mc:Choice>
              <mc:Fallback>
                <p:oleObj name="Bitmap Image" r:id="rId3" imgW="6020640" imgH="2933333" progId="Paint.Picture">
                  <p:embed/>
                  <p:pic>
                    <p:nvPicPr>
                      <p:cNvPr id="0" name=""/>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a:stretch>
                        <a:fillRect/>
                      </a:stretch>
                    </p:blipFill>
                    <p:spPr bwMode="auto">
                      <a:xfrm>
                        <a:off x="457200" y="1447800"/>
                        <a:ext cx="8458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1150938" y="684213"/>
            <a:ext cx="7092950" cy="728662"/>
          </a:xfrm>
          <a:prstGeom prst="rect">
            <a:avLst/>
          </a:prstGeom>
          <a:solidFill>
            <a:schemeClr val="tx1"/>
          </a:solidFill>
          <a:ln w="9525">
            <a:solidFill>
              <a:srgbClr val="00FFFF"/>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r>
              <a:rPr lang="ar-DZ" sz="3200" b="1">
                <a:solidFill>
                  <a:srgbClr val="FFFF66"/>
                </a:solidFill>
              </a:rPr>
              <a:t>مراحل الإصابة بالبكتيريا </a:t>
            </a:r>
            <a:r>
              <a:rPr lang="fr-FR" sz="3200" i="1">
                <a:solidFill>
                  <a:srgbClr val="FFFF66"/>
                </a:solidFill>
              </a:rPr>
              <a:t>Agrobacterium</a:t>
            </a:r>
            <a:endParaRPr lang="ar-DZ" sz="3200" b="1">
              <a:solidFill>
                <a:srgbClr val="FFFF66"/>
              </a:solidFill>
            </a:endParaRPr>
          </a:p>
        </p:txBody>
      </p:sp>
    </p:spTree>
    <p:extLst>
      <p:ext uri="{BB962C8B-B14F-4D97-AF65-F5344CB8AC3E}">
        <p14:creationId xmlns:p14="http://schemas.microsoft.com/office/powerpoint/2010/main" val="4247325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68760"/>
            <a:ext cx="9041701" cy="420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47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311525" y="233363"/>
            <a:ext cx="3421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r>
              <a:rPr lang="ar-DZ" sz="4400" b="1" dirty="0" err="1">
                <a:solidFill>
                  <a:srgbClr val="FF0000"/>
                </a:solidFill>
              </a:rPr>
              <a:t>البلازميد</a:t>
            </a:r>
            <a:r>
              <a:rPr lang="ar-DZ" sz="4400" b="1" dirty="0">
                <a:solidFill>
                  <a:srgbClr val="FF0000"/>
                </a:solidFill>
              </a:rPr>
              <a:t> </a:t>
            </a:r>
            <a:r>
              <a:rPr lang="fr-FR" sz="4400" b="1" dirty="0">
                <a:solidFill>
                  <a:srgbClr val="FF0000"/>
                </a:solidFill>
              </a:rPr>
              <a:t>T</a:t>
            </a:r>
            <a:r>
              <a:rPr lang="fr-FR" sz="3600" b="1" dirty="0">
                <a:solidFill>
                  <a:srgbClr val="FF0000"/>
                </a:solidFill>
              </a:rPr>
              <a:t>i</a:t>
            </a:r>
            <a:endParaRPr lang="ar-DZ" sz="3600" b="1" dirty="0">
              <a:solidFill>
                <a:srgbClr val="FF0000"/>
              </a:solidFill>
            </a:endParaRPr>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97" y="1052736"/>
            <a:ext cx="62642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3229744" y="1412776"/>
            <a:ext cx="1133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ar-DZ" altLang="en-US" sz="2400" b="1" dirty="0">
                <a:solidFill>
                  <a:srgbClr val="FF0000"/>
                </a:solidFill>
              </a:rPr>
              <a:t>قطعة</a:t>
            </a:r>
          </a:p>
          <a:p>
            <a:pPr algn="ctr"/>
            <a:r>
              <a:rPr lang="en-US" altLang="en-US" sz="2400" b="1" dirty="0">
                <a:solidFill>
                  <a:srgbClr val="FF0000"/>
                </a:solidFill>
              </a:rPr>
              <a:t>T-DNA</a:t>
            </a:r>
          </a:p>
        </p:txBody>
      </p:sp>
      <p:sp>
        <p:nvSpPr>
          <p:cNvPr id="40965" name="Text Box 7"/>
          <p:cNvSpPr txBox="1">
            <a:spLocks noChangeArrowheads="1"/>
          </p:cNvSpPr>
          <p:nvPr/>
        </p:nvSpPr>
        <p:spPr bwMode="auto">
          <a:xfrm>
            <a:off x="395536" y="5438775"/>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solidFill>
                  <a:srgbClr val="CC0000"/>
                </a:solidFill>
              </a:rPr>
              <a:t>Virulence region</a:t>
            </a:r>
          </a:p>
        </p:txBody>
      </p:sp>
      <p:sp>
        <p:nvSpPr>
          <p:cNvPr id="40966" name="Text Box 8"/>
          <p:cNvSpPr txBox="1">
            <a:spLocks noChangeArrowheads="1"/>
          </p:cNvSpPr>
          <p:nvPr/>
        </p:nvSpPr>
        <p:spPr bwMode="auto">
          <a:xfrm>
            <a:off x="5220072" y="4969615"/>
            <a:ext cx="208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solidFill>
                  <a:srgbClr val="CC0000"/>
                </a:solidFill>
              </a:rPr>
              <a:t>Opine catabolism</a:t>
            </a:r>
          </a:p>
        </p:txBody>
      </p:sp>
      <p:sp>
        <p:nvSpPr>
          <p:cNvPr id="40967" name="Text Box 9"/>
          <p:cNvSpPr txBox="1">
            <a:spLocks noChangeArrowheads="1"/>
          </p:cNvSpPr>
          <p:nvPr/>
        </p:nvSpPr>
        <p:spPr bwMode="auto">
          <a:xfrm>
            <a:off x="4067944" y="599182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srgbClr val="CC0000"/>
                </a:solidFill>
              </a:rPr>
              <a:t>ORI</a:t>
            </a:r>
          </a:p>
        </p:txBody>
      </p:sp>
    </p:spTree>
    <p:extLst>
      <p:ext uri="{BB962C8B-B14F-4D97-AF65-F5344CB8AC3E}">
        <p14:creationId xmlns:p14="http://schemas.microsoft.com/office/powerpoint/2010/main" val="2960499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8990689" cy="41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25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5345320" y="4841723"/>
            <a:ext cx="37423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smtClean="0">
                <a:ln>
                  <a:noFill/>
                </a:ln>
                <a:solidFill>
                  <a:srgbClr val="222222"/>
                </a:solidFill>
                <a:effectLst/>
                <a:latin typeface="Arial" charset="0"/>
                <a:cs typeface="Arial" charset="0"/>
              </a:rPr>
              <a:t>Chemical structure of </a:t>
            </a:r>
            <a:r>
              <a:rPr kumimoji="0" lang="en-US" sz="2000" b="0" i="0" strike="noStrike" cap="none" normalizeH="0" baseline="0" dirty="0" err="1" smtClean="0">
                <a:ln>
                  <a:noFill/>
                </a:ln>
                <a:solidFill>
                  <a:srgbClr val="0B0080"/>
                </a:solidFill>
                <a:effectLst/>
                <a:latin typeface="Arial" charset="0"/>
                <a:cs typeface="Arial" charset="0"/>
                <a:hlinkClick r:id="rId2" tooltip="Nopaline"/>
              </a:rPr>
              <a:t>nopaline</a:t>
            </a:r>
            <a:endParaRPr kumimoji="0" lang="en-US" sz="2000" b="0" i="0" strike="noStrike" cap="none" normalizeH="0" baseline="0" dirty="0" smtClean="0">
              <a:ln>
                <a:noFill/>
              </a:ln>
              <a:solidFill>
                <a:srgbClr val="0B0080"/>
              </a:solidFill>
              <a:effectLst/>
              <a:latin typeface="Arial" charset="0"/>
              <a:cs typeface="Arial" charset="0"/>
            </a:endParaRPr>
          </a:p>
        </p:txBody>
      </p:sp>
      <p:pic>
        <p:nvPicPr>
          <p:cNvPr id="14339" name="Picture 3" descr="https://upload.wikimedia.org/wikipedia/commons/thumb/3/32/Nopaline.svg/220px-Nopalin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245" y="2728465"/>
            <a:ext cx="4183401" cy="1863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94402" y="5241833"/>
            <a:ext cx="44732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222222"/>
                </a:solidFill>
                <a:effectLst/>
                <a:latin typeface="Arial" charset="0"/>
                <a:cs typeface="Arial" charset="0"/>
              </a:rPr>
              <a:t>Chemical structure of </a:t>
            </a:r>
            <a:r>
              <a:rPr kumimoji="0" lang="en-US" sz="2000" b="0" i="0" u="none" strike="noStrike" cap="none" normalizeH="0" baseline="0" dirty="0" err="1" smtClean="0">
                <a:ln>
                  <a:noFill/>
                </a:ln>
                <a:solidFill>
                  <a:srgbClr val="0B0080"/>
                </a:solidFill>
                <a:effectLst/>
                <a:latin typeface="Arial" charset="0"/>
                <a:cs typeface="Arial" charset="0"/>
                <a:hlinkClick r:id="rId5" tooltip="Octopine"/>
              </a:rPr>
              <a:t>octopine</a:t>
            </a:r>
            <a:endParaRPr kumimoji="0" lang="en-US" sz="2000" b="0" i="0" u="sng" strike="noStrike" cap="none" normalizeH="0" baseline="0" dirty="0" smtClean="0">
              <a:ln>
                <a:noFill/>
              </a:ln>
              <a:solidFill>
                <a:srgbClr val="0B0080"/>
              </a:solidFill>
              <a:effectLst/>
              <a:latin typeface="Arial" charset="0"/>
              <a:cs typeface="Arial" charset="0"/>
            </a:endParaRPr>
          </a:p>
        </p:txBody>
      </p:sp>
      <p:pic>
        <p:nvPicPr>
          <p:cNvPr id="14341" name="Picture 5" descr="https://upload.wikimedia.org/wikipedia/commons/thumb/4/43/Octopine_structure.svg/220px-Octopine_structure.svg.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6" y="2728465"/>
            <a:ext cx="4417137" cy="23290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3201566" y="1822322"/>
            <a:ext cx="4074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000" dirty="0">
                <a:latin typeface="Arial" charset="0"/>
                <a:cs typeface="Arial" charset="0"/>
              </a:rPr>
              <a:t>Chemical structure of </a:t>
            </a:r>
            <a:r>
              <a:rPr lang="en-US" sz="2000" dirty="0" err="1">
                <a:latin typeface="Arial" charset="0"/>
                <a:cs typeface="Arial" charset="0"/>
                <a:hlinkClick r:id="rId8" tooltip="Mannopine (page does not exist)"/>
              </a:rPr>
              <a:t>mannopine</a:t>
            </a:r>
            <a:endParaRPr lang="en-US" sz="2000" dirty="0">
              <a:latin typeface="Arial" charset="0"/>
              <a:cs typeface="Arial" charset="0"/>
            </a:endParaRPr>
          </a:p>
        </p:txBody>
      </p:sp>
      <p:pic>
        <p:nvPicPr>
          <p:cNvPr id="14343" name="Picture 7" descr="https://upload.wikimedia.org/wikipedia/commons/thumb/a/af/Mannopine.svg/220px-Mannopine.svg.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6715" y="110479"/>
            <a:ext cx="5219220" cy="151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866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800100"/>
            <a:ext cx="6991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480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5" y="1347788"/>
            <a:ext cx="9006754" cy="445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451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12776"/>
            <a:ext cx="9106116" cy="242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1048"/>
            <a:ext cx="9141612" cy="100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40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1" y="1844824"/>
            <a:ext cx="930960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12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475" y="28782"/>
            <a:ext cx="3819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943" y="4342441"/>
            <a:ext cx="39147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52" y="930636"/>
            <a:ext cx="5432995" cy="379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538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idx="1"/>
          </p:nvPr>
        </p:nvSpPr>
        <p:spPr bwMode="auto">
          <a:xfrm>
            <a:off x="0" y="1916832"/>
            <a:ext cx="9144000" cy="1569660"/>
          </a:xfrm>
          <a:prstGeom prst="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ctr">
              <a:buNone/>
            </a:pPr>
            <a:r>
              <a:rPr lang="ar-DZ" sz="4800" b="1" dirty="0"/>
              <a:t>نقل الـ </a:t>
            </a:r>
            <a:r>
              <a:rPr lang="fr-FR" sz="4800" b="1" dirty="0"/>
              <a:t>DNA</a:t>
            </a:r>
            <a:r>
              <a:rPr lang="ar-DZ" sz="4800" b="1" dirty="0"/>
              <a:t> والحصول على نبات معدل وراثيا </a:t>
            </a:r>
            <a:endParaRPr lang="en-US" sz="4800" dirty="0"/>
          </a:p>
        </p:txBody>
      </p:sp>
    </p:spTree>
    <p:extLst>
      <p:ext uri="{BB962C8B-B14F-4D97-AF65-F5344CB8AC3E}">
        <p14:creationId xmlns:p14="http://schemas.microsoft.com/office/powerpoint/2010/main" val="2177340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combinant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43" y="-387424"/>
            <a:ext cx="9985109" cy="748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444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827088" y="404813"/>
            <a:ext cx="10795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rtl="1"/>
            <a:endParaRPr lang="en-US" sz="1600" b="1">
              <a:latin typeface="Times New Roman" pitchFamily="18" charset="0"/>
              <a:cs typeface="Times New Roman" pitchFamily="18" charset="0"/>
            </a:endParaRPr>
          </a:p>
        </p:txBody>
      </p:sp>
      <p:grpSp>
        <p:nvGrpSpPr>
          <p:cNvPr id="41987" name="Group 27"/>
          <p:cNvGrpSpPr>
            <a:grpSpLocks/>
          </p:cNvGrpSpPr>
          <p:nvPr/>
        </p:nvGrpSpPr>
        <p:grpSpPr bwMode="auto">
          <a:xfrm>
            <a:off x="177800" y="279400"/>
            <a:ext cx="8766175" cy="6548438"/>
            <a:chOff x="112" y="530"/>
            <a:chExt cx="5522" cy="4125"/>
          </a:xfrm>
        </p:grpSpPr>
        <p:pic>
          <p:nvPicPr>
            <p:cNvPr id="41990" name="Picture 4"/>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13" y="530"/>
              <a:ext cx="5521" cy="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p:cNvSpPr txBox="1">
              <a:spLocks noChangeArrowheads="1"/>
            </p:cNvSpPr>
            <p:nvPr/>
          </p:nvSpPr>
          <p:spPr bwMode="auto">
            <a:xfrm>
              <a:off x="249" y="1071"/>
              <a:ext cx="1089"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600" b="1"/>
                <a:t>بلازميد </a:t>
              </a:r>
              <a:r>
                <a:rPr lang="fr-FR" sz="1600" b="1"/>
                <a:t>Ti</a:t>
              </a:r>
            </a:p>
            <a:p>
              <a:pPr algn="ctr" rtl="1" eaLnBrk="1" hangingPunct="1"/>
              <a:r>
                <a:rPr lang="ar-DZ" sz="1600" b="1"/>
                <a:t>حوالي 200000 زوج</a:t>
              </a:r>
              <a:endParaRPr lang="fr-FR" sz="1600" b="1"/>
            </a:p>
          </p:txBody>
        </p:sp>
        <p:sp>
          <p:nvSpPr>
            <p:cNvPr id="41992" name="Text Box 8"/>
            <p:cNvSpPr txBox="1">
              <a:spLocks noChangeArrowheads="1"/>
            </p:cNvSpPr>
            <p:nvPr/>
          </p:nvSpPr>
          <p:spPr bwMode="auto">
            <a:xfrm>
              <a:off x="1429" y="1071"/>
              <a:ext cx="1089"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DZ" sz="1600" b="1"/>
                <a:t>البكتريا </a:t>
              </a:r>
              <a:r>
                <a:rPr lang="fr-FR" sz="1600" b="1"/>
                <a:t>Agrobacterium</a:t>
              </a:r>
            </a:p>
          </p:txBody>
        </p:sp>
        <p:sp>
          <p:nvSpPr>
            <p:cNvPr id="41993" name="Text Box 9"/>
            <p:cNvSpPr txBox="1">
              <a:spLocks noChangeArrowheads="1"/>
            </p:cNvSpPr>
            <p:nvPr/>
          </p:nvSpPr>
          <p:spPr bwMode="auto">
            <a:xfrm>
              <a:off x="1338" y="1616"/>
              <a:ext cx="589" cy="18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fr-FR" sz="1600" b="1"/>
                <a:t>T-DNA</a:t>
              </a:r>
            </a:p>
          </p:txBody>
        </p:sp>
        <p:sp>
          <p:nvSpPr>
            <p:cNvPr id="41994" name="Text Box 10"/>
            <p:cNvSpPr txBox="1">
              <a:spLocks noChangeArrowheads="1"/>
            </p:cNvSpPr>
            <p:nvPr/>
          </p:nvSpPr>
          <p:spPr bwMode="auto">
            <a:xfrm>
              <a:off x="2971" y="3776"/>
              <a:ext cx="1225" cy="463"/>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600" b="1"/>
                <a:t>تفرز الخلايا في مكان الجرح مادة </a:t>
              </a:r>
              <a:r>
                <a:rPr lang="fr-FR" sz="1600" b="1"/>
                <a:t>acetosyringone</a:t>
              </a:r>
            </a:p>
          </p:txBody>
        </p:sp>
        <p:sp>
          <p:nvSpPr>
            <p:cNvPr id="41995" name="Text Box 11"/>
            <p:cNvSpPr txBox="1">
              <a:spLocks noChangeArrowheads="1"/>
            </p:cNvSpPr>
            <p:nvPr/>
          </p:nvSpPr>
          <p:spPr bwMode="auto">
            <a:xfrm>
              <a:off x="112" y="3492"/>
              <a:ext cx="1095" cy="463"/>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400" b="1"/>
                <a:t>مادة </a:t>
              </a:r>
              <a:r>
                <a:rPr lang="fr-FR" sz="1400" b="1"/>
                <a:t>acetosyringone</a:t>
              </a:r>
              <a:r>
                <a:rPr lang="ar-DZ" sz="1400" b="1"/>
                <a:t> تنشط مورثات الإصابة </a:t>
              </a:r>
            </a:p>
            <a:p>
              <a:pPr algn="ctr" rtl="1" eaLnBrk="1" hangingPunct="1"/>
              <a:r>
                <a:rPr lang="fr-FR" sz="1400" b="1"/>
                <a:t>Virulence genes</a:t>
              </a:r>
            </a:p>
          </p:txBody>
        </p:sp>
        <p:sp>
          <p:nvSpPr>
            <p:cNvPr id="41996" name="Text Box 12"/>
            <p:cNvSpPr txBox="1">
              <a:spLocks noChangeArrowheads="1"/>
            </p:cNvSpPr>
            <p:nvPr/>
          </p:nvSpPr>
          <p:spPr bwMode="auto">
            <a:xfrm>
              <a:off x="517" y="2709"/>
              <a:ext cx="765" cy="470"/>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400" b="1"/>
                <a:t>مورثات الإصابة </a:t>
              </a:r>
            </a:p>
            <a:p>
              <a:pPr algn="ctr" rtl="1" eaLnBrk="1" hangingPunct="1"/>
              <a:r>
                <a:rPr lang="fr-FR" sz="1400" b="1"/>
                <a:t>Virulence genes</a:t>
              </a:r>
            </a:p>
          </p:txBody>
        </p:sp>
        <p:sp>
          <p:nvSpPr>
            <p:cNvPr id="41997" name="Text Box 13"/>
            <p:cNvSpPr txBox="1">
              <a:spLocks noChangeArrowheads="1"/>
            </p:cNvSpPr>
            <p:nvPr/>
          </p:nvSpPr>
          <p:spPr bwMode="auto">
            <a:xfrm>
              <a:off x="1633" y="2727"/>
              <a:ext cx="765" cy="387"/>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600" b="1"/>
                <a:t>أوبينات تستعمل من طرف البكتريا</a:t>
              </a:r>
              <a:endParaRPr lang="en-GB" sz="1600" b="1"/>
            </a:p>
          </p:txBody>
        </p:sp>
        <p:sp>
          <p:nvSpPr>
            <p:cNvPr id="41998" name="Text Box 14"/>
            <p:cNvSpPr txBox="1">
              <a:spLocks noChangeArrowheads="1"/>
            </p:cNvSpPr>
            <p:nvPr/>
          </p:nvSpPr>
          <p:spPr bwMode="auto">
            <a:xfrm>
              <a:off x="2983" y="1593"/>
              <a:ext cx="765" cy="624"/>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600" b="1"/>
                <a:t>إدخال </a:t>
              </a:r>
              <a:r>
                <a:rPr lang="fr-FR" sz="1600" b="1"/>
                <a:t>T-DNA</a:t>
              </a:r>
              <a:r>
                <a:rPr lang="ar-DZ" sz="1600" b="1"/>
                <a:t> ضمن المادة الوراثية للنبات</a:t>
              </a:r>
              <a:endParaRPr lang="fr-FR" sz="1600" b="1"/>
            </a:p>
          </p:txBody>
        </p:sp>
        <p:sp>
          <p:nvSpPr>
            <p:cNvPr id="41999" name="Text Box 15"/>
            <p:cNvSpPr txBox="1">
              <a:spLocks noChangeArrowheads="1"/>
            </p:cNvSpPr>
            <p:nvPr/>
          </p:nvSpPr>
          <p:spPr bwMode="auto">
            <a:xfrm>
              <a:off x="2625" y="2302"/>
              <a:ext cx="681" cy="470"/>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600" b="1"/>
                <a:t>حقن </a:t>
              </a:r>
              <a:r>
                <a:rPr lang="fr-FR" sz="1600" b="1"/>
                <a:t>T-DNA</a:t>
              </a:r>
              <a:r>
                <a:rPr lang="ar-DZ" sz="1600" b="1"/>
                <a:t> داخل الخلية النباتية</a:t>
              </a:r>
              <a:endParaRPr lang="fr-FR" sz="1600" b="1"/>
            </a:p>
          </p:txBody>
        </p:sp>
        <p:sp>
          <p:nvSpPr>
            <p:cNvPr id="42000" name="Text Box 16"/>
            <p:cNvSpPr txBox="1">
              <a:spLocks noChangeArrowheads="1"/>
            </p:cNvSpPr>
            <p:nvPr/>
          </p:nvSpPr>
          <p:spPr bwMode="auto">
            <a:xfrm>
              <a:off x="2653" y="2897"/>
              <a:ext cx="1673" cy="387"/>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2000"/>
                <a:t>تصنيع الأوبينات والهرمونات النباتية</a:t>
              </a:r>
              <a:endParaRPr lang="en-GB" sz="2000"/>
            </a:p>
          </p:txBody>
        </p:sp>
        <p:sp>
          <p:nvSpPr>
            <p:cNvPr id="42001" name="Text Box 17"/>
            <p:cNvSpPr txBox="1">
              <a:spLocks noChangeArrowheads="1"/>
            </p:cNvSpPr>
            <p:nvPr/>
          </p:nvSpPr>
          <p:spPr bwMode="auto">
            <a:xfrm>
              <a:off x="4609" y="3181"/>
              <a:ext cx="964" cy="623"/>
            </a:xfrm>
            <a:prstGeom prst="rect">
              <a:avLst/>
            </a:prstGeom>
            <a:solidFill>
              <a:srgbClr val="F2F494"/>
            </a:solidFill>
            <a:ln w="9525">
              <a:solidFill>
                <a:schemeClr val="tx1"/>
              </a:solidFill>
              <a:miter lim="800000"/>
              <a:headEnd/>
              <a:tailEnd/>
            </a:ln>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ar-DZ" sz="1600" b="1"/>
                <a:t>تقوم الهرمونات بتحفيز نمو وانقسام الخلايا المصابة فيتكون الورم</a:t>
              </a:r>
              <a:endParaRPr lang="en-GB" sz="1600" b="1"/>
            </a:p>
          </p:txBody>
        </p:sp>
        <p:sp>
          <p:nvSpPr>
            <p:cNvPr id="42002" name="Oval 18"/>
            <p:cNvSpPr>
              <a:spLocks noChangeArrowheads="1"/>
            </p:cNvSpPr>
            <p:nvPr/>
          </p:nvSpPr>
          <p:spPr bwMode="auto">
            <a:xfrm>
              <a:off x="2710" y="3775"/>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1</a:t>
              </a:r>
              <a:endParaRPr lang="fr-FR" sz="2400" b="1">
                <a:solidFill>
                  <a:schemeClr val="bg1"/>
                </a:solidFill>
              </a:endParaRPr>
            </a:p>
          </p:txBody>
        </p:sp>
        <p:sp>
          <p:nvSpPr>
            <p:cNvPr id="42003" name="Oval 19"/>
            <p:cNvSpPr>
              <a:spLocks noChangeArrowheads="1"/>
            </p:cNvSpPr>
            <p:nvPr/>
          </p:nvSpPr>
          <p:spPr bwMode="auto">
            <a:xfrm>
              <a:off x="357" y="3946"/>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2</a:t>
              </a:r>
              <a:endParaRPr lang="fr-FR" sz="2400" b="1">
                <a:solidFill>
                  <a:schemeClr val="bg1"/>
                </a:solidFill>
              </a:endParaRPr>
            </a:p>
          </p:txBody>
        </p:sp>
        <p:sp>
          <p:nvSpPr>
            <p:cNvPr id="42004" name="Oval 20"/>
            <p:cNvSpPr>
              <a:spLocks noChangeArrowheads="1"/>
            </p:cNvSpPr>
            <p:nvPr/>
          </p:nvSpPr>
          <p:spPr bwMode="auto">
            <a:xfrm>
              <a:off x="357" y="2670"/>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3</a:t>
              </a:r>
              <a:endParaRPr lang="fr-FR" sz="2400" b="1">
                <a:solidFill>
                  <a:schemeClr val="bg1"/>
                </a:solidFill>
              </a:endParaRPr>
            </a:p>
          </p:txBody>
        </p:sp>
        <p:sp>
          <p:nvSpPr>
            <p:cNvPr id="42005" name="Oval 21"/>
            <p:cNvSpPr>
              <a:spLocks noChangeArrowheads="1"/>
            </p:cNvSpPr>
            <p:nvPr/>
          </p:nvSpPr>
          <p:spPr bwMode="auto">
            <a:xfrm>
              <a:off x="2625" y="2103"/>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4</a:t>
              </a:r>
              <a:endParaRPr lang="fr-FR" sz="2400" b="1">
                <a:solidFill>
                  <a:schemeClr val="bg1"/>
                </a:solidFill>
              </a:endParaRPr>
            </a:p>
          </p:txBody>
        </p:sp>
        <p:sp>
          <p:nvSpPr>
            <p:cNvPr id="42006" name="Oval 22"/>
            <p:cNvSpPr>
              <a:spLocks noChangeArrowheads="1"/>
            </p:cNvSpPr>
            <p:nvPr/>
          </p:nvSpPr>
          <p:spPr bwMode="auto">
            <a:xfrm>
              <a:off x="3050" y="1395"/>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5</a:t>
              </a:r>
              <a:endParaRPr lang="fr-FR" sz="2400" b="1">
                <a:solidFill>
                  <a:schemeClr val="bg1"/>
                </a:solidFill>
              </a:endParaRPr>
            </a:p>
          </p:txBody>
        </p:sp>
        <p:sp>
          <p:nvSpPr>
            <p:cNvPr id="42007" name="Oval 23"/>
            <p:cNvSpPr>
              <a:spLocks noChangeArrowheads="1"/>
            </p:cNvSpPr>
            <p:nvPr/>
          </p:nvSpPr>
          <p:spPr bwMode="auto">
            <a:xfrm>
              <a:off x="3362" y="2699"/>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6</a:t>
              </a:r>
              <a:endParaRPr lang="fr-FR" sz="2400" b="1">
                <a:solidFill>
                  <a:schemeClr val="bg1"/>
                </a:solidFill>
              </a:endParaRPr>
            </a:p>
          </p:txBody>
        </p:sp>
        <p:sp>
          <p:nvSpPr>
            <p:cNvPr id="42008" name="Oval 24"/>
            <p:cNvSpPr>
              <a:spLocks noChangeArrowheads="1"/>
            </p:cNvSpPr>
            <p:nvPr/>
          </p:nvSpPr>
          <p:spPr bwMode="auto">
            <a:xfrm>
              <a:off x="4411" y="3124"/>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7</a:t>
              </a:r>
              <a:endParaRPr lang="fr-FR" sz="2400" b="1">
                <a:solidFill>
                  <a:schemeClr val="bg1"/>
                </a:solidFill>
              </a:endParaRPr>
            </a:p>
          </p:txBody>
        </p:sp>
        <p:sp>
          <p:nvSpPr>
            <p:cNvPr id="42009" name="Oval 25"/>
            <p:cNvSpPr>
              <a:spLocks noChangeArrowheads="1"/>
            </p:cNvSpPr>
            <p:nvPr/>
          </p:nvSpPr>
          <p:spPr bwMode="auto">
            <a:xfrm>
              <a:off x="1434" y="2699"/>
              <a:ext cx="227" cy="226"/>
            </a:xfrm>
            <a:prstGeom prst="ellipse">
              <a:avLst/>
            </a:prstGeom>
            <a:solidFill>
              <a:schemeClr val="tx1"/>
            </a:solidFill>
            <a:ln w="9525">
              <a:solidFill>
                <a:schemeClr val="bg1"/>
              </a:solidFill>
              <a:round/>
              <a:headEnd/>
              <a:tailEnd/>
            </a:ln>
          </p:spPr>
          <p:txBody>
            <a:bodyPr wrap="none" anchor="ctr"/>
            <a:lstStyle/>
            <a:p>
              <a:pPr algn="ctr"/>
              <a:r>
                <a:rPr lang="ar-DZ" sz="2400" b="1">
                  <a:solidFill>
                    <a:schemeClr val="bg1"/>
                  </a:solidFill>
                </a:rPr>
                <a:t>8</a:t>
              </a:r>
              <a:endParaRPr lang="fr-FR" sz="2400" b="1">
                <a:solidFill>
                  <a:schemeClr val="bg1"/>
                </a:solidFill>
              </a:endParaRPr>
            </a:p>
          </p:txBody>
        </p:sp>
        <p:sp>
          <p:nvSpPr>
            <p:cNvPr id="42010" name="Text Box 26"/>
            <p:cNvSpPr txBox="1">
              <a:spLocks noChangeArrowheads="1"/>
            </p:cNvSpPr>
            <p:nvPr/>
          </p:nvSpPr>
          <p:spPr bwMode="auto">
            <a:xfrm>
              <a:off x="867" y="4334"/>
              <a:ext cx="1225" cy="2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18000" bIns="3600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hangingPunct="1"/>
              <a:r>
                <a:rPr lang="fr-FR" sz="1600" b="1"/>
                <a:t>acetosyringone</a:t>
              </a:r>
            </a:p>
          </p:txBody>
        </p:sp>
      </p:grpSp>
      <p:sp>
        <p:nvSpPr>
          <p:cNvPr id="41988" name="Text Box 2"/>
          <p:cNvSpPr txBox="1">
            <a:spLocks noChangeArrowheads="1"/>
          </p:cNvSpPr>
          <p:nvPr/>
        </p:nvSpPr>
        <p:spPr bwMode="auto">
          <a:xfrm>
            <a:off x="0" y="44450"/>
            <a:ext cx="9144000" cy="7286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r>
              <a:rPr lang="ar-DZ" sz="3200" b="1">
                <a:solidFill>
                  <a:srgbClr val="FFFF66"/>
                </a:solidFill>
              </a:rPr>
              <a:t>مراحل الإصابة بالبكتيريا </a:t>
            </a:r>
            <a:r>
              <a:rPr lang="fr-FR" sz="3200" i="1">
                <a:solidFill>
                  <a:srgbClr val="FFFF66"/>
                </a:solidFill>
              </a:rPr>
              <a:t>Agrobacterium</a:t>
            </a:r>
            <a:endParaRPr lang="ar-DZ" sz="3200" b="1">
              <a:solidFill>
                <a:srgbClr val="FFFF66"/>
              </a:solidFill>
            </a:endParaRPr>
          </a:p>
        </p:txBody>
      </p:sp>
      <p:sp>
        <p:nvSpPr>
          <p:cNvPr id="41989" name="Film">
            <a:hlinkClick r:id="rId3" action="ppaction://hlinkfile"/>
          </p:cNvPr>
          <p:cNvSpPr>
            <a:spLocks noEditPoints="1" noChangeArrowheads="1"/>
          </p:cNvSpPr>
          <p:nvPr/>
        </p:nvSpPr>
        <p:spPr bwMode="auto">
          <a:xfrm>
            <a:off x="206375" y="188913"/>
            <a:ext cx="585788" cy="944562"/>
          </a:xfrm>
          <a:custGeom>
            <a:avLst/>
            <a:gdLst>
              <a:gd name="T0" fmla="*/ 0 w 21600"/>
              <a:gd name="T1" fmla="*/ 0 h 21600"/>
              <a:gd name="T2" fmla="*/ 7943232 w 21600"/>
              <a:gd name="T3" fmla="*/ 0 h 21600"/>
              <a:gd name="T4" fmla="*/ 15886463 w 21600"/>
              <a:gd name="T5" fmla="*/ 0 h 21600"/>
              <a:gd name="T6" fmla="*/ 15886463 w 21600"/>
              <a:gd name="T7" fmla="*/ 20652715 h 21600"/>
              <a:gd name="T8" fmla="*/ 15886463 w 21600"/>
              <a:gd name="T9" fmla="*/ 41305430 h 21600"/>
              <a:gd name="T10" fmla="*/ 7943232 w 21600"/>
              <a:gd name="T11" fmla="*/ 41305430 h 21600"/>
              <a:gd name="T12" fmla="*/ 0 w 21600"/>
              <a:gd name="T13" fmla="*/ 41305430 h 21600"/>
              <a:gd name="T14" fmla="*/ 0 w 21600"/>
              <a:gd name="T15" fmla="*/ 20652715 h 21600"/>
              <a:gd name="T16" fmla="*/ 0 60000 65536"/>
              <a:gd name="T17" fmla="*/ 0 60000 65536"/>
              <a:gd name="T18" fmla="*/ 0 60000 65536"/>
              <a:gd name="T19" fmla="*/ 0 60000 65536"/>
              <a:gd name="T20" fmla="*/ 0 60000 65536"/>
              <a:gd name="T21" fmla="*/ 0 60000 65536"/>
              <a:gd name="T22" fmla="*/ 0 60000 65536"/>
              <a:gd name="T23" fmla="*/ 0 60000 65536"/>
              <a:gd name="T24" fmla="*/ 4960 w 21600"/>
              <a:gd name="T25" fmla="*/ 8129 h 21600"/>
              <a:gd name="T26" fmla="*/ 17079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ar-SA"/>
          </a:p>
        </p:txBody>
      </p:sp>
    </p:spTree>
    <p:extLst>
      <p:ext uri="{BB962C8B-B14F-4D97-AF65-F5344CB8AC3E}">
        <p14:creationId xmlns:p14="http://schemas.microsoft.com/office/powerpoint/2010/main" val="218781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3256"/>
            <a:ext cx="9066606" cy="475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05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00434 -0.77708 " pathEditMode="relative" rAng="0" ptsTypes="AA">
                                      <p:cBhvr>
                                        <p:cTn id="6" dur="2000" fill="hold"/>
                                        <p:tgtEl>
                                          <p:spTgt spid="15362"/>
                                        </p:tgtEl>
                                        <p:attrNameLst>
                                          <p:attrName>ppt_x</p:attrName>
                                          <p:attrName>ppt_y</p:attrName>
                                        </p:attrNameLst>
                                      </p:cBhvr>
                                      <p:rCtr x="208" y="-38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1"/>
            <a:ext cx="8945803" cy="580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322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3" y="1749946"/>
            <a:ext cx="9219261" cy="247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065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10_40_Transgenic"/>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395288" y="747713"/>
            <a:ext cx="8218487" cy="611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8"/>
          <p:cNvSpPr txBox="1">
            <a:spLocks noChangeArrowheads="1"/>
          </p:cNvSpPr>
          <p:nvPr/>
        </p:nvSpPr>
        <p:spPr bwMode="auto">
          <a:xfrm>
            <a:off x="2513013" y="1139825"/>
            <a:ext cx="1800225"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نزع أقراص من أوراق التبغ</a:t>
            </a:r>
          </a:p>
        </p:txBody>
      </p:sp>
      <p:sp>
        <p:nvSpPr>
          <p:cNvPr id="44036" name="Text Box 9"/>
          <p:cNvSpPr txBox="1">
            <a:spLocks noChangeArrowheads="1"/>
          </p:cNvSpPr>
          <p:nvPr/>
        </p:nvSpPr>
        <p:spPr bwMode="auto">
          <a:xfrm>
            <a:off x="4773613" y="1009650"/>
            <a:ext cx="2808287"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وضع الأقراص مع بكتريا </a:t>
            </a:r>
            <a:r>
              <a:rPr lang="fr-FR" sz="1600" b="1" i="1"/>
              <a:t>Agrobacterium</a:t>
            </a:r>
            <a:r>
              <a:rPr lang="ar-DZ" b="1"/>
              <a:t> المعدلة وراثيا</a:t>
            </a:r>
          </a:p>
        </p:txBody>
      </p:sp>
      <p:sp>
        <p:nvSpPr>
          <p:cNvPr id="44037" name="Text Box 10"/>
          <p:cNvSpPr txBox="1">
            <a:spLocks noChangeArrowheads="1"/>
          </p:cNvSpPr>
          <p:nvPr/>
        </p:nvSpPr>
        <p:spPr bwMode="auto">
          <a:xfrm>
            <a:off x="5148263" y="2781300"/>
            <a:ext cx="1728787"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وسط يسمح بنمو الخلايا التي أدخلت </a:t>
            </a:r>
            <a:r>
              <a:rPr lang="fr-FR" b="1"/>
              <a:t>DNA</a:t>
            </a:r>
            <a:r>
              <a:rPr lang="ar-DZ" b="1"/>
              <a:t> من البكتريا</a:t>
            </a:r>
          </a:p>
        </p:txBody>
      </p:sp>
      <p:sp>
        <p:nvSpPr>
          <p:cNvPr id="44038" name="Text Box 12"/>
          <p:cNvSpPr txBox="1">
            <a:spLocks noChangeArrowheads="1"/>
          </p:cNvSpPr>
          <p:nvPr/>
        </p:nvSpPr>
        <p:spPr bwMode="auto">
          <a:xfrm>
            <a:off x="3160713" y="5129213"/>
            <a:ext cx="1223962"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وسط محفز لإنتاج الجذور</a:t>
            </a:r>
          </a:p>
        </p:txBody>
      </p:sp>
      <p:sp>
        <p:nvSpPr>
          <p:cNvPr id="44039" name="Text Box 13"/>
          <p:cNvSpPr txBox="1">
            <a:spLocks noChangeArrowheads="1"/>
          </p:cNvSpPr>
          <p:nvPr/>
        </p:nvSpPr>
        <p:spPr bwMode="auto">
          <a:xfrm>
            <a:off x="5292725" y="5157788"/>
            <a:ext cx="938213"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زراعة البادرات</a:t>
            </a:r>
          </a:p>
        </p:txBody>
      </p:sp>
      <p:sp>
        <p:nvSpPr>
          <p:cNvPr id="44040" name="Text Box 14"/>
          <p:cNvSpPr txBox="1">
            <a:spLocks noChangeArrowheads="1"/>
          </p:cNvSpPr>
          <p:nvPr/>
        </p:nvSpPr>
        <p:spPr bwMode="auto">
          <a:xfrm>
            <a:off x="6084888" y="5778500"/>
            <a:ext cx="1943100" cy="1008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نبات ناضج يحمل المورثة التي وضعت في البكتريا</a:t>
            </a:r>
          </a:p>
        </p:txBody>
      </p:sp>
      <p:sp>
        <p:nvSpPr>
          <p:cNvPr id="44041" name="Text Box 15"/>
          <p:cNvSpPr txBox="1">
            <a:spLocks noChangeArrowheads="1"/>
          </p:cNvSpPr>
          <p:nvPr/>
        </p:nvSpPr>
        <p:spPr bwMode="auto">
          <a:xfrm>
            <a:off x="323850" y="3933825"/>
            <a:ext cx="1441450"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مجموع خضري</a:t>
            </a:r>
          </a:p>
        </p:txBody>
      </p:sp>
      <p:sp>
        <p:nvSpPr>
          <p:cNvPr id="44042" name="Text Box 16"/>
          <p:cNvSpPr txBox="1">
            <a:spLocks noChangeArrowheads="1"/>
          </p:cNvSpPr>
          <p:nvPr/>
        </p:nvSpPr>
        <p:spPr bwMode="auto">
          <a:xfrm>
            <a:off x="2627313" y="2781300"/>
            <a:ext cx="1873250" cy="287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sz="1600" b="1"/>
              <a:t>كتلة خلوية غير متمايزة</a:t>
            </a:r>
          </a:p>
        </p:txBody>
      </p:sp>
      <p:sp>
        <p:nvSpPr>
          <p:cNvPr id="44043" name="Rectangle 5"/>
          <p:cNvSpPr>
            <a:spLocks noGrp="1" noChangeArrowheads="1"/>
          </p:cNvSpPr>
          <p:nvPr>
            <p:ph type="ctrTitle"/>
          </p:nvPr>
        </p:nvSpPr>
        <p:spPr>
          <a:xfrm>
            <a:off x="539750" y="260350"/>
            <a:ext cx="7772400" cy="647700"/>
          </a:xfrm>
        </p:spPr>
        <p:txBody>
          <a:bodyPr>
            <a:normAutofit fontScale="90000"/>
          </a:bodyPr>
          <a:lstStyle/>
          <a:p>
            <a:pPr eaLnBrk="1" hangingPunct="1"/>
            <a:r>
              <a:rPr lang="ar-DZ" b="1" smtClean="0"/>
              <a:t>إنتاج نباتات معدلة وراثيا</a:t>
            </a:r>
            <a:endParaRPr lang="en-GB" b="1" smtClean="0"/>
          </a:p>
        </p:txBody>
      </p:sp>
      <p:sp>
        <p:nvSpPr>
          <p:cNvPr id="44044" name="Rectangle 17"/>
          <p:cNvSpPr>
            <a:spLocks noChangeArrowheads="1"/>
          </p:cNvSpPr>
          <p:nvPr/>
        </p:nvSpPr>
        <p:spPr bwMode="auto">
          <a:xfrm>
            <a:off x="2987675" y="4221163"/>
            <a:ext cx="1368425"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44045" name="Text Box 11"/>
          <p:cNvSpPr txBox="1">
            <a:spLocks noChangeArrowheads="1"/>
          </p:cNvSpPr>
          <p:nvPr/>
        </p:nvSpPr>
        <p:spPr bwMode="auto">
          <a:xfrm>
            <a:off x="2641600" y="4035425"/>
            <a:ext cx="13255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a:r>
              <a:rPr lang="ar-DZ" b="1"/>
              <a:t>وسط محفز لنمو الأوراق</a:t>
            </a:r>
          </a:p>
        </p:txBody>
      </p:sp>
    </p:spTree>
    <p:extLst>
      <p:ext uri="{BB962C8B-B14F-4D97-AF65-F5344CB8AC3E}">
        <p14:creationId xmlns:p14="http://schemas.microsoft.com/office/powerpoint/2010/main" val="1991460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4338" name="Picture 2" descr="http://classes.midlandstech.edu/carterp/Courses/bio225/chap09/10th_ed_figures/figure_09_20_labe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111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8229600" cy="1143000"/>
          </a:xfrm>
        </p:spPr>
        <p:txBody>
          <a:bodyPr>
            <a:normAutofit fontScale="90000"/>
          </a:bodyPr>
          <a:lstStyle/>
          <a:p>
            <a:r>
              <a:rPr lang="ar-SA" b="1" dirty="0"/>
              <a:t>مثال : انتاج نباتات التبغ مقاومة </a:t>
            </a:r>
            <a:r>
              <a:rPr lang="ar-DZ" b="1" dirty="0" smtClean="0"/>
              <a:t>لدودة </a:t>
            </a:r>
            <a:r>
              <a:rPr lang="en-GB" b="1" i="1" dirty="0" err="1" smtClean="0"/>
              <a:t>Manduca</a:t>
            </a:r>
            <a:r>
              <a:rPr lang="en-GB" b="1" i="1" dirty="0" smtClean="0"/>
              <a:t> </a:t>
            </a:r>
            <a:r>
              <a:rPr lang="en-GB" b="1" i="1" dirty="0" err="1" smtClean="0"/>
              <a:t>sexta</a:t>
            </a:r>
            <a:endParaRPr lang="ar-SA" dirty="0"/>
          </a:p>
        </p:txBody>
      </p:sp>
      <p:pic>
        <p:nvPicPr>
          <p:cNvPr id="15364" name="Picture 4" descr="http://farm1.static.flickr.com/724/21053920691_18c0ab75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686174"/>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474113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973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741368"/>
          </a:xfrm>
        </p:spPr>
        <p:txBody>
          <a:bodyPr>
            <a:normAutofit fontScale="92500" lnSpcReduction="10000"/>
          </a:bodyPr>
          <a:lstStyle/>
          <a:p>
            <a:pPr algn="just"/>
            <a:r>
              <a:rPr lang="ar-SA" b="1" dirty="0"/>
              <a:t>تتعرض بعض النباتات للضياع و الإتلاف بفعل تأثير بعض </a:t>
            </a:r>
            <a:r>
              <a:rPr lang="ar-SA" b="1" dirty="0" smtClean="0"/>
              <a:t>الحشرات، مثل</a:t>
            </a:r>
            <a:r>
              <a:rPr lang="ar-SA" b="1" dirty="0"/>
              <a:t>: </a:t>
            </a:r>
            <a:r>
              <a:rPr lang="fr-FR" b="1" i="1" dirty="0" err="1"/>
              <a:t>Manduca</a:t>
            </a:r>
            <a:r>
              <a:rPr lang="fr-FR" b="1" i="1" dirty="0"/>
              <a:t> </a:t>
            </a:r>
            <a:r>
              <a:rPr lang="fr-FR" b="1" i="1" dirty="0" err="1"/>
              <a:t>sexta</a:t>
            </a:r>
            <a:r>
              <a:rPr lang="ar-MA" b="1" i="1" dirty="0"/>
              <a:t> </a:t>
            </a:r>
            <a:r>
              <a:rPr lang="ar-MA" b="1" dirty="0"/>
              <a:t>، التي تستهلك أوراق التبغ.</a:t>
            </a:r>
            <a:endParaRPr lang="en-US" dirty="0"/>
          </a:p>
          <a:p>
            <a:pPr algn="just"/>
            <a:r>
              <a:rPr lang="ar-SA" b="1" dirty="0" smtClean="0"/>
              <a:t>بينت </a:t>
            </a:r>
            <a:r>
              <a:rPr lang="ar-SA" b="1" dirty="0"/>
              <a:t>تجارب أنجزت حول ظروف عيش الحشرة </a:t>
            </a:r>
            <a:r>
              <a:rPr lang="en-GB" b="1" i="1" dirty="0" err="1"/>
              <a:t>Manduca</a:t>
            </a:r>
            <a:r>
              <a:rPr lang="en-GB" b="1" i="1" dirty="0"/>
              <a:t> </a:t>
            </a:r>
            <a:r>
              <a:rPr lang="en-GB" b="1" i="1" dirty="0" err="1"/>
              <a:t>sexta</a:t>
            </a:r>
            <a:r>
              <a:rPr lang="en-GB" b="1" i="1" dirty="0"/>
              <a:t> </a:t>
            </a:r>
            <a:r>
              <a:rPr lang="ar-SA" b="1" dirty="0"/>
              <a:t> أنها لا تستطيع العيش بوجود بكتيريا  من نوع </a:t>
            </a:r>
            <a:r>
              <a:rPr lang="fr-FR" b="1" i="1" dirty="0"/>
              <a:t>Bacillus </a:t>
            </a:r>
            <a:r>
              <a:rPr lang="fr-FR" b="1" i="1" dirty="0" err="1"/>
              <a:t>thuringiensis</a:t>
            </a:r>
            <a:r>
              <a:rPr lang="fr-FR" b="1" i="1" dirty="0"/>
              <a:t> </a:t>
            </a:r>
            <a:endParaRPr lang="en-US" i="1" dirty="0"/>
          </a:p>
          <a:p>
            <a:pPr algn="just"/>
            <a:r>
              <a:rPr lang="ar-SA" b="1" dirty="0"/>
              <a:t>   قام  الباحثون بعزل عدد من   مكونات البكتيريا   </a:t>
            </a:r>
            <a:r>
              <a:rPr lang="fr-FR" b="1" i="1" dirty="0"/>
              <a:t>Bacillus </a:t>
            </a:r>
            <a:r>
              <a:rPr lang="fr-FR" b="1" i="1" dirty="0" err="1"/>
              <a:t>thuringiensis</a:t>
            </a:r>
            <a:r>
              <a:rPr lang="fr-FR" b="1" dirty="0"/>
              <a:t> </a:t>
            </a:r>
            <a:r>
              <a:rPr lang="ar-SA" b="1" dirty="0"/>
              <a:t>   ووضعها بوجود الحشرة </a:t>
            </a:r>
            <a:r>
              <a:rPr lang="en-GB" b="1" i="1" dirty="0" err="1"/>
              <a:t>Manduca</a:t>
            </a:r>
            <a:r>
              <a:rPr lang="en-GB" b="1" i="1" dirty="0"/>
              <a:t> </a:t>
            </a:r>
            <a:r>
              <a:rPr lang="en-GB" b="1" i="1" dirty="0" err="1"/>
              <a:t>sexta</a:t>
            </a:r>
            <a:r>
              <a:rPr lang="en-GB" b="1" i="1" dirty="0"/>
              <a:t> </a:t>
            </a:r>
            <a:r>
              <a:rPr lang="ar-SA" b="1" dirty="0"/>
              <a:t> </a:t>
            </a:r>
            <a:r>
              <a:rPr lang="ar-SA" b="1" dirty="0" err="1"/>
              <a:t>فتوصلو</a:t>
            </a:r>
            <a:r>
              <a:rPr lang="ar-SA" b="1" dirty="0"/>
              <a:t> الى عزل مواد  سامة  تنتجها  البكتيريا   </a:t>
            </a:r>
            <a:r>
              <a:rPr lang="fr-FR" b="1" i="1" dirty="0"/>
              <a:t>Bacillus </a:t>
            </a:r>
            <a:r>
              <a:rPr lang="fr-FR" b="1" i="1" dirty="0" err="1"/>
              <a:t>thuringiensis</a:t>
            </a:r>
            <a:r>
              <a:rPr lang="ar-SA" b="1" dirty="0"/>
              <a:t>   وتقضي على هذه </a:t>
            </a:r>
            <a:r>
              <a:rPr lang="ar-SA" b="1" dirty="0" smtClean="0"/>
              <a:t>الحشرة: </a:t>
            </a:r>
            <a:r>
              <a:rPr lang="ar-SA" b="1" dirty="0"/>
              <a:t>هذه المواد هي عبارة عن بروتينات تشكل بلورات داخل البكتيريا وتؤدي الى تحلل خلايا الأنبوب الهضمي </a:t>
            </a:r>
            <a:r>
              <a:rPr lang="ar-DZ" b="1" dirty="0" smtClean="0"/>
              <a:t>للدودة</a:t>
            </a:r>
            <a:r>
              <a:rPr lang="ar-SA" b="1" dirty="0" smtClean="0"/>
              <a:t>.  </a:t>
            </a:r>
            <a:endParaRPr lang="en-US" dirty="0"/>
          </a:p>
          <a:p>
            <a:pPr algn="just"/>
            <a:r>
              <a:rPr lang="ar-SA" b="1" dirty="0"/>
              <a:t>تم  تحديد المورثة المسؤولة عن تركيب البروتين السام  عند </a:t>
            </a:r>
            <a:r>
              <a:rPr lang="fr-FR" b="1" i="1" dirty="0"/>
              <a:t>Bacillus </a:t>
            </a:r>
            <a:r>
              <a:rPr lang="fr-FR" b="1" i="1" dirty="0" err="1"/>
              <a:t>thuringiensis</a:t>
            </a:r>
            <a:r>
              <a:rPr lang="ar-SA" b="1" dirty="0"/>
              <a:t>، و نقلها لخلايا نباتية لتصبح قادرة على مقاومة </a:t>
            </a:r>
            <a:r>
              <a:rPr lang="ar-DZ" b="1" dirty="0" smtClean="0"/>
              <a:t>هذا النوع من الحشرات</a:t>
            </a:r>
            <a:r>
              <a:rPr lang="ar-SA" b="1" dirty="0" smtClean="0"/>
              <a:t>.</a:t>
            </a:r>
            <a:endParaRPr lang="en-US" dirty="0"/>
          </a:p>
          <a:p>
            <a:pPr algn="just"/>
            <a:endParaRPr lang="ar-SA" dirty="0"/>
          </a:p>
        </p:txBody>
      </p:sp>
    </p:spTree>
    <p:extLst>
      <p:ext uri="{BB962C8B-B14F-4D97-AF65-F5344CB8AC3E}">
        <p14:creationId xmlns:p14="http://schemas.microsoft.com/office/powerpoint/2010/main" val="827146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63064"/>
            <a:ext cx="9144000" cy="7173416"/>
          </a:xfrm>
        </p:spPr>
        <p:txBody>
          <a:bodyPr>
            <a:normAutofit lnSpcReduction="10000"/>
          </a:bodyPr>
          <a:lstStyle/>
          <a:p>
            <a:r>
              <a:rPr lang="ar-SA" sz="2700" b="1" dirty="0" smtClean="0"/>
              <a:t>يبين الشكل</a:t>
            </a:r>
            <a:r>
              <a:rPr lang="ar-DZ" sz="2700" b="1" dirty="0" smtClean="0"/>
              <a:t> الموالي</a:t>
            </a:r>
            <a:r>
              <a:rPr lang="ar-SA" sz="2700" b="1" dirty="0" smtClean="0"/>
              <a:t> </a:t>
            </a:r>
            <a:r>
              <a:rPr lang="ar-SA" sz="2700" b="1" dirty="0"/>
              <a:t>مراحل نقل هده المورثة من البكتيريا </a:t>
            </a:r>
            <a:r>
              <a:rPr lang="fr-FR" sz="2700" b="1" i="1" dirty="0"/>
              <a:t>Bacillus </a:t>
            </a:r>
            <a:r>
              <a:rPr lang="fr-FR" sz="2700" b="1" i="1" dirty="0" smtClean="0"/>
              <a:t> </a:t>
            </a:r>
            <a:r>
              <a:rPr lang="fr-FR" sz="2700" b="1" i="1" dirty="0" err="1" smtClean="0"/>
              <a:t>thuringiensis</a:t>
            </a:r>
            <a:r>
              <a:rPr lang="fr-FR" sz="2700" b="1" i="1" dirty="0" smtClean="0"/>
              <a:t>  </a:t>
            </a:r>
            <a:r>
              <a:rPr lang="ar-DZ" sz="2700" b="1" i="1" dirty="0" smtClean="0"/>
              <a:t> </a:t>
            </a:r>
            <a:r>
              <a:rPr lang="ar-SA" sz="2700" b="1" dirty="0" smtClean="0"/>
              <a:t>إلى </a:t>
            </a:r>
            <a:r>
              <a:rPr lang="ar-SA" sz="2700" b="1" dirty="0"/>
              <a:t>خلايا التبغ:</a:t>
            </a:r>
            <a:endParaRPr lang="en-US" sz="2700" dirty="0"/>
          </a:p>
          <a:p>
            <a:pPr marL="0" indent="0">
              <a:buNone/>
            </a:pPr>
            <a:r>
              <a:rPr lang="ar-SA" sz="2700" b="1" dirty="0"/>
              <a:t>1- استخلاص </a:t>
            </a:r>
            <a:r>
              <a:rPr lang="ar-SA" sz="2700" b="1" dirty="0" err="1"/>
              <a:t>البلاسميد</a:t>
            </a:r>
            <a:r>
              <a:rPr lang="ar-SA" sz="2700" b="1" dirty="0"/>
              <a:t> </a:t>
            </a:r>
            <a:r>
              <a:rPr lang="fr-FR" sz="2700" b="1" dirty="0"/>
              <a:t>Ti</a:t>
            </a:r>
            <a:r>
              <a:rPr lang="ar-MA" sz="2700" b="1" dirty="0"/>
              <a:t> من البكتيريا</a:t>
            </a:r>
            <a:r>
              <a:rPr lang="fr-FR" sz="2700" b="1" i="1" dirty="0" err="1" smtClean="0"/>
              <a:t>Agrobacterium</a:t>
            </a:r>
            <a:r>
              <a:rPr lang="fr-FR" sz="2700" b="1" i="1" dirty="0" smtClean="0"/>
              <a:t> </a:t>
            </a:r>
            <a:r>
              <a:rPr lang="fr-FR" sz="2700" b="1" i="1" dirty="0" err="1" smtClean="0"/>
              <a:t>tumefaciens</a:t>
            </a:r>
            <a:r>
              <a:rPr lang="fr-FR" sz="2700" b="1" i="1" dirty="0" smtClean="0"/>
              <a:t>  </a:t>
            </a:r>
            <a:r>
              <a:rPr lang="ar-MA" sz="2700" b="1" i="1" dirty="0" smtClean="0"/>
              <a:t> </a:t>
            </a:r>
            <a:r>
              <a:rPr lang="ar-MA" sz="2700" b="1" dirty="0"/>
              <a:t>.</a:t>
            </a:r>
            <a:endParaRPr lang="en-US" sz="2700" dirty="0"/>
          </a:p>
          <a:p>
            <a:pPr marL="0" indent="0">
              <a:buNone/>
            </a:pPr>
            <a:r>
              <a:rPr lang="ar-MA" sz="2700" b="1" dirty="0"/>
              <a:t>2- تجريد </a:t>
            </a:r>
            <a:r>
              <a:rPr lang="ar-MA" sz="2700" b="1" dirty="0" err="1"/>
              <a:t>البلاسميد</a:t>
            </a:r>
            <a:r>
              <a:rPr lang="ar-MA" sz="2700" b="1" dirty="0"/>
              <a:t> من المورثة </a:t>
            </a:r>
            <a:r>
              <a:rPr lang="fr-FR" sz="2700" b="1" dirty="0" smtClean="0"/>
              <a:t>ADN-T</a:t>
            </a:r>
            <a:r>
              <a:rPr lang="en-US" sz="2700" dirty="0" smtClean="0"/>
              <a:t> </a:t>
            </a:r>
            <a:r>
              <a:rPr lang="ar-MA" sz="2700" b="1" dirty="0" smtClean="0"/>
              <a:t> </a:t>
            </a:r>
            <a:r>
              <a:rPr lang="ar-MA" sz="2700" b="1" dirty="0"/>
              <a:t>المسؤولة عن مرض </a:t>
            </a:r>
            <a:r>
              <a:rPr lang="ar-DZ" sz="2700" b="1" dirty="0" smtClean="0"/>
              <a:t>الورم التاجي</a:t>
            </a:r>
            <a:r>
              <a:rPr lang="ar-MA" sz="2700" b="1" dirty="0" smtClean="0"/>
              <a:t>.</a:t>
            </a:r>
            <a:endParaRPr lang="en-US" sz="2700" dirty="0"/>
          </a:p>
          <a:p>
            <a:pPr marL="0" indent="0">
              <a:buNone/>
            </a:pPr>
            <a:r>
              <a:rPr lang="ar-MA" sz="2700" b="1" dirty="0"/>
              <a:t>3- عزل المورثة المسؤولة عن تركيب البروتين المبيد من البكتيريا </a:t>
            </a:r>
            <a:r>
              <a:rPr lang="fr-FR" sz="2800" b="1" i="1" dirty="0"/>
              <a:t>Bacillus </a:t>
            </a:r>
            <a:r>
              <a:rPr lang="fr-FR" sz="2800" b="1" i="1" dirty="0" err="1"/>
              <a:t>thuringiensis</a:t>
            </a:r>
            <a:r>
              <a:rPr lang="fr-FR" sz="2800" b="1" dirty="0"/>
              <a:t> </a:t>
            </a:r>
            <a:r>
              <a:rPr lang="ar-MA" sz="2700" b="1" dirty="0" smtClean="0"/>
              <a:t>.</a:t>
            </a:r>
            <a:endParaRPr lang="en-US" sz="2700" dirty="0"/>
          </a:p>
          <a:p>
            <a:pPr marL="0" indent="0">
              <a:buNone/>
            </a:pPr>
            <a:r>
              <a:rPr lang="ar-MA" sz="2700" b="1" dirty="0"/>
              <a:t>4- إدماج المورثة في </a:t>
            </a:r>
            <a:r>
              <a:rPr lang="ar-MA" sz="2700" b="1" dirty="0" err="1"/>
              <a:t>البلاسميد</a:t>
            </a:r>
            <a:r>
              <a:rPr lang="ar-MA" sz="2700" b="1" dirty="0"/>
              <a:t> المفتوح.</a:t>
            </a:r>
            <a:endParaRPr lang="en-US" sz="2700" dirty="0"/>
          </a:p>
          <a:p>
            <a:pPr marL="0" indent="0">
              <a:buNone/>
            </a:pPr>
            <a:r>
              <a:rPr lang="ar-MA" sz="2700" b="1" dirty="0"/>
              <a:t>5- نقل </a:t>
            </a:r>
            <a:r>
              <a:rPr lang="ar-MA" sz="2700" b="1" dirty="0" err="1"/>
              <a:t>البلاسميد</a:t>
            </a:r>
            <a:r>
              <a:rPr lang="ar-MA" sz="2700" b="1" dirty="0"/>
              <a:t> </a:t>
            </a:r>
            <a:r>
              <a:rPr lang="ar-DZ" sz="2700" b="1" dirty="0" smtClean="0"/>
              <a:t>المعدل </a:t>
            </a:r>
            <a:r>
              <a:rPr lang="ar-MA" sz="2700" b="1" dirty="0" smtClean="0"/>
              <a:t>إلى </a:t>
            </a:r>
            <a:r>
              <a:rPr lang="ar-MA" sz="2700" b="1" dirty="0"/>
              <a:t>البكتيريا ثم تحفيزها على التكاثر.</a:t>
            </a:r>
            <a:endParaRPr lang="en-US" sz="2700" dirty="0"/>
          </a:p>
          <a:p>
            <a:pPr marL="0" indent="0">
              <a:buNone/>
            </a:pPr>
            <a:r>
              <a:rPr lang="fr-FR" sz="2700" b="1" dirty="0" smtClean="0"/>
              <a:t>6</a:t>
            </a:r>
            <a:r>
              <a:rPr lang="ar-MA" sz="2700" b="1" dirty="0" smtClean="0"/>
              <a:t>- </a:t>
            </a:r>
            <a:r>
              <a:rPr lang="ar-MA" sz="2700" b="1" dirty="0"/>
              <a:t>عزل خلايا نباتية من نبات التبغ .</a:t>
            </a:r>
            <a:endParaRPr lang="en-US" sz="2700" dirty="0"/>
          </a:p>
          <a:p>
            <a:pPr marL="0" indent="0">
              <a:buNone/>
            </a:pPr>
            <a:r>
              <a:rPr lang="fr-FR" sz="2700" b="1" dirty="0" smtClean="0"/>
              <a:t>7</a:t>
            </a:r>
            <a:r>
              <a:rPr lang="ar-MA" sz="2700" b="1" dirty="0" smtClean="0"/>
              <a:t>-  تجريد</a:t>
            </a:r>
            <a:r>
              <a:rPr lang="ar-DZ" sz="2700" b="1" dirty="0" smtClean="0"/>
              <a:t> </a:t>
            </a:r>
            <a:r>
              <a:rPr lang="ar-MA" sz="2700" b="1" dirty="0" smtClean="0"/>
              <a:t>ه</a:t>
            </a:r>
            <a:r>
              <a:rPr lang="ar-DZ" sz="2700" b="1" dirty="0" smtClean="0"/>
              <a:t>ذ</a:t>
            </a:r>
            <a:r>
              <a:rPr lang="ar-MA" sz="2700" b="1" dirty="0" smtClean="0"/>
              <a:t>ه </a:t>
            </a:r>
            <a:r>
              <a:rPr lang="ar-MA" sz="2700" b="1" dirty="0"/>
              <a:t>الخلايا  من جدارها الهيكلي ، </a:t>
            </a:r>
            <a:r>
              <a:rPr lang="ar-MA" sz="2700" b="1" dirty="0" smtClean="0"/>
              <a:t>فتصبح</a:t>
            </a:r>
            <a:r>
              <a:rPr lang="en-US" sz="2700" dirty="0" smtClean="0"/>
              <a:t> </a:t>
            </a:r>
            <a:r>
              <a:rPr lang="ar-MA" sz="2700" b="1" dirty="0" smtClean="0"/>
              <a:t>عبارة </a:t>
            </a:r>
            <a:r>
              <a:rPr lang="ar-MA" sz="2700" b="1" dirty="0"/>
              <a:t>عن </a:t>
            </a:r>
            <a:r>
              <a:rPr lang="ar-MA" sz="2700" b="1" dirty="0" err="1"/>
              <a:t>بروتوبلاستات</a:t>
            </a:r>
            <a:r>
              <a:rPr lang="ar-MA" sz="2700" b="1" dirty="0"/>
              <a:t>.</a:t>
            </a:r>
            <a:endParaRPr lang="en-US" sz="2700" dirty="0"/>
          </a:p>
          <a:p>
            <a:pPr marL="0" indent="0">
              <a:buNone/>
            </a:pPr>
            <a:r>
              <a:rPr lang="fr-FR" sz="2700" b="1" dirty="0" smtClean="0"/>
              <a:t>8</a:t>
            </a:r>
            <a:r>
              <a:rPr lang="ar-MA" sz="2700" b="1" dirty="0" smtClean="0"/>
              <a:t>- </a:t>
            </a:r>
            <a:r>
              <a:rPr lang="ar-MA" sz="2700" b="1" dirty="0"/>
              <a:t>وضع </a:t>
            </a:r>
            <a:r>
              <a:rPr lang="ar-MA" sz="2700" b="1" dirty="0" err="1"/>
              <a:t>البروتوبلاستات</a:t>
            </a:r>
            <a:r>
              <a:rPr lang="ar-MA" sz="2700" b="1" dirty="0"/>
              <a:t> مع البكتيريا </a:t>
            </a:r>
            <a:r>
              <a:rPr lang="ar-DZ" sz="2700" b="1" dirty="0" smtClean="0"/>
              <a:t>المعدلة </a:t>
            </a:r>
            <a:r>
              <a:rPr lang="ar-MA" sz="2700" b="1" dirty="0" smtClean="0"/>
              <a:t>وراثيا</a:t>
            </a:r>
            <a:r>
              <a:rPr lang="ar-MA" sz="2700" b="1" dirty="0"/>
              <a:t>، و التي تدخل إلى </a:t>
            </a:r>
            <a:r>
              <a:rPr lang="ar-MA" sz="2700" b="1" dirty="0" err="1"/>
              <a:t>البروتوبلاست</a:t>
            </a:r>
            <a:r>
              <a:rPr lang="ar-MA" sz="2700" b="1" dirty="0"/>
              <a:t>.</a:t>
            </a:r>
            <a:endParaRPr lang="en-US" sz="2700" dirty="0"/>
          </a:p>
          <a:p>
            <a:pPr marL="0" indent="0">
              <a:buNone/>
            </a:pPr>
            <a:r>
              <a:rPr lang="fr-FR" sz="2700" b="1" dirty="0" smtClean="0"/>
              <a:t>9</a:t>
            </a:r>
            <a:r>
              <a:rPr lang="ar-MA" sz="2700" b="1" dirty="0" smtClean="0"/>
              <a:t>- </a:t>
            </a:r>
            <a:r>
              <a:rPr lang="ar-MA" sz="2700" b="1" dirty="0"/>
              <a:t>زرع خلايا النبات في وسط ملائم.</a:t>
            </a:r>
            <a:endParaRPr lang="en-US" sz="2700" dirty="0"/>
          </a:p>
          <a:p>
            <a:pPr marL="0" indent="0">
              <a:buNone/>
            </a:pPr>
            <a:r>
              <a:rPr lang="fr-FR" sz="2700" b="1" dirty="0" smtClean="0"/>
              <a:t>10</a:t>
            </a:r>
            <a:r>
              <a:rPr lang="ar-MA" sz="2700" b="1" dirty="0" smtClean="0"/>
              <a:t>- </a:t>
            </a:r>
            <a:r>
              <a:rPr lang="ar-MA" sz="2700" b="1" dirty="0"/>
              <a:t>كل خلية تنبت و تعطي شتلة جديدة.</a:t>
            </a:r>
            <a:endParaRPr lang="en-US" sz="2700" dirty="0"/>
          </a:p>
          <a:p>
            <a:pPr marL="0" indent="0">
              <a:buNone/>
            </a:pPr>
            <a:r>
              <a:rPr lang="fr-FR" sz="2700" b="1" dirty="0" smtClean="0"/>
              <a:t>11</a:t>
            </a:r>
            <a:r>
              <a:rPr lang="ar-MA" sz="2700" b="1" dirty="0" smtClean="0"/>
              <a:t>- </a:t>
            </a:r>
            <a:r>
              <a:rPr lang="ar-MA" sz="2700" b="1" dirty="0"/>
              <a:t>الشتلات تنمو و تعطي نبتات  جديدة مقاومة </a:t>
            </a:r>
            <a:r>
              <a:rPr lang="ar-DZ" sz="2700" b="1" dirty="0" smtClean="0"/>
              <a:t>لديدان </a:t>
            </a:r>
            <a:r>
              <a:rPr lang="en-GB" sz="2800" b="1" i="1" dirty="0" err="1"/>
              <a:t>Manduca</a:t>
            </a:r>
            <a:r>
              <a:rPr lang="en-GB" sz="2800" b="1" i="1" dirty="0"/>
              <a:t> </a:t>
            </a:r>
            <a:r>
              <a:rPr lang="en-GB" sz="2800" b="1" i="1" dirty="0" err="1"/>
              <a:t>sexta</a:t>
            </a:r>
            <a:r>
              <a:rPr lang="en-GB" sz="2800" b="1" i="1" dirty="0"/>
              <a:t> </a:t>
            </a:r>
            <a:r>
              <a:rPr lang="ar-MA" sz="2700" b="1" dirty="0" smtClean="0"/>
              <a:t>.</a:t>
            </a:r>
            <a:endParaRPr lang="en-US" sz="2700" dirty="0"/>
          </a:p>
        </p:txBody>
      </p:sp>
    </p:spTree>
    <p:extLst>
      <p:ext uri="{BB962C8B-B14F-4D97-AF65-F5344CB8AC3E}">
        <p14:creationId xmlns:p14="http://schemas.microsoft.com/office/powerpoint/2010/main" val="395731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just">
              <a:lnSpc>
                <a:spcPct val="150000"/>
              </a:lnSpc>
            </a:pPr>
            <a:r>
              <a:rPr lang="ar-DZ" dirty="0"/>
              <a:t>يعرف النقل الجيني بأنه العملية التي يتم خلالها نقل جينات غريبة عزلت مسبقا من البكتيريا، فيروسات، حيوانات أو نباتات إلى كائنات اخرى. ولنجاح هذه العملية يجب توفر طريقة نقل ذات كفاءة عالية تضمن نقل الجينات إلى عدد كبير من الخلايا وتوصل الـ </a:t>
            </a:r>
            <a:r>
              <a:rPr lang="fr-FR" dirty="0"/>
              <a:t>DNA</a:t>
            </a:r>
            <a:r>
              <a:rPr lang="ar-DZ" dirty="0"/>
              <a:t> الغريب إلى النواة وعدم تضرر الخلايا المحولة أو التأثير على كفاءتها على استيلاد نباتات جديدة محولة وراثيا.</a:t>
            </a:r>
            <a:endParaRPr lang="en-US" dirty="0"/>
          </a:p>
          <a:p>
            <a:pPr algn="just">
              <a:lnSpc>
                <a:spcPct val="150000"/>
              </a:lnSpc>
            </a:pPr>
            <a:r>
              <a:rPr lang="ar-DZ" dirty="0"/>
              <a:t>لقد ارتكزت أولى الطرق في النقل الجينات على المقدرة الطبيعية للبكتيريا في نقلها، ولكن هذا الأسلوب قد تطور تطورا كبيرا لرفع كفاءته كما ظهرت أساليب أخرى مختلفة جعلت عملية نقل الجينات أكثر كفاءة وسهولة</a:t>
            </a:r>
            <a:r>
              <a:rPr lang="ar-DZ" dirty="0" smtClean="0"/>
              <a:t>.</a:t>
            </a:r>
            <a:endParaRPr lang="en-US" dirty="0"/>
          </a:p>
        </p:txBody>
      </p:sp>
    </p:spTree>
    <p:extLst>
      <p:ext uri="{BB962C8B-B14F-4D97-AF65-F5344CB8AC3E}">
        <p14:creationId xmlns:p14="http://schemas.microsoft.com/office/powerpoint/2010/main" val="3307441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ombinant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4" y="0"/>
            <a:ext cx="9039917" cy="60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30" y="5980812"/>
            <a:ext cx="85153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84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07950" y="188913"/>
            <a:ext cx="8893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r>
              <a:rPr lang="ar-DZ" sz="3200" b="1" dirty="0">
                <a:solidFill>
                  <a:srgbClr val="FF0000"/>
                </a:solidFill>
              </a:rPr>
              <a:t>مراحل إنتاج النبات عن طريق المزارع الخلوية</a:t>
            </a:r>
          </a:p>
        </p:txBody>
      </p:sp>
      <p:pic>
        <p:nvPicPr>
          <p:cNvPr id="45059" name="Picture 8" descr="per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5" y="1374399"/>
            <a:ext cx="3626585" cy="2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9" descr="Cal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46" y="3948906"/>
            <a:ext cx="2433975" cy="290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0" descr="per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711" y="1269769"/>
            <a:ext cx="3266752" cy="257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03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 y="764704"/>
            <a:ext cx="9154957"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568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1556792"/>
            <a:ext cx="8686800" cy="2736304"/>
          </a:xfrm>
        </p:spPr>
        <p:txBody>
          <a:bodyPr>
            <a:normAutofit fontScale="90000"/>
          </a:bodyPr>
          <a:lstStyle/>
          <a:p>
            <a:r>
              <a:rPr lang="ar-DZ" sz="7200" b="1" dirty="0" smtClean="0">
                <a:solidFill>
                  <a:srgbClr val="FF0000"/>
                </a:solidFill>
              </a:rPr>
              <a:t>نقل الجينات عن طريق بكتيريا </a:t>
            </a:r>
            <a:r>
              <a:rPr lang="ar-DZ" sz="7200" b="1" dirty="0" err="1" smtClean="0">
                <a:solidFill>
                  <a:srgbClr val="FF0000"/>
                </a:solidFill>
              </a:rPr>
              <a:t>الأجروباكتريوم</a:t>
            </a:r>
            <a:r>
              <a:rPr lang="ar-DZ" sz="7200" b="1" dirty="0" smtClean="0">
                <a:solidFill>
                  <a:srgbClr val="FF0000"/>
                </a:solidFill>
              </a:rPr>
              <a:t/>
            </a:r>
            <a:br>
              <a:rPr lang="ar-DZ" sz="7200" b="1" dirty="0" smtClean="0">
                <a:solidFill>
                  <a:srgbClr val="FF0000"/>
                </a:solidFill>
              </a:rPr>
            </a:br>
            <a:r>
              <a:rPr lang="fr-FR" sz="7200" b="1" i="1" dirty="0" err="1"/>
              <a:t>Agrobacterum</a:t>
            </a:r>
            <a:endParaRPr lang="ar-SA" sz="7200" b="1" dirty="0">
              <a:solidFill>
                <a:srgbClr val="FF0000"/>
              </a:solidFill>
            </a:endParaRPr>
          </a:p>
        </p:txBody>
      </p:sp>
    </p:spTree>
    <p:extLst>
      <p:ext uri="{BB962C8B-B14F-4D97-AF65-F5344CB8AC3E}">
        <p14:creationId xmlns:p14="http://schemas.microsoft.com/office/powerpoint/2010/main" val="103812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403"/>
            <a:ext cx="9143999" cy="256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 y="2560089"/>
            <a:ext cx="9144000" cy="3970318"/>
          </a:xfrm>
          <a:prstGeom prst="rect">
            <a:avLst/>
          </a:prstGeom>
          <a:noFill/>
        </p:spPr>
        <p:txBody>
          <a:bodyPr wrap="square" rtlCol="1">
            <a:spAutoFit/>
          </a:bodyPr>
          <a:lstStyle/>
          <a:p>
            <a:pPr algn="just"/>
            <a:r>
              <a:rPr lang="ar-DZ" sz="2800" b="1" dirty="0"/>
              <a:t>تنتج امراض </a:t>
            </a:r>
            <a:r>
              <a:rPr lang="ar-DZ" sz="2800" b="1" dirty="0" smtClean="0"/>
              <a:t>تدرن </a:t>
            </a:r>
            <a:r>
              <a:rPr lang="ar-DZ" sz="2800" b="1" dirty="0"/>
              <a:t>التاج (الورم التاجي </a:t>
            </a:r>
            <a:r>
              <a:rPr lang="fr-FR" sz="2800" b="1" dirty="0" err="1"/>
              <a:t>Grown</a:t>
            </a:r>
            <a:r>
              <a:rPr lang="fr-FR" sz="2800" b="1" dirty="0"/>
              <a:t> </a:t>
            </a:r>
            <a:r>
              <a:rPr lang="fr-FR" sz="2800" b="1" dirty="0" err="1"/>
              <a:t>gall</a:t>
            </a:r>
            <a:r>
              <a:rPr lang="ar-DZ" sz="2800" b="1" dirty="0"/>
              <a:t>) </a:t>
            </a:r>
            <a:r>
              <a:rPr lang="ar-DZ" sz="2800" b="1" dirty="0" err="1"/>
              <a:t>والجذرالشعري</a:t>
            </a:r>
            <a:r>
              <a:rPr lang="ar-DZ" sz="2800" b="1" dirty="0"/>
              <a:t> </a:t>
            </a:r>
            <a:r>
              <a:rPr lang="fr-FR" sz="2800" b="1" dirty="0" err="1"/>
              <a:t>Hairy</a:t>
            </a:r>
            <a:r>
              <a:rPr lang="fr-FR" sz="2800" b="1" dirty="0"/>
              <a:t> </a:t>
            </a:r>
            <a:r>
              <a:rPr lang="fr-FR" sz="2800" b="1" dirty="0" err="1"/>
              <a:t>root</a:t>
            </a:r>
            <a:r>
              <a:rPr lang="ar-DZ" sz="2800" b="1" dirty="0"/>
              <a:t> في النباتات طبيعيا عند الاصابة ببكتيريا </a:t>
            </a:r>
            <a:r>
              <a:rPr lang="fr-FR" sz="2800" b="1" i="1" dirty="0" err="1"/>
              <a:t>Agrobacterum</a:t>
            </a:r>
            <a:r>
              <a:rPr lang="fr-FR" sz="2800" b="1" i="1" dirty="0"/>
              <a:t> </a:t>
            </a:r>
            <a:r>
              <a:rPr lang="fr-FR" sz="2800" b="1" i="1" dirty="0" err="1"/>
              <a:t>tumefaciens</a:t>
            </a:r>
            <a:r>
              <a:rPr lang="fr-FR" sz="2800" b="1" dirty="0"/>
              <a:t> </a:t>
            </a:r>
            <a:r>
              <a:rPr lang="ar-DZ" sz="2800" b="1" dirty="0"/>
              <a:t>و </a:t>
            </a:r>
            <a:r>
              <a:rPr lang="fr-FR" sz="2800" b="1" i="1" dirty="0" err="1"/>
              <a:t>Agrobacterum</a:t>
            </a:r>
            <a:r>
              <a:rPr lang="fr-FR" sz="2800" b="1" i="1" dirty="0"/>
              <a:t> </a:t>
            </a:r>
            <a:r>
              <a:rPr lang="fr-FR" sz="2800" b="1" i="1" dirty="0" err="1"/>
              <a:t>rhizogenus</a:t>
            </a:r>
            <a:r>
              <a:rPr lang="ar-DZ" sz="2800" b="1" dirty="0"/>
              <a:t> على التوالي. توجد هذه البكتيريا بكثرة في التربة وتصيب خلايا النبات بالقرب من الجروح، ويعتبر هذان النوعان من البكتيريا ناقلين طبيعيين للجينات. فخلال الاصابة بهما يُنقل جزء صغير من المادة الوراثية للبكتيريا إلى التركيب الوراثي لخلايا النبات المضيف. </a:t>
            </a:r>
            <a:endParaRPr lang="ar-DZ" sz="2800" b="1" dirty="0" smtClean="0"/>
          </a:p>
          <a:p>
            <a:pPr algn="just"/>
            <a:r>
              <a:rPr lang="ar-DZ" sz="2800" dirty="0">
                <a:solidFill>
                  <a:srgbClr val="FF0000"/>
                </a:solidFill>
              </a:rPr>
              <a:t>تجدر الاشارة إلى أن الاصابة بهذه البكتيريا تحدث عند عدد كبير من النباتات ثنائية الفلقة وتعتبر النباتات أحادية الفلقة مقاومة للإصابة بهذه البكتيريا</a:t>
            </a:r>
            <a:r>
              <a:rPr lang="ar-DZ"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197751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07950" y="188913"/>
            <a:ext cx="8893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a:r>
              <a:rPr lang="ar-DZ" sz="3200" b="1" dirty="0">
                <a:solidFill>
                  <a:srgbClr val="FF0000"/>
                </a:solidFill>
              </a:rPr>
              <a:t>صور نباتات مصابة بالمرض (الورم التاجي)</a:t>
            </a:r>
          </a:p>
        </p:txBody>
      </p:sp>
      <p:pic>
        <p:nvPicPr>
          <p:cNvPr id="39939" name="Picture 4" descr=" Crown gall caused by transfected DNA from Agrobacterium tumefaci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403350"/>
            <a:ext cx="4038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Agrobacterium_tumefaci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25" y="1042988"/>
            <a:ext cx="3795713"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C:\Users\ALGERIA\Desktop\شتلة-حمضيات-تظهر-عليها-اعراض-الاصابه-بمرض-التدرن-التاجي.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705" y="1024814"/>
            <a:ext cx="3467100" cy="51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down)">
                                      <p:cBhvr>
                                        <p:cTn id="7" dur="500"/>
                                        <p:tgtEl>
                                          <p:spTgt spid="39939"/>
                                        </p:tgtEl>
                                      </p:cBhvr>
                                    </p:animEffect>
                                  </p:childTnLst>
                                </p:cTn>
                              </p:par>
                              <p:par>
                                <p:cTn id="8" presetID="22" presetClass="entr" presetSubtype="4" fill="hold" nodeType="withEffect">
                                  <p:stCondLst>
                                    <p:cond delay="0"/>
                                  </p:stCondLst>
                                  <p:childTnLst>
                                    <p:set>
                                      <p:cBhvr>
                                        <p:cTn id="9" dur="1" fill="hold">
                                          <p:stCondLst>
                                            <p:cond delay="0"/>
                                          </p:stCondLst>
                                        </p:cTn>
                                        <p:tgtEl>
                                          <p:spTgt spid="39940"/>
                                        </p:tgtEl>
                                        <p:attrNameLst>
                                          <p:attrName>style.visibility</p:attrName>
                                        </p:attrNameLst>
                                      </p:cBhvr>
                                      <p:to>
                                        <p:strVal val="visible"/>
                                      </p:to>
                                    </p:set>
                                    <p:animEffect transition="in" filter="wipe(down)">
                                      <p:cBhvr>
                                        <p:cTn id="10" dur="500"/>
                                        <p:tgtEl>
                                          <p:spTgt spid="3994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circle(in)">
                                      <p:cBhvr>
                                        <p:cTn id="15"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4" name="AutoShape 2" descr="https://www.sanbi.org/wp-content/uploads/2019/07/Control-and-Transformed-Alfafa.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5" name="AutoShape 4" descr="https://www.sanbi.org/wp-content/uploads/2019/07/Control-and-Transformed-Alfafa.jp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pic>
        <p:nvPicPr>
          <p:cNvPr id="6" name="صورة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300980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628650"/>
            <a:ext cx="8582025"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244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2237</TotalTime>
  <Words>641</Words>
  <Application>Microsoft Office PowerPoint</Application>
  <PresentationFormat>عرض على الشاشة (3:4)‏</PresentationFormat>
  <Paragraphs>79</Paragraphs>
  <Slides>31</Slides>
  <Notes>1</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3" baseType="lpstr">
      <vt:lpstr>نسق Office</vt:lpstr>
      <vt:lpstr>Bitmap Image</vt:lpstr>
      <vt:lpstr>عرض تقديمي في PowerPoint</vt:lpstr>
      <vt:lpstr>عرض تقديمي في PowerPoint</vt:lpstr>
      <vt:lpstr>عرض تقديمي في PowerPoint</vt:lpstr>
      <vt:lpstr>عرض تقديمي في PowerPoint</vt:lpstr>
      <vt:lpstr>نقل الجينات عن طريق بكتيريا الأجروباكتريوم Agrobacterum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إنتاج نباتات معدلة وراثيا</vt:lpstr>
      <vt:lpstr>عرض تقديمي في PowerPoint</vt:lpstr>
      <vt:lpstr>مثال : انتاج نباتات التبغ مقاومة لدودة Manduca sexta</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ALGERIA</dc:creator>
  <cp:lastModifiedBy>Reviewer</cp:lastModifiedBy>
  <cp:revision>74</cp:revision>
  <dcterms:created xsi:type="dcterms:W3CDTF">2017-03-06T21:33:20Z</dcterms:created>
  <dcterms:modified xsi:type="dcterms:W3CDTF">2023-05-12T22:11:39Z</dcterms:modified>
</cp:coreProperties>
</file>