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heme/themeOverride1.xml" ContentType="application/vnd.openxmlformats-officedocument.themeOverride+xml"/>
  <Override PartName="/ppt/tags/tag6.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05"/>
  </p:notesMasterIdLst>
  <p:sldIdLst>
    <p:sldId id="256" r:id="rId2"/>
    <p:sldId id="436" r:id="rId3"/>
    <p:sldId id="438" r:id="rId4"/>
    <p:sldId id="259" r:id="rId5"/>
    <p:sldId id="440" r:id="rId6"/>
    <p:sldId id="274" r:id="rId7"/>
    <p:sldId id="277" r:id="rId8"/>
    <p:sldId id="285" r:id="rId9"/>
    <p:sldId id="286" r:id="rId10"/>
    <p:sldId id="519" r:id="rId11"/>
    <p:sldId id="287" r:id="rId12"/>
    <p:sldId id="288" r:id="rId13"/>
    <p:sldId id="441" r:id="rId14"/>
    <p:sldId id="466" r:id="rId15"/>
    <p:sldId id="442" r:id="rId16"/>
    <p:sldId id="443" r:id="rId17"/>
    <p:sldId id="444" r:id="rId18"/>
    <p:sldId id="445" r:id="rId19"/>
    <p:sldId id="446" r:id="rId20"/>
    <p:sldId id="520" r:id="rId21"/>
    <p:sldId id="449" r:id="rId22"/>
    <p:sldId id="450" r:id="rId23"/>
    <p:sldId id="451" r:id="rId24"/>
    <p:sldId id="452" r:id="rId25"/>
    <p:sldId id="453" r:id="rId26"/>
    <p:sldId id="454" r:id="rId27"/>
    <p:sldId id="455" r:id="rId28"/>
    <p:sldId id="456" r:id="rId29"/>
    <p:sldId id="457" r:id="rId30"/>
    <p:sldId id="458" r:id="rId31"/>
    <p:sldId id="459" r:id="rId32"/>
    <p:sldId id="460" r:id="rId33"/>
    <p:sldId id="521" r:id="rId34"/>
    <p:sldId id="461" r:id="rId35"/>
    <p:sldId id="462" r:id="rId36"/>
    <p:sldId id="463" r:id="rId37"/>
    <p:sldId id="475" r:id="rId38"/>
    <p:sldId id="476" r:id="rId39"/>
    <p:sldId id="477" r:id="rId40"/>
    <p:sldId id="464" r:id="rId41"/>
    <p:sldId id="465" r:id="rId42"/>
    <p:sldId id="289" r:id="rId43"/>
    <p:sldId id="290" r:id="rId44"/>
    <p:sldId id="291" r:id="rId45"/>
    <p:sldId id="292" r:id="rId46"/>
    <p:sldId id="522" r:id="rId47"/>
    <p:sldId id="296" r:id="rId48"/>
    <p:sldId id="297" r:id="rId49"/>
    <p:sldId id="467" r:id="rId50"/>
    <p:sldId id="468" r:id="rId51"/>
    <p:sldId id="469" r:id="rId52"/>
    <p:sldId id="303" r:id="rId53"/>
    <p:sldId id="470" r:id="rId54"/>
    <p:sldId id="471" r:id="rId55"/>
    <p:sldId id="523" r:id="rId56"/>
    <p:sldId id="472" r:id="rId57"/>
    <p:sldId id="473" r:id="rId58"/>
    <p:sldId id="474" r:id="rId59"/>
    <p:sldId id="478" r:id="rId60"/>
    <p:sldId id="479" r:id="rId61"/>
    <p:sldId id="480" r:id="rId62"/>
    <p:sldId id="481" r:id="rId63"/>
    <p:sldId id="524" r:id="rId64"/>
    <p:sldId id="482" r:id="rId65"/>
    <p:sldId id="483" r:id="rId66"/>
    <p:sldId id="484" r:id="rId67"/>
    <p:sldId id="485" r:id="rId68"/>
    <p:sldId id="486" r:id="rId69"/>
    <p:sldId id="487" r:id="rId70"/>
    <p:sldId id="488" r:id="rId71"/>
    <p:sldId id="525" r:id="rId72"/>
    <p:sldId id="489" r:id="rId73"/>
    <p:sldId id="490" r:id="rId74"/>
    <p:sldId id="491" r:id="rId75"/>
    <p:sldId id="492" r:id="rId76"/>
    <p:sldId id="493" r:id="rId77"/>
    <p:sldId id="494" r:id="rId78"/>
    <p:sldId id="497" r:id="rId79"/>
    <p:sldId id="495" r:id="rId80"/>
    <p:sldId id="496" r:id="rId81"/>
    <p:sldId id="499" r:id="rId82"/>
    <p:sldId id="526" r:id="rId83"/>
    <p:sldId id="502" r:id="rId84"/>
    <p:sldId id="503" r:id="rId85"/>
    <p:sldId id="504" r:id="rId86"/>
    <p:sldId id="505" r:id="rId87"/>
    <p:sldId id="509" r:id="rId88"/>
    <p:sldId id="510" r:id="rId89"/>
    <p:sldId id="506" r:id="rId90"/>
    <p:sldId id="507" r:id="rId91"/>
    <p:sldId id="508" r:id="rId92"/>
    <p:sldId id="527" r:id="rId93"/>
    <p:sldId id="511" r:id="rId94"/>
    <p:sldId id="512" r:id="rId95"/>
    <p:sldId id="498" r:id="rId96"/>
    <p:sldId id="500" r:id="rId97"/>
    <p:sldId id="501" r:id="rId98"/>
    <p:sldId id="513" r:id="rId99"/>
    <p:sldId id="514" r:id="rId100"/>
    <p:sldId id="515" r:id="rId101"/>
    <p:sldId id="517" r:id="rId102"/>
    <p:sldId id="518" r:id="rId103"/>
    <p:sldId id="278" r:id="rId10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FF0066"/>
    <a:srgbClr val="D60093"/>
    <a:srgbClr val="0000FF"/>
    <a:srgbClr val="0066FF"/>
    <a:srgbClr val="CC00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9" d="100"/>
          <a:sy n="69" d="100"/>
        </p:scale>
        <p:origin x="144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094004-734B-4C81-9804-C7EBA22014B2}" type="doc">
      <dgm:prSet loTypeId="urn:microsoft.com/office/officeart/2005/8/layout/hList6" loCatId="list" qsTypeId="urn:microsoft.com/office/officeart/2005/8/quickstyle/3d4" qsCatId="3D" csTypeId="urn:microsoft.com/office/officeart/2005/8/colors/accent1_2" csCatId="accent1" phldr="1"/>
      <dgm:spPr/>
    </dgm:pt>
    <dgm:pt modelId="{38337B2B-32B0-404B-9E25-9E22008125B2}">
      <dgm:prSet phldrT="[Text]" custT="1"/>
      <dgm:spPr/>
      <dgm:t>
        <a:bodyPr/>
        <a:lstStyle/>
        <a:p>
          <a:r>
            <a:rPr lang="ar-DZ" sz="2400" dirty="0">
              <a:solidFill>
                <a:srgbClr val="FFFF00"/>
              </a:solidFill>
            </a:rPr>
            <a:t>الادارة الاستراتيجية للمنظمة</a:t>
          </a:r>
        </a:p>
        <a:p>
          <a:r>
            <a:rPr lang="ar-DZ" sz="2000" dirty="0">
              <a:solidFill>
                <a:schemeClr val="tx1"/>
              </a:solidFill>
            </a:rPr>
            <a:t>في هذا المستوى تتولى الإدارة الإستراتيجية عملية تخطيط كل الأنشطة المتصلة لصياغة رسالة</a:t>
          </a:r>
          <a:endParaRPr lang="en-US" sz="2000" dirty="0">
            <a:solidFill>
              <a:schemeClr val="tx1"/>
            </a:solidFill>
          </a:endParaRPr>
        </a:p>
        <a:p>
          <a:r>
            <a:rPr lang="ar-DZ" sz="2000" dirty="0">
              <a:solidFill>
                <a:schemeClr val="tx1"/>
              </a:solidFill>
            </a:rPr>
            <a:t>المنظمة وتحديد الأهداف الإستراتيجية وحشد الموارد اللازمة وصياغة الخطة الإستراتيجية </a:t>
          </a:r>
        </a:p>
        <a:p>
          <a:endParaRPr lang="ar-DZ" sz="2400" dirty="0">
            <a:solidFill>
              <a:srgbClr val="FFFF00"/>
            </a:solidFill>
          </a:endParaRPr>
        </a:p>
        <a:p>
          <a:endParaRPr lang="en-US" sz="2400" dirty="0"/>
        </a:p>
      </dgm:t>
    </dgm:pt>
    <dgm:pt modelId="{85E74798-6E36-4C6F-8E15-CFD649D0D856}" type="parTrans" cxnId="{9E7C1E65-8E58-4AAA-85AD-DACCB45CE916}">
      <dgm:prSet/>
      <dgm:spPr/>
      <dgm:t>
        <a:bodyPr/>
        <a:lstStyle/>
        <a:p>
          <a:endParaRPr lang="en-US"/>
        </a:p>
      </dgm:t>
    </dgm:pt>
    <dgm:pt modelId="{21F32C8A-714F-41C7-A36A-65E36D8DDF3E}" type="sibTrans" cxnId="{9E7C1E65-8E58-4AAA-85AD-DACCB45CE916}">
      <dgm:prSet/>
      <dgm:spPr/>
      <dgm:t>
        <a:bodyPr/>
        <a:lstStyle/>
        <a:p>
          <a:endParaRPr lang="en-US"/>
        </a:p>
      </dgm:t>
    </dgm:pt>
    <dgm:pt modelId="{B83D071E-59E0-4446-86C0-EA1A91638B06}">
      <dgm:prSet custT="1"/>
      <dgm:spPr/>
      <dgm:t>
        <a:bodyPr/>
        <a:lstStyle/>
        <a:p>
          <a:r>
            <a:rPr lang="ar-DZ" sz="2400" dirty="0">
              <a:solidFill>
                <a:srgbClr val="FFFF00"/>
              </a:solidFill>
            </a:rPr>
            <a:t>الإدارة الإستراتيجية في مستوى وحدات الأعمال الإستراتيجية</a:t>
          </a:r>
        </a:p>
        <a:p>
          <a:r>
            <a:rPr lang="ar-DZ" sz="2400" dirty="0">
              <a:solidFill>
                <a:schemeClr val="tx1"/>
              </a:solidFill>
            </a:rPr>
            <a:t>تتولى الإدارة الإستراتيجية في هذا المستوى صياغة وتنفيذ الخطة الإستراتيجية الخاصة بكل وحدات</a:t>
          </a:r>
          <a:endParaRPr lang="en-US" sz="2400" dirty="0">
            <a:solidFill>
              <a:schemeClr val="tx1"/>
            </a:solidFill>
          </a:endParaRPr>
        </a:p>
        <a:p>
          <a:r>
            <a:rPr lang="ar-DZ" sz="2400" dirty="0">
              <a:solidFill>
                <a:schemeClr val="tx1"/>
              </a:solidFill>
            </a:rPr>
            <a:t>الأعمال</a:t>
          </a:r>
          <a:endParaRPr lang="en-US" sz="2400" dirty="0">
            <a:solidFill>
              <a:schemeClr val="tx1"/>
            </a:solidFill>
          </a:endParaRPr>
        </a:p>
      </dgm:t>
    </dgm:pt>
    <dgm:pt modelId="{32C766CE-B957-47A6-A144-E3BA076F7153}" type="parTrans" cxnId="{C2DD65CD-CAE6-4731-8402-C3C31823198F}">
      <dgm:prSet/>
      <dgm:spPr/>
      <dgm:t>
        <a:bodyPr/>
        <a:lstStyle/>
        <a:p>
          <a:endParaRPr lang="en-US"/>
        </a:p>
      </dgm:t>
    </dgm:pt>
    <dgm:pt modelId="{099FD744-DF32-4845-97E1-6C202ED3022C}" type="sibTrans" cxnId="{C2DD65CD-CAE6-4731-8402-C3C31823198F}">
      <dgm:prSet/>
      <dgm:spPr/>
      <dgm:t>
        <a:bodyPr/>
        <a:lstStyle/>
        <a:p>
          <a:endParaRPr lang="en-US"/>
        </a:p>
      </dgm:t>
    </dgm:pt>
    <dgm:pt modelId="{9EAEB40D-993E-4CD5-8C24-DCFC9381BE87}">
      <dgm:prSet custT="1"/>
      <dgm:spPr/>
      <dgm:t>
        <a:bodyPr/>
        <a:lstStyle/>
        <a:p>
          <a:r>
            <a:rPr lang="ar-DZ" sz="2400" dirty="0">
              <a:solidFill>
                <a:srgbClr val="FFFF00"/>
              </a:solidFill>
            </a:rPr>
            <a:t>الإدارة الإستراتيجية في المستوى الوظيفي </a:t>
          </a:r>
        </a:p>
        <a:p>
          <a:r>
            <a:rPr lang="ar-DZ" sz="2000" dirty="0">
              <a:solidFill>
                <a:schemeClr val="tx1"/>
              </a:solidFill>
            </a:rPr>
            <a:t>يعني يوجد خطة إستراتيجية للتسويق وخطة إستراتيجية للأفراد وخطة للإنتاج ... حيث تتولى كل</a:t>
          </a:r>
          <a:endParaRPr lang="en-US" sz="2000" dirty="0">
            <a:solidFill>
              <a:schemeClr val="tx1"/>
            </a:solidFill>
          </a:endParaRPr>
        </a:p>
        <a:p>
          <a:r>
            <a:rPr lang="ar-DZ" sz="2000" dirty="0">
              <a:solidFill>
                <a:schemeClr val="tx1"/>
              </a:solidFill>
            </a:rPr>
            <a:t>خطة عملية تقييم السياسات والبرامج والإجراءات الخاصة بتنفيذ كل وظيفة من دون الدخول في</a:t>
          </a:r>
          <a:endParaRPr lang="en-US" sz="2000" dirty="0">
            <a:solidFill>
              <a:schemeClr val="tx1"/>
            </a:solidFill>
          </a:endParaRPr>
        </a:p>
        <a:p>
          <a:r>
            <a:rPr lang="ar-DZ" sz="2000" dirty="0">
              <a:solidFill>
                <a:schemeClr val="tx1"/>
              </a:solidFill>
            </a:rPr>
            <a:t>تفاصيل الإشراف المباشر على الأنشطة اليومية لهذه الوظائف</a:t>
          </a:r>
          <a:endParaRPr lang="en-US" sz="2000" dirty="0">
            <a:solidFill>
              <a:schemeClr val="tx1"/>
            </a:solidFill>
          </a:endParaRPr>
        </a:p>
      </dgm:t>
    </dgm:pt>
    <dgm:pt modelId="{8A5757BC-95C8-4550-8119-886A62B8BB9C}" type="parTrans" cxnId="{5AAD49CB-18F5-45EE-9100-F79079DE75E6}">
      <dgm:prSet/>
      <dgm:spPr/>
      <dgm:t>
        <a:bodyPr/>
        <a:lstStyle/>
        <a:p>
          <a:endParaRPr lang="en-US"/>
        </a:p>
      </dgm:t>
    </dgm:pt>
    <dgm:pt modelId="{1532D58C-ADB4-43A0-9466-ADEC54D8550A}" type="sibTrans" cxnId="{5AAD49CB-18F5-45EE-9100-F79079DE75E6}">
      <dgm:prSet/>
      <dgm:spPr/>
      <dgm:t>
        <a:bodyPr/>
        <a:lstStyle/>
        <a:p>
          <a:endParaRPr lang="en-US"/>
        </a:p>
      </dgm:t>
    </dgm:pt>
    <dgm:pt modelId="{DDAD4162-B8ED-4482-8340-B71F9429D37D}" type="pres">
      <dgm:prSet presAssocID="{FA094004-734B-4C81-9804-C7EBA22014B2}" presName="Name0" presStyleCnt="0">
        <dgm:presLayoutVars>
          <dgm:dir/>
          <dgm:resizeHandles val="exact"/>
        </dgm:presLayoutVars>
      </dgm:prSet>
      <dgm:spPr/>
    </dgm:pt>
    <dgm:pt modelId="{4744CD7E-7492-43D1-98C0-F3373A942204}" type="pres">
      <dgm:prSet presAssocID="{38337B2B-32B0-404B-9E25-9E22008125B2}" presName="node" presStyleLbl="node1" presStyleIdx="0" presStyleCnt="3" custAng="0" custScaleX="115296">
        <dgm:presLayoutVars>
          <dgm:bulletEnabled val="1"/>
        </dgm:presLayoutVars>
      </dgm:prSet>
      <dgm:spPr/>
    </dgm:pt>
    <dgm:pt modelId="{425839D7-6947-4AD4-9865-91D884C92882}" type="pres">
      <dgm:prSet presAssocID="{21F32C8A-714F-41C7-A36A-65E36D8DDF3E}" presName="sibTrans" presStyleCnt="0"/>
      <dgm:spPr/>
    </dgm:pt>
    <dgm:pt modelId="{CCCF90A2-83A6-45B0-B085-751AD39577A1}" type="pres">
      <dgm:prSet presAssocID="{B83D071E-59E0-4446-86C0-EA1A91638B06}" presName="node" presStyleLbl="node1" presStyleIdx="1" presStyleCnt="3">
        <dgm:presLayoutVars>
          <dgm:bulletEnabled val="1"/>
        </dgm:presLayoutVars>
      </dgm:prSet>
      <dgm:spPr/>
    </dgm:pt>
    <dgm:pt modelId="{88237D23-7B9B-4395-B4E8-A9DE084B2D56}" type="pres">
      <dgm:prSet presAssocID="{099FD744-DF32-4845-97E1-6C202ED3022C}" presName="sibTrans" presStyleCnt="0"/>
      <dgm:spPr/>
    </dgm:pt>
    <dgm:pt modelId="{D499EA9E-600A-4F7A-99C5-59C5CEAAF534}" type="pres">
      <dgm:prSet presAssocID="{9EAEB40D-993E-4CD5-8C24-DCFC9381BE87}" presName="node" presStyleLbl="node1" presStyleIdx="2" presStyleCnt="3">
        <dgm:presLayoutVars>
          <dgm:bulletEnabled val="1"/>
        </dgm:presLayoutVars>
      </dgm:prSet>
      <dgm:spPr/>
    </dgm:pt>
  </dgm:ptLst>
  <dgm:cxnLst>
    <dgm:cxn modelId="{1B03E41E-C8F3-4E84-ADD2-B7D1EB9947DE}" type="presOf" srcId="{B83D071E-59E0-4446-86C0-EA1A91638B06}" destId="{CCCF90A2-83A6-45B0-B085-751AD39577A1}" srcOrd="0" destOrd="0" presId="urn:microsoft.com/office/officeart/2005/8/layout/hList6"/>
    <dgm:cxn modelId="{DCFE4D2E-7476-4065-9EAE-2453C480860C}" type="presOf" srcId="{38337B2B-32B0-404B-9E25-9E22008125B2}" destId="{4744CD7E-7492-43D1-98C0-F3373A942204}" srcOrd="0" destOrd="0" presId="urn:microsoft.com/office/officeart/2005/8/layout/hList6"/>
    <dgm:cxn modelId="{9E7C1E65-8E58-4AAA-85AD-DACCB45CE916}" srcId="{FA094004-734B-4C81-9804-C7EBA22014B2}" destId="{38337B2B-32B0-404B-9E25-9E22008125B2}" srcOrd="0" destOrd="0" parTransId="{85E74798-6E36-4C6F-8E15-CFD649D0D856}" sibTransId="{21F32C8A-714F-41C7-A36A-65E36D8DDF3E}"/>
    <dgm:cxn modelId="{11D229B5-1C16-4E1B-8BE9-8B0977C0AD13}" type="presOf" srcId="{FA094004-734B-4C81-9804-C7EBA22014B2}" destId="{DDAD4162-B8ED-4482-8340-B71F9429D37D}" srcOrd="0" destOrd="0" presId="urn:microsoft.com/office/officeart/2005/8/layout/hList6"/>
    <dgm:cxn modelId="{015374C6-A7B2-4637-A127-4959298E28D2}" type="presOf" srcId="{9EAEB40D-993E-4CD5-8C24-DCFC9381BE87}" destId="{D499EA9E-600A-4F7A-99C5-59C5CEAAF534}" srcOrd="0" destOrd="0" presId="urn:microsoft.com/office/officeart/2005/8/layout/hList6"/>
    <dgm:cxn modelId="{5AAD49CB-18F5-45EE-9100-F79079DE75E6}" srcId="{FA094004-734B-4C81-9804-C7EBA22014B2}" destId="{9EAEB40D-993E-4CD5-8C24-DCFC9381BE87}" srcOrd="2" destOrd="0" parTransId="{8A5757BC-95C8-4550-8119-886A62B8BB9C}" sibTransId="{1532D58C-ADB4-43A0-9466-ADEC54D8550A}"/>
    <dgm:cxn modelId="{C2DD65CD-CAE6-4731-8402-C3C31823198F}" srcId="{FA094004-734B-4C81-9804-C7EBA22014B2}" destId="{B83D071E-59E0-4446-86C0-EA1A91638B06}" srcOrd="1" destOrd="0" parTransId="{32C766CE-B957-47A6-A144-E3BA076F7153}" sibTransId="{099FD744-DF32-4845-97E1-6C202ED3022C}"/>
    <dgm:cxn modelId="{5EB60184-2066-4BB9-A348-D1DFDB5914D8}" type="presParOf" srcId="{DDAD4162-B8ED-4482-8340-B71F9429D37D}" destId="{4744CD7E-7492-43D1-98C0-F3373A942204}" srcOrd="0" destOrd="0" presId="urn:microsoft.com/office/officeart/2005/8/layout/hList6"/>
    <dgm:cxn modelId="{132E99D9-7F58-49D4-BAED-156AB1752553}" type="presParOf" srcId="{DDAD4162-B8ED-4482-8340-B71F9429D37D}" destId="{425839D7-6947-4AD4-9865-91D884C92882}" srcOrd="1" destOrd="0" presId="urn:microsoft.com/office/officeart/2005/8/layout/hList6"/>
    <dgm:cxn modelId="{A189944E-1E58-4BCD-91BA-B729A56BA174}" type="presParOf" srcId="{DDAD4162-B8ED-4482-8340-B71F9429D37D}" destId="{CCCF90A2-83A6-45B0-B085-751AD39577A1}" srcOrd="2" destOrd="0" presId="urn:microsoft.com/office/officeart/2005/8/layout/hList6"/>
    <dgm:cxn modelId="{C5E2D54D-C4E6-40FB-9BDA-7B11EB5DBA13}" type="presParOf" srcId="{DDAD4162-B8ED-4482-8340-B71F9429D37D}" destId="{88237D23-7B9B-4395-B4E8-A9DE084B2D56}" srcOrd="3" destOrd="0" presId="urn:microsoft.com/office/officeart/2005/8/layout/hList6"/>
    <dgm:cxn modelId="{D4234EB9-6A6F-479D-832D-A6BDA502769D}" type="presParOf" srcId="{DDAD4162-B8ED-4482-8340-B71F9429D37D}" destId="{D499EA9E-600A-4F7A-99C5-59C5CEAAF53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72EEF-4CBC-4ABA-BD1D-2E0510AC6A20}" type="doc">
      <dgm:prSet loTypeId="urn:microsoft.com/office/officeart/2005/8/layout/bList2" loCatId="list" qsTypeId="urn:microsoft.com/office/officeart/2005/8/quickstyle/simple1" qsCatId="simple" csTypeId="urn:microsoft.com/office/officeart/2005/8/colors/accent1_2" csCatId="accent1" phldr="1"/>
      <dgm:spPr/>
    </dgm:pt>
    <dgm:pt modelId="{D6F32958-6E8B-4750-962D-F5A6A0487303}">
      <dgm:prSet phldrT="[Text]" custT="1"/>
      <dgm:spPr/>
      <dgm:t>
        <a:bodyPr/>
        <a:lstStyle/>
        <a:p>
          <a:pPr algn="ctr"/>
          <a:r>
            <a:rPr lang="ar-DZ" sz="2400" b="1" dirty="0">
              <a:solidFill>
                <a:srgbClr val="FFFF00"/>
              </a:solidFill>
            </a:rPr>
            <a:t>لشولتز</a:t>
          </a:r>
          <a:endParaRPr lang="en-US" sz="2400" b="1" dirty="0">
            <a:solidFill>
              <a:srgbClr val="FFFF00"/>
            </a:solidFill>
          </a:endParaRPr>
        </a:p>
      </dgm:t>
    </dgm:pt>
    <dgm:pt modelId="{8E278607-F768-4FAA-B751-A40504F6B3FA}" type="parTrans" cxnId="{113FDBE6-607E-41DC-8C12-02B4D856EEE6}">
      <dgm:prSet/>
      <dgm:spPr/>
      <dgm:t>
        <a:bodyPr/>
        <a:lstStyle/>
        <a:p>
          <a:endParaRPr lang="en-US"/>
        </a:p>
      </dgm:t>
    </dgm:pt>
    <dgm:pt modelId="{E1E88017-3349-4A78-B7B2-4ED88DDCBCC8}" type="sibTrans" cxnId="{113FDBE6-607E-41DC-8C12-02B4D856EEE6}">
      <dgm:prSet/>
      <dgm:spPr/>
      <dgm:t>
        <a:bodyPr/>
        <a:lstStyle/>
        <a:p>
          <a:endParaRPr lang="en-US"/>
        </a:p>
      </dgm:t>
    </dgm:pt>
    <dgm:pt modelId="{45B36DC9-6C8A-4DB9-B769-2393E9482AA2}">
      <dgm:prSet/>
      <dgm:spPr/>
      <dgm:t>
        <a:bodyPr/>
        <a:lstStyle/>
        <a:p>
          <a:pPr rtl="1"/>
          <a:r>
            <a:rPr lang="ar-SA" dirty="0">
              <a:solidFill>
                <a:schemeClr val="bg1">
                  <a:lumMod val="50000"/>
                </a:schemeClr>
              </a:solidFill>
            </a:rPr>
            <a:t>اعتبار مهارات ومعرفة الفرد شكل من أشكال رأس المال الذي يمكن الإستثمار فيه</a:t>
          </a:r>
          <a:endParaRPr lang="en-US" dirty="0">
            <a:solidFill>
              <a:schemeClr val="bg1">
                <a:lumMod val="50000"/>
              </a:schemeClr>
            </a:solidFill>
          </a:endParaRPr>
        </a:p>
      </dgm:t>
    </dgm:pt>
    <dgm:pt modelId="{F38B52B9-3CD0-422C-A6DE-1579696161D5}" type="parTrans" cxnId="{FA7973B4-1910-4ABA-BE6C-0D7869E19AC3}">
      <dgm:prSet/>
      <dgm:spPr/>
      <dgm:t>
        <a:bodyPr/>
        <a:lstStyle/>
        <a:p>
          <a:endParaRPr lang="en-US"/>
        </a:p>
      </dgm:t>
    </dgm:pt>
    <dgm:pt modelId="{CDA2F6D9-9C0D-40A7-BA3C-DDDC1339AF2E}" type="sibTrans" cxnId="{FA7973B4-1910-4ABA-BE6C-0D7869E19AC3}">
      <dgm:prSet/>
      <dgm:spPr/>
      <dgm:t>
        <a:bodyPr/>
        <a:lstStyle/>
        <a:p>
          <a:endParaRPr lang="en-US"/>
        </a:p>
      </dgm:t>
    </dgm:pt>
    <dgm:pt modelId="{9721A4EC-D57D-41E3-B1C0-F82A978984E0}">
      <dgm:prSet/>
      <dgm:spPr/>
      <dgm:t>
        <a:bodyPr/>
        <a:lstStyle/>
        <a:p>
          <a:pPr rtl="1"/>
          <a:r>
            <a:rPr lang="ar-SA" dirty="0">
              <a:solidFill>
                <a:schemeClr val="bg1">
                  <a:lumMod val="50000"/>
                </a:schemeClr>
              </a:solidFill>
            </a:rPr>
            <a:t>ركزت دراسات شولتز في مجال الأستثمار البشري على التعليم</a:t>
          </a:r>
          <a:endParaRPr lang="en-US" dirty="0">
            <a:solidFill>
              <a:schemeClr val="bg1">
                <a:lumMod val="50000"/>
              </a:schemeClr>
            </a:solidFill>
          </a:endParaRPr>
        </a:p>
      </dgm:t>
    </dgm:pt>
    <dgm:pt modelId="{838CADBC-B520-45AF-BFEF-51939FB00A2B}" type="parTrans" cxnId="{9A7264FA-EC3D-4A5B-A9B7-0D71C8D99D3A}">
      <dgm:prSet/>
      <dgm:spPr/>
      <dgm:t>
        <a:bodyPr/>
        <a:lstStyle/>
        <a:p>
          <a:endParaRPr lang="en-US"/>
        </a:p>
      </dgm:t>
    </dgm:pt>
    <dgm:pt modelId="{18D537EF-BABC-4E20-90B1-38F02F10E3E5}" type="sibTrans" cxnId="{9A7264FA-EC3D-4A5B-A9B7-0D71C8D99D3A}">
      <dgm:prSet/>
      <dgm:spPr/>
      <dgm:t>
        <a:bodyPr/>
        <a:lstStyle/>
        <a:p>
          <a:endParaRPr lang="en-US"/>
        </a:p>
      </dgm:t>
    </dgm:pt>
    <dgm:pt modelId="{D2CF885A-0AA4-41D6-8301-12A1EF0CB514}">
      <dgm:prSet/>
      <dgm:spPr/>
      <dgm:t>
        <a:bodyPr/>
        <a:lstStyle/>
        <a:p>
          <a:pPr rtl="1"/>
          <a:r>
            <a:rPr lang="ar-SA" dirty="0">
              <a:solidFill>
                <a:schemeClr val="bg1">
                  <a:lumMod val="50000"/>
                </a:schemeClr>
              </a:solidFill>
            </a:rPr>
            <a:t>وأشار شولتز إلى أن هيكل الأجور و المرتبات يحدد على الأجل البعيد من خلال الاستثمار في التعليم، و التدريب، و الصحة و أيضا البحث عن معلومات لفرص عمل أفضل.</a:t>
          </a:r>
          <a:endParaRPr lang="en-US" dirty="0">
            <a:solidFill>
              <a:schemeClr val="bg1">
                <a:lumMod val="50000"/>
              </a:schemeClr>
            </a:solidFill>
          </a:endParaRPr>
        </a:p>
      </dgm:t>
    </dgm:pt>
    <dgm:pt modelId="{4442ED98-5CF0-4B13-B20C-374E9746E7D8}" type="parTrans" cxnId="{7BD44F50-E0FD-4734-A627-DFF4DA5FBE45}">
      <dgm:prSet/>
      <dgm:spPr/>
      <dgm:t>
        <a:bodyPr/>
        <a:lstStyle/>
        <a:p>
          <a:endParaRPr lang="en-US"/>
        </a:p>
      </dgm:t>
    </dgm:pt>
    <dgm:pt modelId="{7737AADC-4C5A-4928-8747-E21284228AA3}" type="sibTrans" cxnId="{7BD44F50-E0FD-4734-A627-DFF4DA5FBE45}">
      <dgm:prSet/>
      <dgm:spPr/>
      <dgm:t>
        <a:bodyPr/>
        <a:lstStyle/>
        <a:p>
          <a:endParaRPr lang="en-US"/>
        </a:p>
      </dgm:t>
    </dgm:pt>
    <dgm:pt modelId="{187FE20B-EAE9-402F-B434-0835B0EE3855}">
      <dgm:prSet/>
      <dgm:spPr/>
      <dgm:t>
        <a:bodyPr/>
        <a:lstStyle/>
        <a:p>
          <a:pPr algn="ctr" rtl="1"/>
          <a:r>
            <a:rPr lang="ar-SA" altLang="fr-FR" b="1" dirty="0">
              <a:solidFill>
                <a:srgbClr val="FFFF00"/>
              </a:solidFill>
            </a:rPr>
            <a:t>إسهامات بيكر</a:t>
          </a:r>
          <a:endParaRPr lang="en-US" dirty="0">
            <a:solidFill>
              <a:srgbClr val="FFFF00"/>
            </a:solidFill>
          </a:endParaRPr>
        </a:p>
      </dgm:t>
    </dgm:pt>
    <dgm:pt modelId="{13D5BFB2-52E9-43D6-A62C-3459494E8297}" type="parTrans" cxnId="{4DE24A27-4929-4164-900B-BF85CA17927E}">
      <dgm:prSet/>
      <dgm:spPr/>
      <dgm:t>
        <a:bodyPr/>
        <a:lstStyle/>
        <a:p>
          <a:endParaRPr lang="en-US"/>
        </a:p>
      </dgm:t>
    </dgm:pt>
    <dgm:pt modelId="{0D87EA44-B3C2-40F8-B08D-E10CAD3DBCD4}" type="sibTrans" cxnId="{4DE24A27-4929-4164-900B-BF85CA17927E}">
      <dgm:prSet/>
      <dgm:spPr/>
      <dgm:t>
        <a:bodyPr/>
        <a:lstStyle/>
        <a:p>
          <a:endParaRPr lang="en-US"/>
        </a:p>
      </dgm:t>
    </dgm:pt>
    <dgm:pt modelId="{FD9AF9B0-893F-4869-8322-E74CE83BFF0E}">
      <dgm:prSet/>
      <dgm:spPr/>
      <dgm:t>
        <a:bodyPr/>
        <a:lstStyle/>
        <a:p>
          <a:pPr rtl="1"/>
          <a:r>
            <a:rPr lang="ar-SA" altLang="fr-FR" dirty="0">
              <a:solidFill>
                <a:schemeClr val="bg1">
                  <a:lumMod val="50000"/>
                </a:schemeClr>
              </a:solidFill>
            </a:rPr>
            <a:t>بدأ الاهتمام بدراسة الأشكال المختلفة للاستثمار البشري، من تعليم، وهجرة ورعاية صحية مع تركيز محور أبحاثه بصفة خاصة على التدريب</a:t>
          </a:r>
          <a:endParaRPr lang="en-US" dirty="0">
            <a:solidFill>
              <a:schemeClr val="bg1">
                <a:lumMod val="50000"/>
              </a:schemeClr>
            </a:solidFill>
          </a:endParaRPr>
        </a:p>
      </dgm:t>
    </dgm:pt>
    <dgm:pt modelId="{7B6D5452-A765-4DDE-847C-22BC3735F935}" type="parTrans" cxnId="{9D3B4631-C40C-495E-84AF-B831B5155B92}">
      <dgm:prSet/>
      <dgm:spPr/>
      <dgm:t>
        <a:bodyPr/>
        <a:lstStyle/>
        <a:p>
          <a:endParaRPr lang="en-US"/>
        </a:p>
      </dgm:t>
    </dgm:pt>
    <dgm:pt modelId="{54B6BA6C-35A0-4AFF-BBC7-E4BC2162679A}" type="sibTrans" cxnId="{9D3B4631-C40C-495E-84AF-B831B5155B92}">
      <dgm:prSet/>
      <dgm:spPr/>
      <dgm:t>
        <a:bodyPr/>
        <a:lstStyle/>
        <a:p>
          <a:endParaRPr lang="en-US"/>
        </a:p>
      </dgm:t>
    </dgm:pt>
    <dgm:pt modelId="{7FBBAB5E-CA3F-4D3E-B0EE-CA9484FF33F8}">
      <dgm:prSet/>
      <dgm:spPr/>
      <dgm:t>
        <a:bodyPr/>
        <a:lstStyle/>
        <a:p>
          <a:pPr rtl="1"/>
          <a:r>
            <a:rPr lang="ar-SA" dirty="0">
              <a:solidFill>
                <a:schemeClr val="bg1">
                  <a:lumMod val="50000"/>
                </a:schemeClr>
              </a:solidFill>
            </a:rPr>
            <a:t>وفي محاولة لتحليل الجانب الاقتصادي للتدريب، فرق بيكر بين نوعين من التدريب هما:</a:t>
          </a:r>
          <a:br>
            <a:rPr lang="ar-SA" dirty="0">
              <a:solidFill>
                <a:schemeClr val="bg1">
                  <a:lumMod val="50000"/>
                </a:schemeClr>
              </a:solidFill>
            </a:rPr>
          </a:br>
          <a:r>
            <a:rPr lang="ar-SA" dirty="0">
              <a:solidFill>
                <a:schemeClr val="bg1">
                  <a:lumMod val="50000"/>
                </a:schemeClr>
              </a:solidFill>
            </a:rPr>
            <a:t>- التدريب العام</a:t>
          </a:r>
          <a:br>
            <a:rPr lang="ar-SA" dirty="0">
              <a:solidFill>
                <a:schemeClr val="bg1">
                  <a:lumMod val="50000"/>
                </a:schemeClr>
              </a:solidFill>
            </a:rPr>
          </a:br>
          <a:r>
            <a:rPr lang="ar-SA" dirty="0">
              <a:solidFill>
                <a:schemeClr val="bg1">
                  <a:lumMod val="50000"/>
                </a:schemeClr>
              </a:solidFill>
            </a:rPr>
            <a:t>- التدريب المتخصص</a:t>
          </a:r>
          <a:endParaRPr lang="en-US" dirty="0">
            <a:solidFill>
              <a:schemeClr val="bg1">
                <a:lumMod val="50000"/>
              </a:schemeClr>
            </a:solidFill>
          </a:endParaRPr>
        </a:p>
      </dgm:t>
    </dgm:pt>
    <dgm:pt modelId="{DC3660F5-5B65-47DF-96DC-05173953F688}" type="parTrans" cxnId="{F36B3D78-9320-4ED0-B304-3847241D5230}">
      <dgm:prSet/>
      <dgm:spPr/>
      <dgm:t>
        <a:bodyPr/>
        <a:lstStyle/>
        <a:p>
          <a:endParaRPr lang="en-US"/>
        </a:p>
      </dgm:t>
    </dgm:pt>
    <dgm:pt modelId="{768534EF-62D9-4052-AC12-8C2C48A052FA}" type="sibTrans" cxnId="{F36B3D78-9320-4ED0-B304-3847241D5230}">
      <dgm:prSet/>
      <dgm:spPr/>
      <dgm:t>
        <a:bodyPr/>
        <a:lstStyle/>
        <a:p>
          <a:endParaRPr lang="en-US"/>
        </a:p>
      </dgm:t>
    </dgm:pt>
    <dgm:pt modelId="{0BFD768D-5445-4E4B-9041-093ED4344804}">
      <dgm:prSet/>
      <dgm:spPr/>
      <dgm:t>
        <a:bodyPr/>
        <a:lstStyle/>
        <a:p>
          <a:pPr rtl="1"/>
          <a:endParaRPr lang="en-US" dirty="0"/>
        </a:p>
      </dgm:t>
    </dgm:pt>
    <dgm:pt modelId="{91052B29-C62F-4DF6-8B21-B7378968C88C}" type="parTrans" cxnId="{13E4B4C8-EA31-458A-8A18-06F91E2A7709}">
      <dgm:prSet/>
      <dgm:spPr/>
      <dgm:t>
        <a:bodyPr/>
        <a:lstStyle/>
        <a:p>
          <a:endParaRPr lang="en-US"/>
        </a:p>
      </dgm:t>
    </dgm:pt>
    <dgm:pt modelId="{116E1873-3398-42C5-9358-338E453F8013}" type="sibTrans" cxnId="{13E4B4C8-EA31-458A-8A18-06F91E2A7709}">
      <dgm:prSet/>
      <dgm:spPr/>
      <dgm:t>
        <a:bodyPr/>
        <a:lstStyle/>
        <a:p>
          <a:endParaRPr lang="en-US"/>
        </a:p>
      </dgm:t>
    </dgm:pt>
    <dgm:pt modelId="{9F0891E5-D5B7-4456-BC6C-475C1F45D517}">
      <dgm:prSet/>
      <dgm:spPr/>
      <dgm:t>
        <a:bodyPr/>
        <a:lstStyle/>
        <a:p>
          <a:pPr rtl="1"/>
          <a:endParaRPr lang="en-US" dirty="0"/>
        </a:p>
      </dgm:t>
    </dgm:pt>
    <dgm:pt modelId="{67E624FD-E33D-4764-B68B-2EC11EA340A8}" type="parTrans" cxnId="{2D27857D-888E-4E65-816E-F2FFF44AE636}">
      <dgm:prSet/>
      <dgm:spPr/>
      <dgm:t>
        <a:bodyPr/>
        <a:lstStyle/>
        <a:p>
          <a:endParaRPr lang="en-US"/>
        </a:p>
      </dgm:t>
    </dgm:pt>
    <dgm:pt modelId="{07B2F4A6-005F-450D-8433-E11F1943BCE6}" type="sibTrans" cxnId="{2D27857D-888E-4E65-816E-F2FFF44AE636}">
      <dgm:prSet/>
      <dgm:spPr/>
      <dgm:t>
        <a:bodyPr/>
        <a:lstStyle/>
        <a:p>
          <a:endParaRPr lang="en-US"/>
        </a:p>
      </dgm:t>
    </dgm:pt>
    <dgm:pt modelId="{470E338C-F672-45B4-B22B-88BDA1130258}">
      <dgm:prSet/>
      <dgm:spPr/>
      <dgm:t>
        <a:bodyPr/>
        <a:lstStyle/>
        <a:p>
          <a:pPr algn="ctr"/>
          <a:r>
            <a:rPr lang="ar-SA" b="1" dirty="0">
              <a:solidFill>
                <a:srgbClr val="FFFF00"/>
              </a:solidFill>
            </a:rPr>
            <a:t>إسهامات مينسر</a:t>
          </a:r>
          <a:endParaRPr lang="en-US" dirty="0">
            <a:solidFill>
              <a:srgbClr val="FFFF00"/>
            </a:solidFill>
          </a:endParaRPr>
        </a:p>
      </dgm:t>
    </dgm:pt>
    <dgm:pt modelId="{A8D1C5DD-7154-4E87-8AC0-37DE38097A33}" type="parTrans" cxnId="{641FCFFB-760B-44AD-98B2-6DA9218D826B}">
      <dgm:prSet/>
      <dgm:spPr/>
      <dgm:t>
        <a:bodyPr/>
        <a:lstStyle/>
        <a:p>
          <a:endParaRPr lang="en-US"/>
        </a:p>
      </dgm:t>
    </dgm:pt>
    <dgm:pt modelId="{254E1CBB-430C-465E-903A-241A5060FF72}" type="sibTrans" cxnId="{641FCFFB-760B-44AD-98B2-6DA9218D826B}">
      <dgm:prSet/>
      <dgm:spPr/>
      <dgm:t>
        <a:bodyPr/>
        <a:lstStyle/>
        <a:p>
          <a:endParaRPr lang="en-US"/>
        </a:p>
      </dgm:t>
    </dgm:pt>
    <dgm:pt modelId="{10B3C025-9D12-4185-B53A-CBF25F952118}">
      <dgm:prSet/>
      <dgm:spPr/>
      <dgm:t>
        <a:bodyPr/>
        <a:lstStyle/>
        <a:p>
          <a:pPr rtl="1"/>
          <a:r>
            <a:rPr lang="ar-SA" b="1" dirty="0">
              <a:solidFill>
                <a:schemeClr val="bg1">
                  <a:lumMod val="50000"/>
                </a:schemeClr>
              </a:solidFill>
            </a:rPr>
            <a:t>مفهوم رأس المال البشري في بناء نموذج يهدف إلى تفسير الانحرافات في توزيع الإيرادات</a:t>
          </a:r>
          <a:endParaRPr lang="en-US" dirty="0">
            <a:solidFill>
              <a:schemeClr val="bg1">
                <a:lumMod val="50000"/>
              </a:schemeClr>
            </a:solidFill>
          </a:endParaRPr>
        </a:p>
      </dgm:t>
    </dgm:pt>
    <dgm:pt modelId="{D4B9D38D-9138-45E4-9A3B-87056A565939}" type="parTrans" cxnId="{366C3CA0-3AAC-4045-9B6D-1523F4295E08}">
      <dgm:prSet/>
      <dgm:spPr/>
      <dgm:t>
        <a:bodyPr/>
        <a:lstStyle/>
        <a:p>
          <a:endParaRPr lang="en-US"/>
        </a:p>
      </dgm:t>
    </dgm:pt>
    <dgm:pt modelId="{033791AB-FE62-4BF7-AFB2-08D13CFFD4D2}" type="sibTrans" cxnId="{366C3CA0-3AAC-4045-9B6D-1523F4295E08}">
      <dgm:prSet/>
      <dgm:spPr/>
      <dgm:t>
        <a:bodyPr/>
        <a:lstStyle/>
        <a:p>
          <a:endParaRPr lang="en-US"/>
        </a:p>
      </dgm:t>
    </dgm:pt>
    <dgm:pt modelId="{66AB6748-B131-47D3-B7E5-5173F228D282}">
      <dgm:prSet/>
      <dgm:spPr/>
      <dgm:t>
        <a:bodyPr/>
        <a:lstStyle/>
        <a:p>
          <a:pPr rtl="1"/>
          <a:r>
            <a:rPr lang="ar-DZ" dirty="0">
              <a:solidFill>
                <a:schemeClr val="bg1">
                  <a:lumMod val="50000"/>
                </a:schemeClr>
              </a:solidFill>
            </a:rPr>
            <a:t>ركز مينسر على تكلفة التدريب المباشرة وغير مباشرة</a:t>
          </a:r>
          <a:endParaRPr lang="en-US" dirty="0">
            <a:solidFill>
              <a:schemeClr val="bg1">
                <a:lumMod val="50000"/>
              </a:schemeClr>
            </a:solidFill>
          </a:endParaRPr>
        </a:p>
      </dgm:t>
    </dgm:pt>
    <dgm:pt modelId="{B0E11CC6-DBA9-440E-A33D-F63E978DD31E}" type="parTrans" cxnId="{4E60F8D3-1CD4-476F-8985-6055264C2ABA}">
      <dgm:prSet/>
      <dgm:spPr/>
      <dgm:t>
        <a:bodyPr/>
        <a:lstStyle/>
        <a:p>
          <a:endParaRPr lang="en-US"/>
        </a:p>
      </dgm:t>
    </dgm:pt>
    <dgm:pt modelId="{C72B5F5D-406E-4627-9E9A-2FDE298A551F}" type="sibTrans" cxnId="{4E60F8D3-1CD4-476F-8985-6055264C2ABA}">
      <dgm:prSet/>
      <dgm:spPr/>
      <dgm:t>
        <a:bodyPr/>
        <a:lstStyle/>
        <a:p>
          <a:endParaRPr lang="en-US"/>
        </a:p>
      </dgm:t>
    </dgm:pt>
    <dgm:pt modelId="{6A3CB4C2-D691-41D7-B291-71C517CE7E15}">
      <dgm:prSet/>
      <dgm:spPr/>
      <dgm:t>
        <a:bodyPr/>
        <a:lstStyle/>
        <a:p>
          <a:pPr rtl="1"/>
          <a:r>
            <a:rPr lang="ar-DZ" dirty="0">
              <a:solidFill>
                <a:schemeClr val="bg1">
                  <a:lumMod val="50000"/>
                </a:schemeClr>
              </a:solidFill>
            </a:rPr>
            <a:t>وتوصل الى </a:t>
          </a:r>
          <a:r>
            <a:rPr lang="ar-SA" dirty="0">
              <a:solidFill>
                <a:schemeClr val="bg1">
                  <a:lumMod val="50000"/>
                </a:schemeClr>
              </a:solidFill>
            </a:rPr>
            <a:t>زادت مستويات الفرد التعليمية كلما زادت احتمالات حصوله على مزيد من التدريب في مجال العمل, وكلما زاد أجره</a:t>
          </a:r>
          <a:endParaRPr lang="en-US" dirty="0">
            <a:solidFill>
              <a:schemeClr val="bg1">
                <a:lumMod val="50000"/>
              </a:schemeClr>
            </a:solidFill>
          </a:endParaRPr>
        </a:p>
      </dgm:t>
    </dgm:pt>
    <dgm:pt modelId="{E299DBEC-8356-4A29-8B65-45879F0E9A37}" type="parTrans" cxnId="{3D12E476-37E9-46E7-AF69-9AE4E49FABBA}">
      <dgm:prSet/>
      <dgm:spPr/>
      <dgm:t>
        <a:bodyPr/>
        <a:lstStyle/>
        <a:p>
          <a:endParaRPr lang="en-US"/>
        </a:p>
      </dgm:t>
    </dgm:pt>
    <dgm:pt modelId="{A4734C85-8A81-49CC-A5D0-439CD5759A3F}" type="sibTrans" cxnId="{3D12E476-37E9-46E7-AF69-9AE4E49FABBA}">
      <dgm:prSet/>
      <dgm:spPr/>
      <dgm:t>
        <a:bodyPr/>
        <a:lstStyle/>
        <a:p>
          <a:endParaRPr lang="en-US"/>
        </a:p>
      </dgm:t>
    </dgm:pt>
    <dgm:pt modelId="{F404A168-78D1-419C-BBAA-B8A0D4A3C707}">
      <dgm:prSet/>
      <dgm:spPr/>
      <dgm:t>
        <a:bodyPr/>
        <a:lstStyle/>
        <a:p>
          <a:pPr rtl="1"/>
          <a:r>
            <a:rPr lang="ar-SA" dirty="0">
              <a:solidFill>
                <a:schemeClr val="bg1">
                  <a:lumMod val="50000"/>
                </a:schemeClr>
              </a:solidFill>
            </a:rPr>
            <a:t>كلما زاد الاستثمار في التدريب خاصة التدريب المتخصص كلما زادت احتمالات بقاء الفرد في المنظمة واحتمالات استقرار العمالة</a:t>
          </a:r>
          <a:endParaRPr lang="en-US" dirty="0">
            <a:solidFill>
              <a:schemeClr val="bg1">
                <a:lumMod val="50000"/>
              </a:schemeClr>
            </a:solidFill>
          </a:endParaRPr>
        </a:p>
      </dgm:t>
    </dgm:pt>
    <dgm:pt modelId="{833AF681-8818-43C0-A10E-A18C0E1258D4}" type="parTrans" cxnId="{9EB49F94-7730-4BA5-A9F3-6D4647D18038}">
      <dgm:prSet/>
      <dgm:spPr/>
      <dgm:t>
        <a:bodyPr/>
        <a:lstStyle/>
        <a:p>
          <a:endParaRPr lang="en-US"/>
        </a:p>
      </dgm:t>
    </dgm:pt>
    <dgm:pt modelId="{FF818FEA-488F-4195-91BF-71CC2B81574A}" type="sibTrans" cxnId="{9EB49F94-7730-4BA5-A9F3-6D4647D18038}">
      <dgm:prSet/>
      <dgm:spPr/>
      <dgm:t>
        <a:bodyPr/>
        <a:lstStyle/>
        <a:p>
          <a:endParaRPr lang="en-US"/>
        </a:p>
      </dgm:t>
    </dgm:pt>
    <dgm:pt modelId="{8D15B254-F883-418C-B1CB-516BCC881150}" type="pres">
      <dgm:prSet presAssocID="{C9D72EEF-4CBC-4ABA-BD1D-2E0510AC6A20}" presName="diagram" presStyleCnt="0">
        <dgm:presLayoutVars>
          <dgm:dir/>
          <dgm:animLvl val="lvl"/>
          <dgm:resizeHandles val="exact"/>
        </dgm:presLayoutVars>
      </dgm:prSet>
      <dgm:spPr/>
    </dgm:pt>
    <dgm:pt modelId="{2798497B-EEA9-46FA-8D5E-CB9C054F6E75}" type="pres">
      <dgm:prSet presAssocID="{D6F32958-6E8B-4750-962D-F5A6A0487303}" presName="compNode" presStyleCnt="0"/>
      <dgm:spPr/>
    </dgm:pt>
    <dgm:pt modelId="{30D75ABB-30A5-4120-847B-57DA880CCA0F}" type="pres">
      <dgm:prSet presAssocID="{D6F32958-6E8B-4750-962D-F5A6A0487303}" presName="childRect" presStyleLbl="bgAcc1" presStyleIdx="0" presStyleCnt="3" custScaleY="264549" custLinFactNeighborX="-232" custLinFactNeighborY="-16088">
        <dgm:presLayoutVars>
          <dgm:bulletEnabled val="1"/>
        </dgm:presLayoutVars>
      </dgm:prSet>
      <dgm:spPr/>
    </dgm:pt>
    <dgm:pt modelId="{17F594E5-495E-4F05-B54D-20DAFE0C227E}" type="pres">
      <dgm:prSet presAssocID="{D6F32958-6E8B-4750-962D-F5A6A0487303}" presName="parentText" presStyleLbl="node1" presStyleIdx="0" presStyleCnt="0">
        <dgm:presLayoutVars>
          <dgm:chMax val="0"/>
          <dgm:bulletEnabled val="1"/>
        </dgm:presLayoutVars>
      </dgm:prSet>
      <dgm:spPr/>
    </dgm:pt>
    <dgm:pt modelId="{7CE7CABC-D36C-4700-B970-3D43A36286D5}" type="pres">
      <dgm:prSet presAssocID="{D6F32958-6E8B-4750-962D-F5A6A0487303}" presName="parentRect" presStyleLbl="alignNode1" presStyleIdx="0" presStyleCnt="3" custLinFactY="53461" custLinFactNeighborX="-231" custLinFactNeighborY="100000"/>
      <dgm:spPr/>
    </dgm:pt>
    <dgm:pt modelId="{A5282F54-0845-434E-8392-71F7F88EF38F}" type="pres">
      <dgm:prSet presAssocID="{D6F32958-6E8B-4750-962D-F5A6A0487303}" presName="adorn" presStyleLbl="fgAccFollowNode1" presStyleIdx="0" presStyleCnt="3" custLinFactY="14816" custLinFactNeighborX="1668" custLinFactNeighborY="100000"/>
      <dgm:spPr/>
    </dgm:pt>
    <dgm:pt modelId="{CB600D25-78F2-4B04-835F-DC7B0E7A0A94}" type="pres">
      <dgm:prSet presAssocID="{E1E88017-3349-4A78-B7B2-4ED88DDCBCC8}" presName="sibTrans" presStyleLbl="sibTrans2D1" presStyleIdx="0" presStyleCnt="0"/>
      <dgm:spPr/>
    </dgm:pt>
    <dgm:pt modelId="{1B05D80D-7CFF-475D-B804-0651B1E8D08B}" type="pres">
      <dgm:prSet presAssocID="{187FE20B-EAE9-402F-B434-0835B0EE3855}" presName="compNode" presStyleCnt="0"/>
      <dgm:spPr/>
    </dgm:pt>
    <dgm:pt modelId="{50ED67B6-282E-43C2-AA94-B71E3CE17172}" type="pres">
      <dgm:prSet presAssocID="{187FE20B-EAE9-402F-B434-0835B0EE3855}" presName="childRect" presStyleLbl="bgAcc1" presStyleIdx="1" presStyleCnt="3" custScaleY="288740" custLinFactNeighborX="-503" custLinFactNeighborY="-4013">
        <dgm:presLayoutVars>
          <dgm:bulletEnabled val="1"/>
        </dgm:presLayoutVars>
      </dgm:prSet>
      <dgm:spPr/>
    </dgm:pt>
    <dgm:pt modelId="{27DC90E2-B1EB-4F38-A9B0-716B1F64005D}" type="pres">
      <dgm:prSet presAssocID="{187FE20B-EAE9-402F-B434-0835B0EE3855}" presName="parentText" presStyleLbl="node1" presStyleIdx="0" presStyleCnt="0">
        <dgm:presLayoutVars>
          <dgm:chMax val="0"/>
          <dgm:bulletEnabled val="1"/>
        </dgm:presLayoutVars>
      </dgm:prSet>
      <dgm:spPr/>
    </dgm:pt>
    <dgm:pt modelId="{58D60081-C843-48DA-A965-EE33D17E3574}" type="pres">
      <dgm:prSet presAssocID="{187FE20B-EAE9-402F-B434-0835B0EE3855}" presName="parentRect" presStyleLbl="alignNode1" presStyleIdx="1" presStyleCnt="3" custLinFactY="47191" custLinFactNeighborX="-503" custLinFactNeighborY="100000"/>
      <dgm:spPr/>
    </dgm:pt>
    <dgm:pt modelId="{B39E7B61-C916-433F-9DBF-1B58D3742E6E}" type="pres">
      <dgm:prSet presAssocID="{187FE20B-EAE9-402F-B434-0835B0EE3855}" presName="adorn" presStyleLbl="fgAccFollowNode1" presStyleIdx="1" presStyleCnt="3" custLinFactY="14816" custLinFactNeighborX="-14966" custLinFactNeighborY="100000"/>
      <dgm:spPr/>
    </dgm:pt>
    <dgm:pt modelId="{4AC5B4B9-E038-4F38-A87F-46294F64570B}" type="pres">
      <dgm:prSet presAssocID="{0D87EA44-B3C2-40F8-B08D-E10CAD3DBCD4}" presName="sibTrans" presStyleLbl="sibTrans2D1" presStyleIdx="0" presStyleCnt="0"/>
      <dgm:spPr/>
    </dgm:pt>
    <dgm:pt modelId="{4F64893B-3C78-4869-9426-6DCD07AF2AAB}" type="pres">
      <dgm:prSet presAssocID="{470E338C-F672-45B4-B22B-88BDA1130258}" presName="compNode" presStyleCnt="0"/>
      <dgm:spPr/>
    </dgm:pt>
    <dgm:pt modelId="{B440C8E4-23E9-480A-BD8A-2620D020DCEF}" type="pres">
      <dgm:prSet presAssocID="{470E338C-F672-45B4-B22B-88BDA1130258}" presName="childRect" presStyleLbl="bgAcc1" presStyleIdx="2" presStyleCnt="3" custScaleY="261350" custLinFactNeighborX="2177" custLinFactNeighborY="-16088">
        <dgm:presLayoutVars>
          <dgm:bulletEnabled val="1"/>
        </dgm:presLayoutVars>
      </dgm:prSet>
      <dgm:spPr/>
    </dgm:pt>
    <dgm:pt modelId="{D6823818-62A4-4968-A6ED-E1171214F4A4}" type="pres">
      <dgm:prSet presAssocID="{470E338C-F672-45B4-B22B-88BDA1130258}" presName="parentText" presStyleLbl="node1" presStyleIdx="0" presStyleCnt="0">
        <dgm:presLayoutVars>
          <dgm:chMax val="0"/>
          <dgm:bulletEnabled val="1"/>
        </dgm:presLayoutVars>
      </dgm:prSet>
      <dgm:spPr/>
    </dgm:pt>
    <dgm:pt modelId="{D7F1F872-9E77-4410-886C-479AFB9EDE55}" type="pres">
      <dgm:prSet presAssocID="{470E338C-F672-45B4-B22B-88BDA1130258}" presName="parentRect" presStyleLbl="alignNode1" presStyleIdx="2" presStyleCnt="3" custLinFactY="47191" custLinFactNeighborX="1506" custLinFactNeighborY="100000"/>
      <dgm:spPr/>
    </dgm:pt>
    <dgm:pt modelId="{C5F06FDB-F65E-46D4-9FC6-95BE8063086B}" type="pres">
      <dgm:prSet presAssocID="{470E338C-F672-45B4-B22B-88BDA1130258}" presName="adorn" presStyleLbl="fgAccFollowNode1" presStyleIdx="2" presStyleCnt="3" custLinFactY="8431" custLinFactNeighborX="8078" custLinFactNeighborY="100000"/>
      <dgm:spPr/>
    </dgm:pt>
  </dgm:ptLst>
  <dgm:cxnLst>
    <dgm:cxn modelId="{E29C9904-8CE4-4B6D-B342-5C698AFF1311}" type="presOf" srcId="{D6F32958-6E8B-4750-962D-F5A6A0487303}" destId="{17F594E5-495E-4F05-B54D-20DAFE0C227E}" srcOrd="0" destOrd="0" presId="urn:microsoft.com/office/officeart/2005/8/layout/bList2"/>
    <dgm:cxn modelId="{9170FF13-EEEE-4A19-A3CD-624B41E15217}" type="presOf" srcId="{10B3C025-9D12-4185-B53A-CBF25F952118}" destId="{B440C8E4-23E9-480A-BD8A-2620D020DCEF}" srcOrd="0" destOrd="0" presId="urn:microsoft.com/office/officeart/2005/8/layout/bList2"/>
    <dgm:cxn modelId="{429DC021-E414-4833-BA3B-C04F75D1C7E5}" type="presOf" srcId="{C9D72EEF-4CBC-4ABA-BD1D-2E0510AC6A20}" destId="{8D15B254-F883-418C-B1CB-516BCC881150}" srcOrd="0" destOrd="0" presId="urn:microsoft.com/office/officeart/2005/8/layout/bList2"/>
    <dgm:cxn modelId="{4DE24A27-4929-4164-900B-BF85CA17927E}" srcId="{C9D72EEF-4CBC-4ABA-BD1D-2E0510AC6A20}" destId="{187FE20B-EAE9-402F-B434-0835B0EE3855}" srcOrd="1" destOrd="0" parTransId="{13D5BFB2-52E9-43D6-A62C-3459494E8297}" sibTransId="{0D87EA44-B3C2-40F8-B08D-E10CAD3DBCD4}"/>
    <dgm:cxn modelId="{9D3B4631-C40C-495E-84AF-B831B5155B92}" srcId="{187FE20B-EAE9-402F-B434-0835B0EE3855}" destId="{FD9AF9B0-893F-4869-8322-E74CE83BFF0E}" srcOrd="0" destOrd="0" parTransId="{7B6D5452-A765-4DDE-847C-22BC3735F935}" sibTransId="{54B6BA6C-35A0-4AFF-BBC7-E4BC2162679A}"/>
    <dgm:cxn modelId="{E3D78F32-6001-4140-BB12-31EFA7A73D39}" type="presOf" srcId="{187FE20B-EAE9-402F-B434-0835B0EE3855}" destId="{58D60081-C843-48DA-A965-EE33D17E3574}" srcOrd="1" destOrd="0" presId="urn:microsoft.com/office/officeart/2005/8/layout/bList2"/>
    <dgm:cxn modelId="{44AEF732-1560-45CC-AB1C-83F7022F58DE}" type="presOf" srcId="{66AB6748-B131-47D3-B7E5-5173F228D282}" destId="{B440C8E4-23E9-480A-BD8A-2620D020DCEF}" srcOrd="0" destOrd="1" presId="urn:microsoft.com/office/officeart/2005/8/layout/bList2"/>
    <dgm:cxn modelId="{390B783F-0D2E-47A7-9BB8-09FBA05BBCB9}" type="presOf" srcId="{6A3CB4C2-D691-41D7-B291-71C517CE7E15}" destId="{B440C8E4-23E9-480A-BD8A-2620D020DCEF}" srcOrd="0" destOrd="2" presId="urn:microsoft.com/office/officeart/2005/8/layout/bList2"/>
    <dgm:cxn modelId="{7BD44F50-E0FD-4734-A627-DFF4DA5FBE45}" srcId="{D6F32958-6E8B-4750-962D-F5A6A0487303}" destId="{D2CF885A-0AA4-41D6-8301-12A1EF0CB514}" srcOrd="2" destOrd="0" parTransId="{4442ED98-5CF0-4B13-B20C-374E9746E7D8}" sibTransId="{7737AADC-4C5A-4928-8747-E21284228AA3}"/>
    <dgm:cxn modelId="{1C0BD372-9F81-4C9F-AB69-DCCCDF77A03F}" type="presOf" srcId="{9F0891E5-D5B7-4456-BC6C-475C1F45D517}" destId="{50ED67B6-282E-43C2-AA94-B71E3CE17172}" srcOrd="0" destOrd="2" presId="urn:microsoft.com/office/officeart/2005/8/layout/bList2"/>
    <dgm:cxn modelId="{100C0A76-CC56-4F55-BB3A-6C5B3858B263}" type="presOf" srcId="{0D87EA44-B3C2-40F8-B08D-E10CAD3DBCD4}" destId="{4AC5B4B9-E038-4F38-A87F-46294F64570B}" srcOrd="0" destOrd="0" presId="urn:microsoft.com/office/officeart/2005/8/layout/bList2"/>
    <dgm:cxn modelId="{3D12E476-37E9-46E7-AF69-9AE4E49FABBA}" srcId="{470E338C-F672-45B4-B22B-88BDA1130258}" destId="{6A3CB4C2-D691-41D7-B291-71C517CE7E15}" srcOrd="2" destOrd="0" parTransId="{E299DBEC-8356-4A29-8B65-45879F0E9A37}" sibTransId="{A4734C85-8A81-49CC-A5D0-439CD5759A3F}"/>
    <dgm:cxn modelId="{F36B3D78-9320-4ED0-B304-3847241D5230}" srcId="{187FE20B-EAE9-402F-B434-0835B0EE3855}" destId="{7FBBAB5E-CA3F-4D3E-B0EE-CA9484FF33F8}" srcOrd="1" destOrd="0" parTransId="{DC3660F5-5B65-47DF-96DC-05173953F688}" sibTransId="{768534EF-62D9-4052-AC12-8C2C48A052FA}"/>
    <dgm:cxn modelId="{22C9D379-5DFC-4436-AD48-37D473CD2CC8}" type="presOf" srcId="{7FBBAB5E-CA3F-4D3E-B0EE-CA9484FF33F8}" destId="{50ED67B6-282E-43C2-AA94-B71E3CE17172}" srcOrd="0" destOrd="1" presId="urn:microsoft.com/office/officeart/2005/8/layout/bList2"/>
    <dgm:cxn modelId="{2D27857D-888E-4E65-816E-F2FFF44AE636}" srcId="{187FE20B-EAE9-402F-B434-0835B0EE3855}" destId="{9F0891E5-D5B7-4456-BC6C-475C1F45D517}" srcOrd="2" destOrd="0" parTransId="{67E624FD-E33D-4764-B68B-2EC11EA340A8}" sibTransId="{07B2F4A6-005F-450D-8433-E11F1943BCE6}"/>
    <dgm:cxn modelId="{0BCBD284-BD13-48F1-8806-191015C8787C}" type="presOf" srcId="{187FE20B-EAE9-402F-B434-0835B0EE3855}" destId="{27DC90E2-B1EB-4F38-A9B0-716B1F64005D}" srcOrd="0" destOrd="0" presId="urn:microsoft.com/office/officeart/2005/8/layout/bList2"/>
    <dgm:cxn modelId="{5B877B88-651A-4163-B6AC-BCF9AD1A46DB}" type="presOf" srcId="{F404A168-78D1-419C-BBAA-B8A0D4A3C707}" destId="{B440C8E4-23E9-480A-BD8A-2620D020DCEF}" srcOrd="0" destOrd="3" presId="urn:microsoft.com/office/officeart/2005/8/layout/bList2"/>
    <dgm:cxn modelId="{9EB49F94-7730-4BA5-A9F3-6D4647D18038}" srcId="{470E338C-F672-45B4-B22B-88BDA1130258}" destId="{F404A168-78D1-419C-BBAA-B8A0D4A3C707}" srcOrd="3" destOrd="0" parTransId="{833AF681-8818-43C0-A10E-A18C0E1258D4}" sibTransId="{FF818FEA-488F-4195-91BF-71CC2B81574A}"/>
    <dgm:cxn modelId="{8B379E9B-4B1E-440A-9CD0-CC76B9C7803F}" type="presOf" srcId="{D2CF885A-0AA4-41D6-8301-12A1EF0CB514}" destId="{30D75ABB-30A5-4120-847B-57DA880CCA0F}" srcOrd="0" destOrd="2" presId="urn:microsoft.com/office/officeart/2005/8/layout/bList2"/>
    <dgm:cxn modelId="{0ED1869F-31E0-424B-8712-6C58FC036FB4}" type="presOf" srcId="{D6F32958-6E8B-4750-962D-F5A6A0487303}" destId="{7CE7CABC-D36C-4700-B970-3D43A36286D5}" srcOrd="1" destOrd="0" presId="urn:microsoft.com/office/officeart/2005/8/layout/bList2"/>
    <dgm:cxn modelId="{366C3CA0-3AAC-4045-9B6D-1523F4295E08}" srcId="{470E338C-F672-45B4-B22B-88BDA1130258}" destId="{10B3C025-9D12-4185-B53A-CBF25F952118}" srcOrd="0" destOrd="0" parTransId="{D4B9D38D-9138-45E4-9A3B-87056A565939}" sibTransId="{033791AB-FE62-4BF7-AFB2-08D13CFFD4D2}"/>
    <dgm:cxn modelId="{BF7D19AC-64C3-4A29-A0D8-D733C1307FC9}" type="presOf" srcId="{470E338C-F672-45B4-B22B-88BDA1130258}" destId="{D6823818-62A4-4968-A6ED-E1171214F4A4}" srcOrd="0" destOrd="0" presId="urn:microsoft.com/office/officeart/2005/8/layout/bList2"/>
    <dgm:cxn modelId="{8CCA6CB2-775B-441A-B38E-C3DEDBAB0179}" type="presOf" srcId="{470E338C-F672-45B4-B22B-88BDA1130258}" destId="{D7F1F872-9E77-4410-886C-479AFB9EDE55}" srcOrd="1" destOrd="0" presId="urn:microsoft.com/office/officeart/2005/8/layout/bList2"/>
    <dgm:cxn modelId="{FA7973B4-1910-4ABA-BE6C-0D7869E19AC3}" srcId="{D6F32958-6E8B-4750-962D-F5A6A0487303}" destId="{45B36DC9-6C8A-4DB9-B769-2393E9482AA2}" srcOrd="0" destOrd="0" parTransId="{F38B52B9-3CD0-422C-A6DE-1579696161D5}" sibTransId="{CDA2F6D9-9C0D-40A7-BA3C-DDDC1339AF2E}"/>
    <dgm:cxn modelId="{B1E096BA-CE23-4832-96BD-901F47296A97}" type="presOf" srcId="{9721A4EC-D57D-41E3-B1C0-F82A978984E0}" destId="{30D75ABB-30A5-4120-847B-57DA880CCA0F}" srcOrd="0" destOrd="1" presId="urn:microsoft.com/office/officeart/2005/8/layout/bList2"/>
    <dgm:cxn modelId="{EBD548C2-5EC2-4628-B5F1-0A56EFD2EFAD}" type="presOf" srcId="{FD9AF9B0-893F-4869-8322-E74CE83BFF0E}" destId="{50ED67B6-282E-43C2-AA94-B71E3CE17172}" srcOrd="0" destOrd="0" presId="urn:microsoft.com/office/officeart/2005/8/layout/bList2"/>
    <dgm:cxn modelId="{13E4B4C8-EA31-458A-8A18-06F91E2A7709}" srcId="{187FE20B-EAE9-402F-B434-0835B0EE3855}" destId="{0BFD768D-5445-4E4B-9041-093ED4344804}" srcOrd="3" destOrd="0" parTransId="{91052B29-C62F-4DF6-8B21-B7378968C88C}" sibTransId="{116E1873-3398-42C5-9358-338E453F8013}"/>
    <dgm:cxn modelId="{4E60F8D3-1CD4-476F-8985-6055264C2ABA}" srcId="{470E338C-F672-45B4-B22B-88BDA1130258}" destId="{66AB6748-B131-47D3-B7E5-5173F228D282}" srcOrd="1" destOrd="0" parTransId="{B0E11CC6-DBA9-440E-A33D-F63E978DD31E}" sibTransId="{C72B5F5D-406E-4627-9E9A-2FDE298A551F}"/>
    <dgm:cxn modelId="{753E44D9-8583-41DB-BAEC-A1CCE5335A2D}" type="presOf" srcId="{45B36DC9-6C8A-4DB9-B769-2393E9482AA2}" destId="{30D75ABB-30A5-4120-847B-57DA880CCA0F}" srcOrd="0" destOrd="0" presId="urn:microsoft.com/office/officeart/2005/8/layout/bList2"/>
    <dgm:cxn modelId="{198869E1-05F7-4C2B-8BB6-543380D66187}" type="presOf" srcId="{0BFD768D-5445-4E4B-9041-093ED4344804}" destId="{50ED67B6-282E-43C2-AA94-B71E3CE17172}" srcOrd="0" destOrd="3" presId="urn:microsoft.com/office/officeart/2005/8/layout/bList2"/>
    <dgm:cxn modelId="{113FDBE6-607E-41DC-8C12-02B4D856EEE6}" srcId="{C9D72EEF-4CBC-4ABA-BD1D-2E0510AC6A20}" destId="{D6F32958-6E8B-4750-962D-F5A6A0487303}" srcOrd="0" destOrd="0" parTransId="{8E278607-F768-4FAA-B751-A40504F6B3FA}" sibTransId="{E1E88017-3349-4A78-B7B2-4ED88DDCBCC8}"/>
    <dgm:cxn modelId="{8FAFE6F5-5CB9-48F6-B111-049270A2D3CD}" type="presOf" srcId="{E1E88017-3349-4A78-B7B2-4ED88DDCBCC8}" destId="{CB600D25-78F2-4B04-835F-DC7B0E7A0A94}" srcOrd="0" destOrd="0" presId="urn:microsoft.com/office/officeart/2005/8/layout/bList2"/>
    <dgm:cxn modelId="{9A7264FA-EC3D-4A5B-A9B7-0D71C8D99D3A}" srcId="{D6F32958-6E8B-4750-962D-F5A6A0487303}" destId="{9721A4EC-D57D-41E3-B1C0-F82A978984E0}" srcOrd="1" destOrd="0" parTransId="{838CADBC-B520-45AF-BFEF-51939FB00A2B}" sibTransId="{18D537EF-BABC-4E20-90B1-38F02F10E3E5}"/>
    <dgm:cxn modelId="{641FCFFB-760B-44AD-98B2-6DA9218D826B}" srcId="{C9D72EEF-4CBC-4ABA-BD1D-2E0510AC6A20}" destId="{470E338C-F672-45B4-B22B-88BDA1130258}" srcOrd="2" destOrd="0" parTransId="{A8D1C5DD-7154-4E87-8AC0-37DE38097A33}" sibTransId="{254E1CBB-430C-465E-903A-241A5060FF72}"/>
    <dgm:cxn modelId="{72C34579-7D1F-4BEE-B74E-9CF08CD35F71}" type="presParOf" srcId="{8D15B254-F883-418C-B1CB-516BCC881150}" destId="{2798497B-EEA9-46FA-8D5E-CB9C054F6E75}" srcOrd="0" destOrd="0" presId="urn:microsoft.com/office/officeart/2005/8/layout/bList2"/>
    <dgm:cxn modelId="{49FD73BB-51C1-42AA-9D79-17FC812B07ED}" type="presParOf" srcId="{2798497B-EEA9-46FA-8D5E-CB9C054F6E75}" destId="{30D75ABB-30A5-4120-847B-57DA880CCA0F}" srcOrd="0" destOrd="0" presId="urn:microsoft.com/office/officeart/2005/8/layout/bList2"/>
    <dgm:cxn modelId="{3D61600D-2088-46A2-897A-007533D28A4E}" type="presParOf" srcId="{2798497B-EEA9-46FA-8D5E-CB9C054F6E75}" destId="{17F594E5-495E-4F05-B54D-20DAFE0C227E}" srcOrd="1" destOrd="0" presId="urn:microsoft.com/office/officeart/2005/8/layout/bList2"/>
    <dgm:cxn modelId="{9F17E799-6931-4E0E-922A-03E0DD8D4C88}" type="presParOf" srcId="{2798497B-EEA9-46FA-8D5E-CB9C054F6E75}" destId="{7CE7CABC-D36C-4700-B970-3D43A36286D5}" srcOrd="2" destOrd="0" presId="urn:microsoft.com/office/officeart/2005/8/layout/bList2"/>
    <dgm:cxn modelId="{9EB321EC-9099-459E-94A1-A3AFCB7F6F5A}" type="presParOf" srcId="{2798497B-EEA9-46FA-8D5E-CB9C054F6E75}" destId="{A5282F54-0845-434E-8392-71F7F88EF38F}" srcOrd="3" destOrd="0" presId="urn:microsoft.com/office/officeart/2005/8/layout/bList2"/>
    <dgm:cxn modelId="{10DA2205-DA75-4659-8644-A95C83B1983B}" type="presParOf" srcId="{8D15B254-F883-418C-B1CB-516BCC881150}" destId="{CB600D25-78F2-4B04-835F-DC7B0E7A0A94}" srcOrd="1" destOrd="0" presId="urn:microsoft.com/office/officeart/2005/8/layout/bList2"/>
    <dgm:cxn modelId="{E95B16E9-11B3-4CEB-8AEA-8B6140664D8D}" type="presParOf" srcId="{8D15B254-F883-418C-B1CB-516BCC881150}" destId="{1B05D80D-7CFF-475D-B804-0651B1E8D08B}" srcOrd="2" destOrd="0" presId="urn:microsoft.com/office/officeart/2005/8/layout/bList2"/>
    <dgm:cxn modelId="{A856501E-5AF5-46D8-B2CD-CBD43E0FBF17}" type="presParOf" srcId="{1B05D80D-7CFF-475D-B804-0651B1E8D08B}" destId="{50ED67B6-282E-43C2-AA94-B71E3CE17172}" srcOrd="0" destOrd="0" presId="urn:microsoft.com/office/officeart/2005/8/layout/bList2"/>
    <dgm:cxn modelId="{84345A49-5DC3-4E31-90C2-B287A1837630}" type="presParOf" srcId="{1B05D80D-7CFF-475D-B804-0651B1E8D08B}" destId="{27DC90E2-B1EB-4F38-A9B0-716B1F64005D}" srcOrd="1" destOrd="0" presId="urn:microsoft.com/office/officeart/2005/8/layout/bList2"/>
    <dgm:cxn modelId="{B60424FD-29E5-4BF9-BDA2-B7440B64F538}" type="presParOf" srcId="{1B05D80D-7CFF-475D-B804-0651B1E8D08B}" destId="{58D60081-C843-48DA-A965-EE33D17E3574}" srcOrd="2" destOrd="0" presId="urn:microsoft.com/office/officeart/2005/8/layout/bList2"/>
    <dgm:cxn modelId="{B683DA52-F779-4808-A351-60A1F0E89D2A}" type="presParOf" srcId="{1B05D80D-7CFF-475D-B804-0651B1E8D08B}" destId="{B39E7B61-C916-433F-9DBF-1B58D3742E6E}" srcOrd="3" destOrd="0" presId="urn:microsoft.com/office/officeart/2005/8/layout/bList2"/>
    <dgm:cxn modelId="{73DE1CC9-63CD-4BCA-9914-E0D663C85039}" type="presParOf" srcId="{8D15B254-F883-418C-B1CB-516BCC881150}" destId="{4AC5B4B9-E038-4F38-A87F-46294F64570B}" srcOrd="3" destOrd="0" presId="urn:microsoft.com/office/officeart/2005/8/layout/bList2"/>
    <dgm:cxn modelId="{21DCBB4F-ADF0-4220-8070-3F39D458EEC6}" type="presParOf" srcId="{8D15B254-F883-418C-B1CB-516BCC881150}" destId="{4F64893B-3C78-4869-9426-6DCD07AF2AAB}" srcOrd="4" destOrd="0" presId="urn:microsoft.com/office/officeart/2005/8/layout/bList2"/>
    <dgm:cxn modelId="{FCA5F1D0-ED87-4693-B6FF-09E069F9FD09}" type="presParOf" srcId="{4F64893B-3C78-4869-9426-6DCD07AF2AAB}" destId="{B440C8E4-23E9-480A-BD8A-2620D020DCEF}" srcOrd="0" destOrd="0" presId="urn:microsoft.com/office/officeart/2005/8/layout/bList2"/>
    <dgm:cxn modelId="{8B37653A-2E7D-4EBC-8CC6-83AA0A321E59}" type="presParOf" srcId="{4F64893B-3C78-4869-9426-6DCD07AF2AAB}" destId="{D6823818-62A4-4968-A6ED-E1171214F4A4}" srcOrd="1" destOrd="0" presId="urn:microsoft.com/office/officeart/2005/8/layout/bList2"/>
    <dgm:cxn modelId="{96AB5EEE-764F-4E3C-AD07-A68EDFA248F2}" type="presParOf" srcId="{4F64893B-3C78-4869-9426-6DCD07AF2AAB}" destId="{D7F1F872-9E77-4410-886C-479AFB9EDE55}" srcOrd="2" destOrd="0" presId="urn:microsoft.com/office/officeart/2005/8/layout/bList2"/>
    <dgm:cxn modelId="{7AC6DAA2-0CA6-4B9A-9892-73AF6D4BFF44}" type="presParOf" srcId="{4F64893B-3C78-4869-9426-6DCD07AF2AAB}" destId="{C5F06FDB-F65E-46D4-9FC6-95BE8063086B}"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17902D-DC2A-4E5D-853F-1D4BAADCDA67}" type="doc">
      <dgm:prSet loTypeId="urn:microsoft.com/office/officeart/2005/8/layout/process2" loCatId="process" qsTypeId="urn:microsoft.com/office/officeart/2005/8/quickstyle/simple1" qsCatId="simple" csTypeId="urn:microsoft.com/office/officeart/2005/8/colors/accent1_2" csCatId="accent1" phldr="1"/>
      <dgm:spPr/>
    </dgm:pt>
    <dgm:pt modelId="{1051E24B-E4AD-48C3-AA65-FBBEBE025FCF}">
      <dgm:prSet phldrT="[Text]">
        <dgm:style>
          <a:lnRef idx="0">
            <a:scrgbClr r="0" g="0" b="0"/>
          </a:lnRef>
          <a:fillRef idx="0">
            <a:scrgbClr r="0" g="0" b="0"/>
          </a:fillRef>
          <a:effectRef idx="0">
            <a:scrgbClr r="0" g="0" b="0"/>
          </a:effectRef>
          <a:fontRef idx="minor">
            <a:schemeClr val="lt1"/>
          </a:fontRef>
        </dgm:style>
      </dgm:prSet>
      <dgm:spPr>
        <a:solidFill>
          <a:srgbClr val="FFFF00">
            <a:alpha val="50000"/>
          </a:srgbClr>
        </a:solidFill>
        <a:ln>
          <a:noFill/>
        </a:ln>
      </dgm:spPr>
      <dgm:t>
        <a:bodyPr/>
        <a:lstStyle/>
        <a:p>
          <a:r>
            <a:rPr lang="ar-DZ" dirty="0"/>
            <a:t>معيار الملكية</a:t>
          </a:r>
          <a:endParaRPr lang="en-US" dirty="0"/>
        </a:p>
      </dgm:t>
    </dgm:pt>
    <dgm:pt modelId="{49ACAB77-F423-4A9B-AA00-E544DDA84F35}" type="parTrans" cxnId="{FDCF6C3D-0881-44E0-A09F-7D7AC12379DE}">
      <dgm:prSet/>
      <dgm:spPr/>
      <dgm:t>
        <a:bodyPr/>
        <a:lstStyle/>
        <a:p>
          <a:endParaRPr lang="en-US"/>
        </a:p>
      </dgm:t>
    </dgm:pt>
    <dgm:pt modelId="{EDFE0E15-4731-4429-B7CB-5357659D04B3}" type="sibTrans" cxnId="{FDCF6C3D-0881-44E0-A09F-7D7AC12379DE}">
      <dgm:prSet/>
      <dgm:spPr/>
      <dgm:t>
        <a:bodyPr/>
        <a:lstStyle/>
        <a:p>
          <a:endParaRPr lang="en-US"/>
        </a:p>
      </dgm:t>
    </dgm:pt>
    <dgm:pt modelId="{23849F50-6F16-488E-BA28-D173485B55BA}">
      <dgm:prSet phldrT="[Text]">
        <dgm:style>
          <a:lnRef idx="0">
            <a:scrgbClr r="0" g="0" b="0"/>
          </a:lnRef>
          <a:fillRef idx="0">
            <a:scrgbClr r="0" g="0" b="0"/>
          </a:fillRef>
          <a:effectRef idx="0">
            <a:scrgbClr r="0" g="0" b="0"/>
          </a:effectRef>
          <a:fontRef idx="minor">
            <a:schemeClr val="lt1"/>
          </a:fontRef>
        </dgm:style>
      </dgm:prSet>
      <dgm:spPr>
        <a:solidFill>
          <a:srgbClr val="FFFF00">
            <a:alpha val="50000"/>
          </a:srgbClr>
        </a:solidFill>
        <a:ln>
          <a:noFill/>
        </a:ln>
      </dgm:spPr>
      <dgm:t>
        <a:bodyPr/>
        <a:lstStyle/>
        <a:p>
          <a:r>
            <a:rPr lang="ar-DZ" dirty="0"/>
            <a:t>معيار المقدرة الانتاجية</a:t>
          </a:r>
          <a:endParaRPr lang="en-US" dirty="0"/>
        </a:p>
      </dgm:t>
    </dgm:pt>
    <dgm:pt modelId="{22677A99-2656-4BE2-8A4E-FD01AAD3487B}" type="parTrans" cxnId="{C86E4A58-4625-4C21-96BD-2766431E26EE}">
      <dgm:prSet/>
      <dgm:spPr/>
      <dgm:t>
        <a:bodyPr/>
        <a:lstStyle/>
        <a:p>
          <a:endParaRPr lang="en-US"/>
        </a:p>
      </dgm:t>
    </dgm:pt>
    <dgm:pt modelId="{F470079E-F3F0-4F55-A07A-C6DB813957CD}" type="sibTrans" cxnId="{C86E4A58-4625-4C21-96BD-2766431E26EE}">
      <dgm:prSet/>
      <dgm:spPr/>
      <dgm:t>
        <a:bodyPr/>
        <a:lstStyle/>
        <a:p>
          <a:endParaRPr lang="en-US"/>
        </a:p>
      </dgm:t>
    </dgm:pt>
    <dgm:pt modelId="{E2076C82-8D58-40C7-9C49-024662DCB16B}">
      <dgm:prSet phldrT="[Text]">
        <dgm:style>
          <a:lnRef idx="0">
            <a:scrgbClr r="0" g="0" b="0"/>
          </a:lnRef>
          <a:fillRef idx="0">
            <a:scrgbClr r="0" g="0" b="0"/>
          </a:fillRef>
          <a:effectRef idx="0">
            <a:scrgbClr r="0" g="0" b="0"/>
          </a:effectRef>
          <a:fontRef idx="minor">
            <a:schemeClr val="lt1"/>
          </a:fontRef>
        </dgm:style>
      </dgm:prSet>
      <dgm:spPr>
        <a:solidFill>
          <a:srgbClr val="FFFF00">
            <a:alpha val="50000"/>
          </a:srgbClr>
        </a:solidFill>
        <a:ln>
          <a:noFill/>
        </a:ln>
      </dgm:spPr>
      <dgm:t>
        <a:bodyPr/>
        <a:lstStyle/>
        <a:p>
          <a:r>
            <a:rPr lang="ar-DZ" dirty="0"/>
            <a:t>معيار الخدمات المستقبلية</a:t>
          </a:r>
          <a:endParaRPr lang="en-US" dirty="0"/>
        </a:p>
      </dgm:t>
    </dgm:pt>
    <dgm:pt modelId="{C45FFFCA-C698-4B12-8D12-4A2B0B181199}" type="parTrans" cxnId="{92FD5DFA-533B-42E4-B8CF-3DF4295D9AE9}">
      <dgm:prSet/>
      <dgm:spPr/>
      <dgm:t>
        <a:bodyPr/>
        <a:lstStyle/>
        <a:p>
          <a:endParaRPr lang="en-US"/>
        </a:p>
      </dgm:t>
    </dgm:pt>
    <dgm:pt modelId="{E55D5B2B-0A6D-4B5C-9D90-DBD27A2792CE}" type="sibTrans" cxnId="{92FD5DFA-533B-42E4-B8CF-3DF4295D9AE9}">
      <dgm:prSet/>
      <dgm:spPr/>
      <dgm:t>
        <a:bodyPr/>
        <a:lstStyle/>
        <a:p>
          <a:endParaRPr lang="en-US"/>
        </a:p>
      </dgm:t>
    </dgm:pt>
    <dgm:pt modelId="{1AF50B6D-F593-473D-B58D-7DD6DB63D75A}">
      <dgm:prSet>
        <dgm:style>
          <a:lnRef idx="0">
            <a:scrgbClr r="0" g="0" b="0"/>
          </a:lnRef>
          <a:fillRef idx="0">
            <a:scrgbClr r="0" g="0" b="0"/>
          </a:fillRef>
          <a:effectRef idx="0">
            <a:scrgbClr r="0" g="0" b="0"/>
          </a:effectRef>
          <a:fontRef idx="minor">
            <a:schemeClr val="lt1"/>
          </a:fontRef>
        </dgm:style>
      </dgm:prSet>
      <dgm:spPr>
        <a:solidFill>
          <a:srgbClr val="FFFF00">
            <a:alpha val="50000"/>
          </a:srgbClr>
        </a:solidFill>
        <a:ln>
          <a:noFill/>
        </a:ln>
      </dgm:spPr>
      <dgm:t>
        <a:bodyPr/>
        <a:lstStyle/>
        <a:p>
          <a:r>
            <a:rPr lang="ar-DZ" dirty="0"/>
            <a:t>امعيار القابلية للقياس  أو التحديد</a:t>
          </a:r>
          <a:endParaRPr lang="en-US" dirty="0"/>
        </a:p>
      </dgm:t>
    </dgm:pt>
    <dgm:pt modelId="{A7DC8D69-C3D6-4199-A019-B148A6C3391E}" type="parTrans" cxnId="{BC300562-8784-42F8-B978-77E04800AE09}">
      <dgm:prSet/>
      <dgm:spPr/>
      <dgm:t>
        <a:bodyPr/>
        <a:lstStyle/>
        <a:p>
          <a:endParaRPr lang="en-US"/>
        </a:p>
      </dgm:t>
    </dgm:pt>
    <dgm:pt modelId="{BC937A28-0C74-4C7A-AC79-C66A80A8A39A}" type="sibTrans" cxnId="{BC300562-8784-42F8-B978-77E04800AE09}">
      <dgm:prSet/>
      <dgm:spPr/>
      <dgm:t>
        <a:bodyPr/>
        <a:lstStyle/>
        <a:p>
          <a:endParaRPr lang="en-US"/>
        </a:p>
      </dgm:t>
    </dgm:pt>
    <dgm:pt modelId="{E0B9A283-5888-4F81-8683-151906FBD1D8}" type="pres">
      <dgm:prSet presAssocID="{AB17902D-DC2A-4E5D-853F-1D4BAADCDA67}" presName="linearFlow" presStyleCnt="0">
        <dgm:presLayoutVars>
          <dgm:resizeHandles val="exact"/>
        </dgm:presLayoutVars>
      </dgm:prSet>
      <dgm:spPr/>
    </dgm:pt>
    <dgm:pt modelId="{CC436025-2CBD-46A9-BBD9-0FD4322F047C}" type="pres">
      <dgm:prSet presAssocID="{1051E24B-E4AD-48C3-AA65-FBBEBE025FCF}" presName="node" presStyleLbl="node1" presStyleIdx="0" presStyleCnt="4" custScaleX="149046">
        <dgm:presLayoutVars>
          <dgm:bulletEnabled val="1"/>
        </dgm:presLayoutVars>
      </dgm:prSet>
      <dgm:spPr/>
    </dgm:pt>
    <dgm:pt modelId="{73CFB458-162D-431E-B068-9C1787054678}" type="pres">
      <dgm:prSet presAssocID="{EDFE0E15-4731-4429-B7CB-5357659D04B3}" presName="sibTrans" presStyleLbl="sibTrans2D1" presStyleIdx="0" presStyleCnt="3"/>
      <dgm:spPr/>
    </dgm:pt>
    <dgm:pt modelId="{8BF243D2-020C-4442-A694-6745A380EFA0}" type="pres">
      <dgm:prSet presAssocID="{EDFE0E15-4731-4429-B7CB-5357659D04B3}" presName="connectorText" presStyleLbl="sibTrans2D1" presStyleIdx="0" presStyleCnt="3"/>
      <dgm:spPr/>
    </dgm:pt>
    <dgm:pt modelId="{22DBBFCE-67B5-4C59-9FCD-B0D94764B015}" type="pres">
      <dgm:prSet presAssocID="{23849F50-6F16-488E-BA28-D173485B55BA}" presName="node" presStyleLbl="node1" presStyleIdx="1" presStyleCnt="4" custScaleX="149046">
        <dgm:presLayoutVars>
          <dgm:bulletEnabled val="1"/>
        </dgm:presLayoutVars>
      </dgm:prSet>
      <dgm:spPr/>
    </dgm:pt>
    <dgm:pt modelId="{BA1D48BD-1398-492C-8B2F-5CAEEB13ACE9}" type="pres">
      <dgm:prSet presAssocID="{F470079E-F3F0-4F55-A07A-C6DB813957CD}" presName="sibTrans" presStyleLbl="sibTrans2D1" presStyleIdx="1" presStyleCnt="3"/>
      <dgm:spPr/>
    </dgm:pt>
    <dgm:pt modelId="{3213816E-CCB6-4AEE-8F26-97427428C696}" type="pres">
      <dgm:prSet presAssocID="{F470079E-F3F0-4F55-A07A-C6DB813957CD}" presName="connectorText" presStyleLbl="sibTrans2D1" presStyleIdx="1" presStyleCnt="3"/>
      <dgm:spPr/>
    </dgm:pt>
    <dgm:pt modelId="{31DCE0AF-8D44-4D09-AB60-9E45931AD2F3}" type="pres">
      <dgm:prSet presAssocID="{E2076C82-8D58-40C7-9C49-024662DCB16B}" presName="node" presStyleLbl="node1" presStyleIdx="2" presStyleCnt="4" custScaleX="149046">
        <dgm:presLayoutVars>
          <dgm:bulletEnabled val="1"/>
        </dgm:presLayoutVars>
      </dgm:prSet>
      <dgm:spPr/>
    </dgm:pt>
    <dgm:pt modelId="{ED8E896C-87AE-47D4-805A-5D4A444D87EC}" type="pres">
      <dgm:prSet presAssocID="{E55D5B2B-0A6D-4B5C-9D90-DBD27A2792CE}" presName="sibTrans" presStyleLbl="sibTrans2D1" presStyleIdx="2" presStyleCnt="3"/>
      <dgm:spPr/>
    </dgm:pt>
    <dgm:pt modelId="{CC0C1534-EEC2-4D15-80E9-BEA2791656C6}" type="pres">
      <dgm:prSet presAssocID="{E55D5B2B-0A6D-4B5C-9D90-DBD27A2792CE}" presName="connectorText" presStyleLbl="sibTrans2D1" presStyleIdx="2" presStyleCnt="3"/>
      <dgm:spPr/>
    </dgm:pt>
    <dgm:pt modelId="{81409511-A9EB-4628-88EA-95820601D4AA}" type="pres">
      <dgm:prSet presAssocID="{1AF50B6D-F593-473D-B58D-7DD6DB63D75A}" presName="node" presStyleLbl="node1" presStyleIdx="3" presStyleCnt="4" custScaleX="149046">
        <dgm:presLayoutVars>
          <dgm:bulletEnabled val="1"/>
        </dgm:presLayoutVars>
      </dgm:prSet>
      <dgm:spPr/>
    </dgm:pt>
  </dgm:ptLst>
  <dgm:cxnLst>
    <dgm:cxn modelId="{38B9410B-2C7E-49C2-AA50-CDF9864051E5}" type="presOf" srcId="{E2076C82-8D58-40C7-9C49-024662DCB16B}" destId="{31DCE0AF-8D44-4D09-AB60-9E45931AD2F3}" srcOrd="0" destOrd="0" presId="urn:microsoft.com/office/officeart/2005/8/layout/process2"/>
    <dgm:cxn modelId="{5813D527-4A04-4EC8-82A2-E8E43122E8B9}" type="presOf" srcId="{AB17902D-DC2A-4E5D-853F-1D4BAADCDA67}" destId="{E0B9A283-5888-4F81-8683-151906FBD1D8}" srcOrd="0" destOrd="0" presId="urn:microsoft.com/office/officeart/2005/8/layout/process2"/>
    <dgm:cxn modelId="{98D31229-B913-4DC7-8862-EB5D0E33928B}" type="presOf" srcId="{1AF50B6D-F593-473D-B58D-7DD6DB63D75A}" destId="{81409511-A9EB-4628-88EA-95820601D4AA}" srcOrd="0" destOrd="0" presId="urn:microsoft.com/office/officeart/2005/8/layout/process2"/>
    <dgm:cxn modelId="{3B3DF129-9675-4D8F-AE22-74C5E26AD82E}" type="presOf" srcId="{EDFE0E15-4731-4429-B7CB-5357659D04B3}" destId="{73CFB458-162D-431E-B068-9C1787054678}" srcOrd="0" destOrd="0" presId="urn:microsoft.com/office/officeart/2005/8/layout/process2"/>
    <dgm:cxn modelId="{FDCF6C3D-0881-44E0-A09F-7D7AC12379DE}" srcId="{AB17902D-DC2A-4E5D-853F-1D4BAADCDA67}" destId="{1051E24B-E4AD-48C3-AA65-FBBEBE025FCF}" srcOrd="0" destOrd="0" parTransId="{49ACAB77-F423-4A9B-AA00-E544DDA84F35}" sibTransId="{EDFE0E15-4731-4429-B7CB-5357659D04B3}"/>
    <dgm:cxn modelId="{BC300562-8784-42F8-B978-77E04800AE09}" srcId="{AB17902D-DC2A-4E5D-853F-1D4BAADCDA67}" destId="{1AF50B6D-F593-473D-B58D-7DD6DB63D75A}" srcOrd="3" destOrd="0" parTransId="{A7DC8D69-C3D6-4199-A019-B148A6C3391E}" sibTransId="{BC937A28-0C74-4C7A-AC79-C66A80A8A39A}"/>
    <dgm:cxn modelId="{6F0CCE49-72BF-4EF8-9DC4-FB3D3EDE5A19}" type="presOf" srcId="{1051E24B-E4AD-48C3-AA65-FBBEBE025FCF}" destId="{CC436025-2CBD-46A9-BBD9-0FD4322F047C}" srcOrd="0" destOrd="0" presId="urn:microsoft.com/office/officeart/2005/8/layout/process2"/>
    <dgm:cxn modelId="{C86E4A58-4625-4C21-96BD-2766431E26EE}" srcId="{AB17902D-DC2A-4E5D-853F-1D4BAADCDA67}" destId="{23849F50-6F16-488E-BA28-D173485B55BA}" srcOrd="1" destOrd="0" parTransId="{22677A99-2656-4BE2-8A4E-FD01AAD3487B}" sibTransId="{F470079E-F3F0-4F55-A07A-C6DB813957CD}"/>
    <dgm:cxn modelId="{76D458AF-493C-4FE1-897D-A06F3633C8C0}" type="presOf" srcId="{F470079E-F3F0-4F55-A07A-C6DB813957CD}" destId="{3213816E-CCB6-4AEE-8F26-97427428C696}" srcOrd="1" destOrd="0" presId="urn:microsoft.com/office/officeart/2005/8/layout/process2"/>
    <dgm:cxn modelId="{FA7601BC-486A-46F2-A533-1E7948B8AECB}" type="presOf" srcId="{23849F50-6F16-488E-BA28-D173485B55BA}" destId="{22DBBFCE-67B5-4C59-9FCD-B0D94764B015}" srcOrd="0" destOrd="0" presId="urn:microsoft.com/office/officeart/2005/8/layout/process2"/>
    <dgm:cxn modelId="{41C10FBC-9618-4F85-801F-2505C3FB9C25}" type="presOf" srcId="{E55D5B2B-0A6D-4B5C-9D90-DBD27A2792CE}" destId="{CC0C1534-EEC2-4D15-80E9-BEA2791656C6}" srcOrd="1" destOrd="0" presId="urn:microsoft.com/office/officeart/2005/8/layout/process2"/>
    <dgm:cxn modelId="{F3FBBAF4-B311-4F5B-AC48-BEDB6C5F7E14}" type="presOf" srcId="{E55D5B2B-0A6D-4B5C-9D90-DBD27A2792CE}" destId="{ED8E896C-87AE-47D4-805A-5D4A444D87EC}" srcOrd="0" destOrd="0" presId="urn:microsoft.com/office/officeart/2005/8/layout/process2"/>
    <dgm:cxn modelId="{FF4C5FF9-3B69-4E89-95BD-D478E15FA6E8}" type="presOf" srcId="{EDFE0E15-4731-4429-B7CB-5357659D04B3}" destId="{8BF243D2-020C-4442-A694-6745A380EFA0}" srcOrd="1" destOrd="0" presId="urn:microsoft.com/office/officeart/2005/8/layout/process2"/>
    <dgm:cxn modelId="{92FD5DFA-533B-42E4-B8CF-3DF4295D9AE9}" srcId="{AB17902D-DC2A-4E5D-853F-1D4BAADCDA67}" destId="{E2076C82-8D58-40C7-9C49-024662DCB16B}" srcOrd="2" destOrd="0" parTransId="{C45FFFCA-C698-4B12-8D12-4A2B0B181199}" sibTransId="{E55D5B2B-0A6D-4B5C-9D90-DBD27A2792CE}"/>
    <dgm:cxn modelId="{EB0CD5FB-786F-4640-8D8A-534D30701109}" type="presOf" srcId="{F470079E-F3F0-4F55-A07A-C6DB813957CD}" destId="{BA1D48BD-1398-492C-8B2F-5CAEEB13ACE9}" srcOrd="0" destOrd="0" presId="urn:microsoft.com/office/officeart/2005/8/layout/process2"/>
    <dgm:cxn modelId="{5938A49E-5C06-437B-B859-6358CA298938}" type="presParOf" srcId="{E0B9A283-5888-4F81-8683-151906FBD1D8}" destId="{CC436025-2CBD-46A9-BBD9-0FD4322F047C}" srcOrd="0" destOrd="0" presId="urn:microsoft.com/office/officeart/2005/8/layout/process2"/>
    <dgm:cxn modelId="{FED084DC-4791-4075-8033-BC3EE3415FCF}" type="presParOf" srcId="{E0B9A283-5888-4F81-8683-151906FBD1D8}" destId="{73CFB458-162D-431E-B068-9C1787054678}" srcOrd="1" destOrd="0" presId="urn:microsoft.com/office/officeart/2005/8/layout/process2"/>
    <dgm:cxn modelId="{211C7D74-3994-4095-BE7E-23C470A721C0}" type="presParOf" srcId="{73CFB458-162D-431E-B068-9C1787054678}" destId="{8BF243D2-020C-4442-A694-6745A380EFA0}" srcOrd="0" destOrd="0" presId="urn:microsoft.com/office/officeart/2005/8/layout/process2"/>
    <dgm:cxn modelId="{E256E3A0-F604-4307-9CD5-03F5F0A354D8}" type="presParOf" srcId="{E0B9A283-5888-4F81-8683-151906FBD1D8}" destId="{22DBBFCE-67B5-4C59-9FCD-B0D94764B015}" srcOrd="2" destOrd="0" presId="urn:microsoft.com/office/officeart/2005/8/layout/process2"/>
    <dgm:cxn modelId="{3D58D8F9-CE13-46BA-A4EB-2C6BF3250F43}" type="presParOf" srcId="{E0B9A283-5888-4F81-8683-151906FBD1D8}" destId="{BA1D48BD-1398-492C-8B2F-5CAEEB13ACE9}" srcOrd="3" destOrd="0" presId="urn:microsoft.com/office/officeart/2005/8/layout/process2"/>
    <dgm:cxn modelId="{F1FBD183-9969-4040-B5DB-947B429CF64C}" type="presParOf" srcId="{BA1D48BD-1398-492C-8B2F-5CAEEB13ACE9}" destId="{3213816E-CCB6-4AEE-8F26-97427428C696}" srcOrd="0" destOrd="0" presId="urn:microsoft.com/office/officeart/2005/8/layout/process2"/>
    <dgm:cxn modelId="{20DE4A0E-F475-49DF-8F06-00D386167022}" type="presParOf" srcId="{E0B9A283-5888-4F81-8683-151906FBD1D8}" destId="{31DCE0AF-8D44-4D09-AB60-9E45931AD2F3}" srcOrd="4" destOrd="0" presId="urn:microsoft.com/office/officeart/2005/8/layout/process2"/>
    <dgm:cxn modelId="{778C1D24-17D2-40F6-9EB4-3E296DC30337}" type="presParOf" srcId="{E0B9A283-5888-4F81-8683-151906FBD1D8}" destId="{ED8E896C-87AE-47D4-805A-5D4A444D87EC}" srcOrd="5" destOrd="0" presId="urn:microsoft.com/office/officeart/2005/8/layout/process2"/>
    <dgm:cxn modelId="{A2C4844C-7B34-4363-AD5F-C25B794E3162}" type="presParOf" srcId="{ED8E896C-87AE-47D4-805A-5D4A444D87EC}" destId="{CC0C1534-EEC2-4D15-80E9-BEA2791656C6}" srcOrd="0" destOrd="0" presId="urn:microsoft.com/office/officeart/2005/8/layout/process2"/>
    <dgm:cxn modelId="{EC4981BA-1E6D-460C-B71C-CC72F2ACEC09}" type="presParOf" srcId="{E0B9A283-5888-4F81-8683-151906FBD1D8}" destId="{81409511-A9EB-4628-88EA-95820601D4AA}"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908CFD-D431-46F2-B901-D46CE6EA464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01BCA79-6750-49B1-94E8-85AD2FB68DE4}">
      <dgm:prSet phldrT="[Text]"/>
      <dgm:spPr/>
      <dgm:t>
        <a:bodyPr/>
        <a:lstStyle/>
        <a:p>
          <a:r>
            <a:rPr lang="ar-DZ" b="1" dirty="0">
              <a:solidFill>
                <a:srgbClr val="FFFF00"/>
              </a:solidFill>
            </a:rPr>
            <a:t>طريقة تكلفة الموارد البشرية</a:t>
          </a:r>
          <a:endParaRPr lang="en-US" b="1" dirty="0">
            <a:solidFill>
              <a:srgbClr val="FFFF00"/>
            </a:solidFill>
          </a:endParaRPr>
        </a:p>
      </dgm:t>
    </dgm:pt>
    <dgm:pt modelId="{7EE31448-D400-4AB3-BD64-51B749E95776}" type="parTrans" cxnId="{6EAC2468-7C45-44CA-BA98-DDD429DA9E5F}">
      <dgm:prSet/>
      <dgm:spPr/>
      <dgm:t>
        <a:bodyPr/>
        <a:lstStyle/>
        <a:p>
          <a:endParaRPr lang="en-US"/>
        </a:p>
      </dgm:t>
    </dgm:pt>
    <dgm:pt modelId="{4C1FFFD4-623B-454D-A0B2-C06600F823B6}" type="sibTrans" cxnId="{6EAC2468-7C45-44CA-BA98-DDD429DA9E5F}">
      <dgm:prSet/>
      <dgm:spPr/>
      <dgm:t>
        <a:bodyPr/>
        <a:lstStyle/>
        <a:p>
          <a:endParaRPr lang="en-US"/>
        </a:p>
      </dgm:t>
    </dgm:pt>
    <dgm:pt modelId="{2EAF5DDD-7E66-4540-BFEC-85ECAD322D23}">
      <dgm:prSet phldrT="[Text]"/>
      <dgm:spPr/>
      <dgm:t>
        <a:bodyPr/>
        <a:lstStyle/>
        <a:p>
          <a:pPr rtl="1"/>
          <a:r>
            <a:rPr lang="ar-DZ" dirty="0"/>
            <a:t>حسب هذه الطريقة تقسم تكلفة المورد البشري الى قسمين :</a:t>
          </a:r>
          <a:endParaRPr lang="en-US" dirty="0"/>
        </a:p>
      </dgm:t>
    </dgm:pt>
    <dgm:pt modelId="{AF1C210A-8EA2-4E08-B149-DCB006AC308A}" type="parTrans" cxnId="{7FCDF3C0-508F-49E4-9448-1E1531070919}">
      <dgm:prSet/>
      <dgm:spPr/>
      <dgm:t>
        <a:bodyPr/>
        <a:lstStyle/>
        <a:p>
          <a:endParaRPr lang="en-US"/>
        </a:p>
      </dgm:t>
    </dgm:pt>
    <dgm:pt modelId="{D63A3F22-3268-4FFC-9C2D-009EC9D7ED34}" type="sibTrans" cxnId="{7FCDF3C0-508F-49E4-9448-1E1531070919}">
      <dgm:prSet/>
      <dgm:spPr/>
      <dgm:t>
        <a:bodyPr/>
        <a:lstStyle/>
        <a:p>
          <a:endParaRPr lang="en-US"/>
        </a:p>
      </dgm:t>
    </dgm:pt>
    <dgm:pt modelId="{199AE7D8-D619-43B9-B81B-9219B196D318}">
      <dgm:prSet phldrT="[Text]"/>
      <dgm:spPr/>
      <dgm:t>
        <a:bodyPr/>
        <a:lstStyle/>
        <a:p>
          <a:pPr rtl="1"/>
          <a:r>
            <a:rPr lang="ar-DZ" dirty="0"/>
            <a:t>قسم كمصروفات راسمالية مثل نفقات التكوين والتدريب والاختيار والتنمية والتي يتم اطفاؤها على مدى العمر الانتاجي وتشمل تكلفة الاستحواذ، وتكلفة التعليم</a:t>
          </a:r>
          <a:endParaRPr lang="en-US" dirty="0"/>
        </a:p>
      </dgm:t>
    </dgm:pt>
    <dgm:pt modelId="{BC2A1A7E-0D6D-4DEA-9978-ED11E7F63D0C}" type="parTrans" cxnId="{ACE445F6-0C60-4D31-8B4B-EFCBD2161362}">
      <dgm:prSet/>
      <dgm:spPr/>
      <dgm:t>
        <a:bodyPr/>
        <a:lstStyle/>
        <a:p>
          <a:endParaRPr lang="en-US"/>
        </a:p>
      </dgm:t>
    </dgm:pt>
    <dgm:pt modelId="{60FF9C47-8E97-41EF-BECC-A41CAAFE7ED5}" type="sibTrans" cxnId="{ACE445F6-0C60-4D31-8B4B-EFCBD2161362}">
      <dgm:prSet/>
      <dgm:spPr/>
      <dgm:t>
        <a:bodyPr/>
        <a:lstStyle/>
        <a:p>
          <a:endParaRPr lang="en-US"/>
        </a:p>
      </dgm:t>
    </dgm:pt>
    <dgm:pt modelId="{2E2F5A5B-7334-456A-AFD5-304FD05042FD}">
      <dgm:prSet phldrT="[Text]"/>
      <dgm:spPr/>
      <dgm:t>
        <a:bodyPr/>
        <a:lstStyle/>
        <a:p>
          <a:r>
            <a:rPr lang="ar-DZ" b="1" dirty="0">
              <a:solidFill>
                <a:srgbClr val="FFFF00"/>
              </a:solidFill>
            </a:rPr>
            <a:t>طريقة تكلفة الاحلال</a:t>
          </a:r>
          <a:endParaRPr lang="en-US" b="1" dirty="0">
            <a:solidFill>
              <a:srgbClr val="FFFF00"/>
            </a:solidFill>
          </a:endParaRPr>
        </a:p>
      </dgm:t>
    </dgm:pt>
    <dgm:pt modelId="{01274C29-8104-45C2-930A-77FF415FB748}" type="parTrans" cxnId="{AB006D38-DF1B-492E-ADB2-4D7E57841907}">
      <dgm:prSet/>
      <dgm:spPr/>
      <dgm:t>
        <a:bodyPr/>
        <a:lstStyle/>
        <a:p>
          <a:endParaRPr lang="en-US"/>
        </a:p>
      </dgm:t>
    </dgm:pt>
    <dgm:pt modelId="{410D933F-6B27-42CB-B46D-EBED8707A1D4}" type="sibTrans" cxnId="{AB006D38-DF1B-492E-ADB2-4D7E57841907}">
      <dgm:prSet/>
      <dgm:spPr/>
      <dgm:t>
        <a:bodyPr/>
        <a:lstStyle/>
        <a:p>
          <a:endParaRPr lang="en-US"/>
        </a:p>
      </dgm:t>
    </dgm:pt>
    <dgm:pt modelId="{74C77294-C291-469F-B04E-175A8A6A0201}">
      <dgm:prSet phldrT="[Text]"/>
      <dgm:spPr/>
      <dgm:t>
        <a:bodyPr/>
        <a:lstStyle/>
        <a:p>
          <a:pPr rtl="1"/>
          <a:r>
            <a:rPr lang="ar-DZ" dirty="0"/>
            <a:t>يقصد بها هي تكلفة التضحية التس تتحملها المنظمة اليوم لغرض استبدال مورد بشري لديها بمورد اخر له نفس القدرات والخبرات </a:t>
          </a:r>
          <a:endParaRPr lang="en-US" dirty="0"/>
        </a:p>
      </dgm:t>
    </dgm:pt>
    <dgm:pt modelId="{22363AFF-55B4-49D0-8C1D-DA4258E1AED2}" type="parTrans" cxnId="{96597412-F6F6-413C-BC9A-9346F8DD52E8}">
      <dgm:prSet/>
      <dgm:spPr/>
      <dgm:t>
        <a:bodyPr/>
        <a:lstStyle/>
        <a:p>
          <a:endParaRPr lang="en-US"/>
        </a:p>
      </dgm:t>
    </dgm:pt>
    <dgm:pt modelId="{DAD70ACC-A3FC-4FCA-B7F7-34F2E482F356}" type="sibTrans" cxnId="{96597412-F6F6-413C-BC9A-9346F8DD52E8}">
      <dgm:prSet/>
      <dgm:spPr/>
      <dgm:t>
        <a:bodyPr/>
        <a:lstStyle/>
        <a:p>
          <a:endParaRPr lang="en-US"/>
        </a:p>
      </dgm:t>
    </dgm:pt>
    <dgm:pt modelId="{28624399-7EA5-4912-8A51-D3C8E81C28C4}">
      <dgm:prSet phldrT="[Text]"/>
      <dgm:spPr/>
      <dgm:t>
        <a:bodyPr/>
        <a:lstStyle/>
        <a:p>
          <a:pPr rtl="1"/>
          <a:r>
            <a:rPr lang="ar-DZ" dirty="0"/>
            <a:t>تشمل عادة تكاليف التوظيف، الاختيار، التعيين، التوجيه، التدريب</a:t>
          </a:r>
          <a:endParaRPr lang="en-US" dirty="0"/>
        </a:p>
      </dgm:t>
    </dgm:pt>
    <dgm:pt modelId="{6444B1BB-92E9-43D6-A350-0EDB6E65CA4A}" type="parTrans" cxnId="{8555A8BD-03A6-455D-8397-75C939FE6D8F}">
      <dgm:prSet/>
      <dgm:spPr/>
      <dgm:t>
        <a:bodyPr/>
        <a:lstStyle/>
        <a:p>
          <a:endParaRPr lang="en-US"/>
        </a:p>
      </dgm:t>
    </dgm:pt>
    <dgm:pt modelId="{D01B5120-E8D9-4532-B12C-793C1A726B14}" type="sibTrans" cxnId="{8555A8BD-03A6-455D-8397-75C939FE6D8F}">
      <dgm:prSet/>
      <dgm:spPr/>
      <dgm:t>
        <a:bodyPr/>
        <a:lstStyle/>
        <a:p>
          <a:endParaRPr lang="en-US"/>
        </a:p>
      </dgm:t>
    </dgm:pt>
    <dgm:pt modelId="{91391308-9FFB-4022-B61F-638FD62F9525}">
      <dgm:prSet phldrT="[Text]"/>
      <dgm:spPr/>
      <dgm:t>
        <a:bodyPr/>
        <a:lstStyle/>
        <a:p>
          <a:r>
            <a:rPr lang="ar-DZ" b="1" dirty="0">
              <a:solidFill>
                <a:srgbClr val="FFFF00"/>
              </a:solidFill>
            </a:rPr>
            <a:t>طريقة تكلفة الفرصة البديلة</a:t>
          </a:r>
          <a:endParaRPr lang="en-US" b="1" dirty="0">
            <a:solidFill>
              <a:srgbClr val="FFFF00"/>
            </a:solidFill>
          </a:endParaRPr>
        </a:p>
      </dgm:t>
    </dgm:pt>
    <dgm:pt modelId="{39269652-795B-4932-B41B-A1B5BDBCDA90}" type="parTrans" cxnId="{0CFB6D1A-2416-4455-89F9-0F782014A5C5}">
      <dgm:prSet/>
      <dgm:spPr/>
      <dgm:t>
        <a:bodyPr/>
        <a:lstStyle/>
        <a:p>
          <a:endParaRPr lang="en-US"/>
        </a:p>
      </dgm:t>
    </dgm:pt>
    <dgm:pt modelId="{9436FA89-BD33-4C2E-9814-6C81ACF894D2}" type="sibTrans" cxnId="{0CFB6D1A-2416-4455-89F9-0F782014A5C5}">
      <dgm:prSet/>
      <dgm:spPr/>
      <dgm:t>
        <a:bodyPr/>
        <a:lstStyle/>
        <a:p>
          <a:endParaRPr lang="en-US"/>
        </a:p>
      </dgm:t>
    </dgm:pt>
    <dgm:pt modelId="{1B6E87DE-41DC-4536-A460-2CA038E2CDC8}">
      <dgm:prSet phldrT="[Text]"/>
      <dgm:spPr/>
      <dgm:t>
        <a:bodyPr/>
        <a:lstStyle/>
        <a:p>
          <a:pPr rtl="1"/>
          <a:r>
            <a:rPr lang="ar-DZ" dirty="0"/>
            <a:t>تعتمد هذه الطريقة على تقسيم العاملين في المنظمة الى قسمين</a:t>
          </a:r>
          <a:endParaRPr lang="en-US" dirty="0"/>
        </a:p>
      </dgm:t>
    </dgm:pt>
    <dgm:pt modelId="{2D8B36EF-6DB9-4EF7-86AA-1F91947B0BA7}" type="parTrans" cxnId="{D5D4667E-8B81-4B4B-B64C-FB7BCB1E386D}">
      <dgm:prSet/>
      <dgm:spPr/>
      <dgm:t>
        <a:bodyPr/>
        <a:lstStyle/>
        <a:p>
          <a:endParaRPr lang="en-US"/>
        </a:p>
      </dgm:t>
    </dgm:pt>
    <dgm:pt modelId="{9EDD96EE-F3A8-4C8D-B5DE-1DA739E65400}" type="sibTrans" cxnId="{D5D4667E-8B81-4B4B-B64C-FB7BCB1E386D}">
      <dgm:prSet/>
      <dgm:spPr/>
      <dgm:t>
        <a:bodyPr/>
        <a:lstStyle/>
        <a:p>
          <a:endParaRPr lang="en-US"/>
        </a:p>
      </dgm:t>
    </dgm:pt>
    <dgm:pt modelId="{0AD41C29-3850-4496-8674-0C58EB6B0120}">
      <dgm:prSet phldrT="[Text]"/>
      <dgm:spPr/>
      <dgm:t>
        <a:bodyPr/>
        <a:lstStyle/>
        <a:p>
          <a:pPr rtl="1"/>
          <a:r>
            <a:rPr lang="ar-DZ" dirty="0"/>
            <a:t>الاولى فئة العاملين غير المهرة الذين يسهل احلالهم.</a:t>
          </a:r>
          <a:endParaRPr lang="en-US" dirty="0"/>
        </a:p>
      </dgm:t>
    </dgm:pt>
    <dgm:pt modelId="{37ED1635-E291-4F1A-B059-DD7CC3BBE611}" type="parTrans" cxnId="{B8E255E2-C956-4F31-BFEC-A6C0554D3325}">
      <dgm:prSet/>
      <dgm:spPr/>
      <dgm:t>
        <a:bodyPr/>
        <a:lstStyle/>
        <a:p>
          <a:endParaRPr lang="en-US"/>
        </a:p>
      </dgm:t>
    </dgm:pt>
    <dgm:pt modelId="{A7494A50-4BF9-4887-A21A-AA2A082CCF34}" type="sibTrans" cxnId="{B8E255E2-C956-4F31-BFEC-A6C0554D3325}">
      <dgm:prSet/>
      <dgm:spPr/>
      <dgm:t>
        <a:bodyPr/>
        <a:lstStyle/>
        <a:p>
          <a:endParaRPr lang="en-US"/>
        </a:p>
      </dgm:t>
    </dgm:pt>
    <dgm:pt modelId="{854001D4-D5E2-4A72-85B7-FC6F5CD20316}">
      <dgm:prSet custT="1"/>
      <dgm:spPr/>
      <dgm:t>
        <a:bodyPr/>
        <a:lstStyle/>
        <a:p>
          <a:r>
            <a:rPr lang="ar-DZ" sz="1600" b="1" dirty="0">
              <a:solidFill>
                <a:srgbClr val="FFFF00"/>
              </a:solidFill>
            </a:rPr>
            <a:t>طريقة العوائد المستقبلية</a:t>
          </a:r>
          <a:endParaRPr lang="en-US" sz="1600" b="1" dirty="0">
            <a:solidFill>
              <a:srgbClr val="FFFF00"/>
            </a:solidFill>
          </a:endParaRPr>
        </a:p>
      </dgm:t>
    </dgm:pt>
    <dgm:pt modelId="{8C8D9D0D-A852-465A-86BA-F98330BB2BE0}" type="parTrans" cxnId="{2526FD5E-FB20-4834-A09E-A42B33D687BB}">
      <dgm:prSet/>
      <dgm:spPr/>
      <dgm:t>
        <a:bodyPr/>
        <a:lstStyle/>
        <a:p>
          <a:endParaRPr lang="en-US"/>
        </a:p>
      </dgm:t>
    </dgm:pt>
    <dgm:pt modelId="{5991B0E5-DC04-4DD1-8990-C82B483DFDCB}" type="sibTrans" cxnId="{2526FD5E-FB20-4834-A09E-A42B33D687BB}">
      <dgm:prSet/>
      <dgm:spPr/>
      <dgm:t>
        <a:bodyPr/>
        <a:lstStyle/>
        <a:p>
          <a:endParaRPr lang="en-US"/>
        </a:p>
      </dgm:t>
    </dgm:pt>
    <dgm:pt modelId="{57557A39-90F5-48C1-B354-8ED0DC073342}">
      <dgm:prSet custT="1"/>
      <dgm:spPr/>
      <dgm:t>
        <a:bodyPr/>
        <a:lstStyle/>
        <a:p>
          <a:r>
            <a:rPr lang="ar-DZ" sz="1600" b="1" dirty="0">
              <a:solidFill>
                <a:srgbClr val="FFFF00"/>
              </a:solidFill>
            </a:rPr>
            <a:t>طرقة التكلفة الاقتصادية</a:t>
          </a:r>
          <a:endParaRPr lang="en-US" sz="1600" b="1" dirty="0">
            <a:solidFill>
              <a:srgbClr val="FFFF00"/>
            </a:solidFill>
          </a:endParaRPr>
        </a:p>
      </dgm:t>
    </dgm:pt>
    <dgm:pt modelId="{3A4CBA1C-F1C0-431D-A17F-440CAD217067}" type="parTrans" cxnId="{796690F8-2FAD-49BF-A89B-1CEF02662ECE}">
      <dgm:prSet/>
      <dgm:spPr/>
      <dgm:t>
        <a:bodyPr/>
        <a:lstStyle/>
        <a:p>
          <a:endParaRPr lang="en-US"/>
        </a:p>
      </dgm:t>
    </dgm:pt>
    <dgm:pt modelId="{C7A04DE7-B1AE-42A7-8837-2A5119A51FFD}" type="sibTrans" cxnId="{796690F8-2FAD-49BF-A89B-1CEF02662ECE}">
      <dgm:prSet/>
      <dgm:spPr/>
      <dgm:t>
        <a:bodyPr/>
        <a:lstStyle/>
        <a:p>
          <a:endParaRPr lang="en-US"/>
        </a:p>
      </dgm:t>
    </dgm:pt>
    <dgm:pt modelId="{87BB034F-C4DF-480B-9B56-E73321F3A8AB}">
      <dgm:prSet phldrT="[Text]"/>
      <dgm:spPr/>
      <dgm:t>
        <a:bodyPr/>
        <a:lstStyle/>
        <a:p>
          <a:pPr rtl="1"/>
          <a:r>
            <a:rPr lang="ar-DZ" dirty="0"/>
            <a:t>قسم كمصروفات الواتب والاجور</a:t>
          </a:r>
          <a:endParaRPr lang="en-US" dirty="0"/>
        </a:p>
      </dgm:t>
    </dgm:pt>
    <dgm:pt modelId="{C13E8E85-E0D9-40EF-B269-50BD57456538}" type="parTrans" cxnId="{DDDB7917-EE85-42CC-BF4C-00B4B24A6F18}">
      <dgm:prSet/>
      <dgm:spPr/>
      <dgm:t>
        <a:bodyPr/>
        <a:lstStyle/>
        <a:p>
          <a:endParaRPr lang="en-US"/>
        </a:p>
      </dgm:t>
    </dgm:pt>
    <dgm:pt modelId="{9D3E2570-AEC4-4D2B-AA89-91DEE3AE1D6E}" type="sibTrans" cxnId="{DDDB7917-EE85-42CC-BF4C-00B4B24A6F18}">
      <dgm:prSet/>
      <dgm:spPr/>
      <dgm:t>
        <a:bodyPr/>
        <a:lstStyle/>
        <a:p>
          <a:endParaRPr lang="en-US"/>
        </a:p>
      </dgm:t>
    </dgm:pt>
    <dgm:pt modelId="{E0C54EC9-5A84-4643-8264-50495BAB969B}">
      <dgm:prSet phldrT="[Text]"/>
      <dgm:spPr/>
      <dgm:t>
        <a:bodyPr/>
        <a:lstStyle/>
        <a:p>
          <a:pPr rtl="1"/>
          <a:r>
            <a:rPr lang="ar-DZ" dirty="0"/>
            <a:t>الثانية فئة العاملين المهرة وهي فئة نادرة يتم تقييمها باعتبارها اصول بشرية </a:t>
          </a:r>
          <a:endParaRPr lang="en-US" dirty="0"/>
        </a:p>
      </dgm:t>
    </dgm:pt>
    <dgm:pt modelId="{FA425671-C7A5-4699-AE8C-9FC84828549F}" type="parTrans" cxnId="{596CBEAA-B110-48FD-A34A-982F7B18BF40}">
      <dgm:prSet/>
      <dgm:spPr/>
      <dgm:t>
        <a:bodyPr/>
        <a:lstStyle/>
        <a:p>
          <a:endParaRPr lang="en-US"/>
        </a:p>
      </dgm:t>
    </dgm:pt>
    <dgm:pt modelId="{828C4D74-3E55-466E-9862-64DADA718ED7}" type="sibTrans" cxnId="{596CBEAA-B110-48FD-A34A-982F7B18BF40}">
      <dgm:prSet/>
      <dgm:spPr/>
      <dgm:t>
        <a:bodyPr/>
        <a:lstStyle/>
        <a:p>
          <a:endParaRPr lang="en-US"/>
        </a:p>
      </dgm:t>
    </dgm:pt>
    <dgm:pt modelId="{C693A484-E857-4988-B9EC-AD6817225FC2}">
      <dgm:prSet/>
      <dgm:spPr/>
      <dgm:t>
        <a:bodyPr/>
        <a:lstStyle/>
        <a:p>
          <a:pPr rtl="1"/>
          <a:r>
            <a:rPr lang="ar-DZ" dirty="0"/>
            <a:t>هذه الطريقة تأخذ سوى عنصر وحيدا من التكاليف لحساب قيمة الموارد البشري، وتهمل العوامل الاخرى حيث تم تقييم  المرتبات والاجور التي يحتمل ان يتقاضاها المورد البشري في المستقبل حتى نهاية عمره الانتاجي</a:t>
          </a:r>
          <a:endParaRPr lang="en-US" dirty="0"/>
        </a:p>
      </dgm:t>
    </dgm:pt>
    <dgm:pt modelId="{7C73E7C2-0CE9-4720-84D1-26AD409EC266}" type="parTrans" cxnId="{B1F1BD5D-19D9-442B-BCB5-A7E61530EC19}">
      <dgm:prSet/>
      <dgm:spPr/>
      <dgm:t>
        <a:bodyPr/>
        <a:lstStyle/>
        <a:p>
          <a:endParaRPr lang="en-US"/>
        </a:p>
      </dgm:t>
    </dgm:pt>
    <dgm:pt modelId="{5AF8E979-13AE-40A1-A5B7-DE4E871BEAC7}" type="sibTrans" cxnId="{B1F1BD5D-19D9-442B-BCB5-A7E61530EC19}">
      <dgm:prSet/>
      <dgm:spPr/>
      <dgm:t>
        <a:bodyPr/>
        <a:lstStyle/>
        <a:p>
          <a:endParaRPr lang="en-US"/>
        </a:p>
      </dgm:t>
    </dgm:pt>
    <dgm:pt modelId="{42F16CC0-007C-4B29-AEAF-99272C88BA32}">
      <dgm:prSet/>
      <dgm:spPr/>
      <dgm:t>
        <a:bodyPr/>
        <a:lstStyle/>
        <a:p>
          <a:pPr rtl="1"/>
          <a:r>
            <a:rPr lang="ar-DZ" dirty="0"/>
            <a:t>يتم تقييم الاصول البشرية وفقا لمعدل العائد الممكن الحصول عليه، أي تحديد قيمة الشخص بالمشروع بما يساوي القيمة الحالية للأرباح المستقبلية</a:t>
          </a:r>
          <a:endParaRPr lang="en-US" dirty="0"/>
        </a:p>
      </dgm:t>
    </dgm:pt>
    <dgm:pt modelId="{685A3C11-3C52-4867-A601-F7D6763B7729}" type="parTrans" cxnId="{8025E612-A04C-4B23-A441-C6086DAF41AF}">
      <dgm:prSet/>
      <dgm:spPr/>
      <dgm:t>
        <a:bodyPr/>
        <a:lstStyle/>
        <a:p>
          <a:endParaRPr lang="en-US"/>
        </a:p>
      </dgm:t>
    </dgm:pt>
    <dgm:pt modelId="{DB13E909-BF81-4D8C-BEE8-35725D8629F9}" type="sibTrans" cxnId="{8025E612-A04C-4B23-A441-C6086DAF41AF}">
      <dgm:prSet/>
      <dgm:spPr/>
      <dgm:t>
        <a:bodyPr/>
        <a:lstStyle/>
        <a:p>
          <a:endParaRPr lang="en-US"/>
        </a:p>
      </dgm:t>
    </dgm:pt>
    <dgm:pt modelId="{3D2D883E-A92D-4FBD-AC16-3799A0E4CEF2}" type="pres">
      <dgm:prSet presAssocID="{B9908CFD-D431-46F2-B901-D46CE6EA464E}" presName="Name0" presStyleCnt="0">
        <dgm:presLayoutVars>
          <dgm:dir/>
          <dgm:animLvl val="lvl"/>
          <dgm:resizeHandles val="exact"/>
        </dgm:presLayoutVars>
      </dgm:prSet>
      <dgm:spPr/>
    </dgm:pt>
    <dgm:pt modelId="{6DA4918D-BD06-42D2-88EA-3F91301629B3}" type="pres">
      <dgm:prSet presAssocID="{701BCA79-6750-49B1-94E8-85AD2FB68DE4}" presName="composite" presStyleCnt="0"/>
      <dgm:spPr/>
    </dgm:pt>
    <dgm:pt modelId="{65100124-F4C0-4148-BA6A-213FFEB91AD0}" type="pres">
      <dgm:prSet presAssocID="{701BCA79-6750-49B1-94E8-85AD2FB68DE4}" presName="parTx" presStyleLbl="alignNode1" presStyleIdx="0" presStyleCnt="5">
        <dgm:presLayoutVars>
          <dgm:chMax val="0"/>
          <dgm:chPref val="0"/>
          <dgm:bulletEnabled val="1"/>
        </dgm:presLayoutVars>
      </dgm:prSet>
      <dgm:spPr/>
    </dgm:pt>
    <dgm:pt modelId="{95B1A91B-9763-4D01-B8A2-3ABD3B121D7E}" type="pres">
      <dgm:prSet presAssocID="{701BCA79-6750-49B1-94E8-85AD2FB68DE4}" presName="desTx" presStyleLbl="alignAccFollowNode1" presStyleIdx="0" presStyleCnt="5">
        <dgm:presLayoutVars>
          <dgm:bulletEnabled val="1"/>
        </dgm:presLayoutVars>
      </dgm:prSet>
      <dgm:spPr/>
    </dgm:pt>
    <dgm:pt modelId="{F2E5751F-F8F8-4609-B107-3C5370072E50}" type="pres">
      <dgm:prSet presAssocID="{4C1FFFD4-623B-454D-A0B2-C06600F823B6}" presName="space" presStyleCnt="0"/>
      <dgm:spPr/>
    </dgm:pt>
    <dgm:pt modelId="{AA5FFB5F-2541-4150-B234-5BFDC3717C3D}" type="pres">
      <dgm:prSet presAssocID="{2E2F5A5B-7334-456A-AFD5-304FD05042FD}" presName="composite" presStyleCnt="0"/>
      <dgm:spPr/>
    </dgm:pt>
    <dgm:pt modelId="{9216409F-7E32-4DE5-A8E7-36BAB0050EE0}" type="pres">
      <dgm:prSet presAssocID="{2E2F5A5B-7334-456A-AFD5-304FD05042FD}" presName="parTx" presStyleLbl="alignNode1" presStyleIdx="1" presStyleCnt="5">
        <dgm:presLayoutVars>
          <dgm:chMax val="0"/>
          <dgm:chPref val="0"/>
          <dgm:bulletEnabled val="1"/>
        </dgm:presLayoutVars>
      </dgm:prSet>
      <dgm:spPr/>
    </dgm:pt>
    <dgm:pt modelId="{8C78E152-BE93-4AD2-A470-FF3945DDC1F7}" type="pres">
      <dgm:prSet presAssocID="{2E2F5A5B-7334-456A-AFD5-304FD05042FD}" presName="desTx" presStyleLbl="alignAccFollowNode1" presStyleIdx="1" presStyleCnt="5">
        <dgm:presLayoutVars>
          <dgm:bulletEnabled val="1"/>
        </dgm:presLayoutVars>
      </dgm:prSet>
      <dgm:spPr/>
    </dgm:pt>
    <dgm:pt modelId="{5B8EC345-CF98-47F2-85C9-ADB5D0DB1BD8}" type="pres">
      <dgm:prSet presAssocID="{410D933F-6B27-42CB-B46D-EBED8707A1D4}" presName="space" presStyleCnt="0"/>
      <dgm:spPr/>
    </dgm:pt>
    <dgm:pt modelId="{91333E49-F654-4284-8B51-DA1319240074}" type="pres">
      <dgm:prSet presAssocID="{91391308-9FFB-4022-B61F-638FD62F9525}" presName="composite" presStyleCnt="0"/>
      <dgm:spPr/>
    </dgm:pt>
    <dgm:pt modelId="{5F9A2D48-FDE7-42EF-B798-5AC255B199F1}" type="pres">
      <dgm:prSet presAssocID="{91391308-9FFB-4022-B61F-638FD62F9525}" presName="parTx" presStyleLbl="alignNode1" presStyleIdx="2" presStyleCnt="5" custScaleY="90909" custLinFactNeighborY="1417">
        <dgm:presLayoutVars>
          <dgm:chMax val="0"/>
          <dgm:chPref val="0"/>
          <dgm:bulletEnabled val="1"/>
        </dgm:presLayoutVars>
      </dgm:prSet>
      <dgm:spPr/>
    </dgm:pt>
    <dgm:pt modelId="{7065E94E-F1C1-4083-B059-227BEF495BD0}" type="pres">
      <dgm:prSet presAssocID="{91391308-9FFB-4022-B61F-638FD62F9525}" presName="desTx" presStyleLbl="alignAccFollowNode1" presStyleIdx="2" presStyleCnt="5">
        <dgm:presLayoutVars>
          <dgm:bulletEnabled val="1"/>
        </dgm:presLayoutVars>
      </dgm:prSet>
      <dgm:spPr/>
    </dgm:pt>
    <dgm:pt modelId="{93EA2F71-DAF2-48D8-A995-AD21D68D6737}" type="pres">
      <dgm:prSet presAssocID="{9436FA89-BD33-4C2E-9814-6C81ACF894D2}" presName="space" presStyleCnt="0"/>
      <dgm:spPr/>
    </dgm:pt>
    <dgm:pt modelId="{7492E34F-38A4-42E4-929D-6E1AFFC5F0F7}" type="pres">
      <dgm:prSet presAssocID="{854001D4-D5E2-4A72-85B7-FC6F5CD20316}" presName="composite" presStyleCnt="0"/>
      <dgm:spPr/>
    </dgm:pt>
    <dgm:pt modelId="{8E5ADEC4-DCF3-4D12-BA03-54B11629868A}" type="pres">
      <dgm:prSet presAssocID="{854001D4-D5E2-4A72-85B7-FC6F5CD20316}" presName="parTx" presStyleLbl="alignNode1" presStyleIdx="3" presStyleCnt="5">
        <dgm:presLayoutVars>
          <dgm:chMax val="0"/>
          <dgm:chPref val="0"/>
          <dgm:bulletEnabled val="1"/>
        </dgm:presLayoutVars>
      </dgm:prSet>
      <dgm:spPr/>
    </dgm:pt>
    <dgm:pt modelId="{BB76F76D-A838-4063-83E1-2FAE60916486}" type="pres">
      <dgm:prSet presAssocID="{854001D4-D5E2-4A72-85B7-FC6F5CD20316}" presName="desTx" presStyleLbl="alignAccFollowNode1" presStyleIdx="3" presStyleCnt="5">
        <dgm:presLayoutVars>
          <dgm:bulletEnabled val="1"/>
        </dgm:presLayoutVars>
      </dgm:prSet>
      <dgm:spPr/>
    </dgm:pt>
    <dgm:pt modelId="{5530CF3B-6876-44EE-A6A7-7EFADED07D39}" type="pres">
      <dgm:prSet presAssocID="{5991B0E5-DC04-4DD1-8990-C82B483DFDCB}" presName="space" presStyleCnt="0"/>
      <dgm:spPr/>
    </dgm:pt>
    <dgm:pt modelId="{A57BD1A7-B1F4-46F5-8F9B-EB26559BF695}" type="pres">
      <dgm:prSet presAssocID="{57557A39-90F5-48C1-B354-8ED0DC073342}" presName="composite" presStyleCnt="0"/>
      <dgm:spPr/>
    </dgm:pt>
    <dgm:pt modelId="{A8FA189B-139A-41F7-837A-63E91AAF15FB}" type="pres">
      <dgm:prSet presAssocID="{57557A39-90F5-48C1-B354-8ED0DC073342}" presName="parTx" presStyleLbl="alignNode1" presStyleIdx="4" presStyleCnt="5">
        <dgm:presLayoutVars>
          <dgm:chMax val="0"/>
          <dgm:chPref val="0"/>
          <dgm:bulletEnabled val="1"/>
        </dgm:presLayoutVars>
      </dgm:prSet>
      <dgm:spPr/>
    </dgm:pt>
    <dgm:pt modelId="{CBD6115A-B58A-49CD-9D2F-D3EC2202A4B8}" type="pres">
      <dgm:prSet presAssocID="{57557A39-90F5-48C1-B354-8ED0DC073342}" presName="desTx" presStyleLbl="alignAccFollowNode1" presStyleIdx="4" presStyleCnt="5">
        <dgm:presLayoutVars>
          <dgm:bulletEnabled val="1"/>
        </dgm:presLayoutVars>
      </dgm:prSet>
      <dgm:spPr/>
    </dgm:pt>
  </dgm:ptLst>
  <dgm:cxnLst>
    <dgm:cxn modelId="{2AB77F0D-1218-4520-A14D-246061363A6A}" type="presOf" srcId="{199AE7D8-D619-43B9-B81B-9219B196D318}" destId="{95B1A91B-9763-4D01-B8A2-3ABD3B121D7E}" srcOrd="0" destOrd="2" presId="urn:microsoft.com/office/officeart/2005/8/layout/hList1"/>
    <dgm:cxn modelId="{96597412-F6F6-413C-BC9A-9346F8DD52E8}" srcId="{2E2F5A5B-7334-456A-AFD5-304FD05042FD}" destId="{74C77294-C291-469F-B04E-175A8A6A0201}" srcOrd="0" destOrd="0" parTransId="{22363AFF-55B4-49D0-8C1D-DA4258E1AED2}" sibTransId="{DAD70ACC-A3FC-4FCA-B7F7-34F2E482F356}"/>
    <dgm:cxn modelId="{8025E612-A04C-4B23-A441-C6086DAF41AF}" srcId="{57557A39-90F5-48C1-B354-8ED0DC073342}" destId="{42F16CC0-007C-4B29-AEAF-99272C88BA32}" srcOrd="0" destOrd="0" parTransId="{685A3C11-3C52-4867-A601-F7D6763B7729}" sibTransId="{DB13E909-BF81-4D8C-BEE8-35725D8629F9}"/>
    <dgm:cxn modelId="{A463C916-C34D-4E43-9B3A-901C24D759CF}" type="presOf" srcId="{701BCA79-6750-49B1-94E8-85AD2FB68DE4}" destId="{65100124-F4C0-4148-BA6A-213FFEB91AD0}" srcOrd="0" destOrd="0" presId="urn:microsoft.com/office/officeart/2005/8/layout/hList1"/>
    <dgm:cxn modelId="{DDDB7917-EE85-42CC-BF4C-00B4B24A6F18}" srcId="{701BCA79-6750-49B1-94E8-85AD2FB68DE4}" destId="{87BB034F-C4DF-480B-9B56-E73321F3A8AB}" srcOrd="1" destOrd="0" parTransId="{C13E8E85-E0D9-40EF-B269-50BD57456538}" sibTransId="{9D3E2570-AEC4-4D2B-AA89-91DEE3AE1D6E}"/>
    <dgm:cxn modelId="{0CFB6D1A-2416-4455-89F9-0F782014A5C5}" srcId="{B9908CFD-D431-46F2-B901-D46CE6EA464E}" destId="{91391308-9FFB-4022-B61F-638FD62F9525}" srcOrd="2" destOrd="0" parTransId="{39269652-795B-4932-B41B-A1B5BDBCDA90}" sibTransId="{9436FA89-BD33-4C2E-9814-6C81ACF894D2}"/>
    <dgm:cxn modelId="{AB006D38-DF1B-492E-ADB2-4D7E57841907}" srcId="{B9908CFD-D431-46F2-B901-D46CE6EA464E}" destId="{2E2F5A5B-7334-456A-AFD5-304FD05042FD}" srcOrd="1" destOrd="0" parTransId="{01274C29-8104-45C2-930A-77FF415FB748}" sibTransId="{410D933F-6B27-42CB-B46D-EBED8707A1D4}"/>
    <dgm:cxn modelId="{B1F1BD5D-19D9-442B-BCB5-A7E61530EC19}" srcId="{854001D4-D5E2-4A72-85B7-FC6F5CD20316}" destId="{C693A484-E857-4988-B9EC-AD6817225FC2}" srcOrd="0" destOrd="0" parTransId="{7C73E7C2-0CE9-4720-84D1-26AD409EC266}" sibTransId="{5AF8E979-13AE-40A1-A5B7-DE4E871BEAC7}"/>
    <dgm:cxn modelId="{2526FD5E-FB20-4834-A09E-A42B33D687BB}" srcId="{B9908CFD-D431-46F2-B901-D46CE6EA464E}" destId="{854001D4-D5E2-4A72-85B7-FC6F5CD20316}" srcOrd="3" destOrd="0" parTransId="{8C8D9D0D-A852-465A-86BA-F98330BB2BE0}" sibTransId="{5991B0E5-DC04-4DD1-8990-C82B483DFDCB}"/>
    <dgm:cxn modelId="{B80A1C60-79C5-4362-AD84-2BB0DF867F54}" type="presOf" srcId="{28624399-7EA5-4912-8A51-D3C8E81C28C4}" destId="{8C78E152-BE93-4AD2-A470-FF3945DDC1F7}" srcOrd="0" destOrd="1" presId="urn:microsoft.com/office/officeart/2005/8/layout/hList1"/>
    <dgm:cxn modelId="{6EAC2468-7C45-44CA-BA98-DDD429DA9E5F}" srcId="{B9908CFD-D431-46F2-B901-D46CE6EA464E}" destId="{701BCA79-6750-49B1-94E8-85AD2FB68DE4}" srcOrd="0" destOrd="0" parTransId="{7EE31448-D400-4AB3-BD64-51B749E95776}" sibTransId="{4C1FFFD4-623B-454D-A0B2-C06600F823B6}"/>
    <dgm:cxn modelId="{0942C650-07C4-4503-A81F-BB26F8C82B55}" type="presOf" srcId="{E0C54EC9-5A84-4643-8264-50495BAB969B}" destId="{7065E94E-F1C1-4083-B059-227BEF495BD0}" srcOrd="0" destOrd="2" presId="urn:microsoft.com/office/officeart/2005/8/layout/hList1"/>
    <dgm:cxn modelId="{6B30C351-2316-4F20-BB68-80177D8AAD51}" type="presOf" srcId="{B9908CFD-D431-46F2-B901-D46CE6EA464E}" destId="{3D2D883E-A92D-4FBD-AC16-3799A0E4CEF2}" srcOrd="0" destOrd="0" presId="urn:microsoft.com/office/officeart/2005/8/layout/hList1"/>
    <dgm:cxn modelId="{B6936474-FC2C-4BC3-BC01-3FC737BCB68C}" type="presOf" srcId="{91391308-9FFB-4022-B61F-638FD62F9525}" destId="{5F9A2D48-FDE7-42EF-B798-5AC255B199F1}" srcOrd="0" destOrd="0" presId="urn:microsoft.com/office/officeart/2005/8/layout/hList1"/>
    <dgm:cxn modelId="{8D058F78-B242-4B78-AB77-90FF9540223D}" type="presOf" srcId="{2EAF5DDD-7E66-4540-BFEC-85ECAD322D23}" destId="{95B1A91B-9763-4D01-B8A2-3ABD3B121D7E}" srcOrd="0" destOrd="0" presId="urn:microsoft.com/office/officeart/2005/8/layout/hList1"/>
    <dgm:cxn modelId="{D5D4667E-8B81-4B4B-B64C-FB7BCB1E386D}" srcId="{91391308-9FFB-4022-B61F-638FD62F9525}" destId="{1B6E87DE-41DC-4536-A460-2CA038E2CDC8}" srcOrd="0" destOrd="0" parTransId="{2D8B36EF-6DB9-4EF7-86AA-1F91947B0BA7}" sibTransId="{9EDD96EE-F3A8-4C8D-B5DE-1DA739E65400}"/>
    <dgm:cxn modelId="{596CBEAA-B110-48FD-A34A-982F7B18BF40}" srcId="{91391308-9FFB-4022-B61F-638FD62F9525}" destId="{E0C54EC9-5A84-4643-8264-50495BAB969B}" srcOrd="2" destOrd="0" parTransId="{FA425671-C7A5-4699-AE8C-9FC84828549F}" sibTransId="{828C4D74-3E55-466E-9862-64DADA718ED7}"/>
    <dgm:cxn modelId="{6E84D6B6-C5B2-4BBF-A700-D1290DBF97BB}" type="presOf" srcId="{854001D4-D5E2-4A72-85B7-FC6F5CD20316}" destId="{8E5ADEC4-DCF3-4D12-BA03-54B11629868A}" srcOrd="0" destOrd="0" presId="urn:microsoft.com/office/officeart/2005/8/layout/hList1"/>
    <dgm:cxn modelId="{8555A8BD-03A6-455D-8397-75C939FE6D8F}" srcId="{2E2F5A5B-7334-456A-AFD5-304FD05042FD}" destId="{28624399-7EA5-4912-8A51-D3C8E81C28C4}" srcOrd="1" destOrd="0" parTransId="{6444B1BB-92E9-43D6-A350-0EDB6E65CA4A}" sibTransId="{D01B5120-E8D9-4532-B12C-793C1A726B14}"/>
    <dgm:cxn modelId="{4A7ED4C0-2100-4805-87B6-B1CE30C2D30E}" type="presOf" srcId="{0AD41C29-3850-4496-8674-0C58EB6B0120}" destId="{7065E94E-F1C1-4083-B059-227BEF495BD0}" srcOrd="0" destOrd="1" presId="urn:microsoft.com/office/officeart/2005/8/layout/hList1"/>
    <dgm:cxn modelId="{7FCDF3C0-508F-49E4-9448-1E1531070919}" srcId="{701BCA79-6750-49B1-94E8-85AD2FB68DE4}" destId="{2EAF5DDD-7E66-4540-BFEC-85ECAD322D23}" srcOrd="0" destOrd="0" parTransId="{AF1C210A-8EA2-4E08-B149-DCB006AC308A}" sibTransId="{D63A3F22-3268-4FFC-9C2D-009EC9D7ED34}"/>
    <dgm:cxn modelId="{48D096D8-3E13-4478-87DC-A42594B9962E}" type="presOf" srcId="{C693A484-E857-4988-B9EC-AD6817225FC2}" destId="{BB76F76D-A838-4063-83E1-2FAE60916486}" srcOrd="0" destOrd="0" presId="urn:microsoft.com/office/officeart/2005/8/layout/hList1"/>
    <dgm:cxn modelId="{9C91F1E1-F7B3-4977-9E30-41CD948EA5D1}" type="presOf" srcId="{1B6E87DE-41DC-4536-A460-2CA038E2CDC8}" destId="{7065E94E-F1C1-4083-B059-227BEF495BD0}" srcOrd="0" destOrd="0" presId="urn:microsoft.com/office/officeart/2005/8/layout/hList1"/>
    <dgm:cxn modelId="{B8E255E2-C956-4F31-BFEC-A6C0554D3325}" srcId="{91391308-9FFB-4022-B61F-638FD62F9525}" destId="{0AD41C29-3850-4496-8674-0C58EB6B0120}" srcOrd="1" destOrd="0" parTransId="{37ED1635-E291-4F1A-B059-DD7CC3BBE611}" sibTransId="{A7494A50-4BF9-4887-A21A-AA2A082CCF34}"/>
    <dgm:cxn modelId="{4999A6E2-BAFE-436B-898B-600D166D93FA}" type="presOf" srcId="{57557A39-90F5-48C1-B354-8ED0DC073342}" destId="{A8FA189B-139A-41F7-837A-63E91AAF15FB}" srcOrd="0" destOrd="0" presId="urn:microsoft.com/office/officeart/2005/8/layout/hList1"/>
    <dgm:cxn modelId="{64D8B4E8-A5A1-48D4-A40A-70EC5746A473}" type="presOf" srcId="{2E2F5A5B-7334-456A-AFD5-304FD05042FD}" destId="{9216409F-7E32-4DE5-A8E7-36BAB0050EE0}" srcOrd="0" destOrd="0" presId="urn:microsoft.com/office/officeart/2005/8/layout/hList1"/>
    <dgm:cxn modelId="{C04AA1F5-F0E0-46C6-871E-EE48DA9ED473}" type="presOf" srcId="{42F16CC0-007C-4B29-AEAF-99272C88BA32}" destId="{CBD6115A-B58A-49CD-9D2F-D3EC2202A4B8}" srcOrd="0" destOrd="0" presId="urn:microsoft.com/office/officeart/2005/8/layout/hList1"/>
    <dgm:cxn modelId="{D907D2F5-281F-41DF-B05B-22A2BC91CA1C}" type="presOf" srcId="{87BB034F-C4DF-480B-9B56-E73321F3A8AB}" destId="{95B1A91B-9763-4D01-B8A2-3ABD3B121D7E}" srcOrd="0" destOrd="1" presId="urn:microsoft.com/office/officeart/2005/8/layout/hList1"/>
    <dgm:cxn modelId="{ACE445F6-0C60-4D31-8B4B-EFCBD2161362}" srcId="{701BCA79-6750-49B1-94E8-85AD2FB68DE4}" destId="{199AE7D8-D619-43B9-B81B-9219B196D318}" srcOrd="2" destOrd="0" parTransId="{BC2A1A7E-0D6D-4DEA-9978-ED11E7F63D0C}" sibTransId="{60FF9C47-8E97-41EF-BECC-A41CAAFE7ED5}"/>
    <dgm:cxn modelId="{CB15D3F7-284C-46DF-A420-D217CFDCA30E}" type="presOf" srcId="{74C77294-C291-469F-B04E-175A8A6A0201}" destId="{8C78E152-BE93-4AD2-A470-FF3945DDC1F7}" srcOrd="0" destOrd="0" presId="urn:microsoft.com/office/officeart/2005/8/layout/hList1"/>
    <dgm:cxn modelId="{796690F8-2FAD-49BF-A89B-1CEF02662ECE}" srcId="{B9908CFD-D431-46F2-B901-D46CE6EA464E}" destId="{57557A39-90F5-48C1-B354-8ED0DC073342}" srcOrd="4" destOrd="0" parTransId="{3A4CBA1C-F1C0-431D-A17F-440CAD217067}" sibTransId="{C7A04DE7-B1AE-42A7-8837-2A5119A51FFD}"/>
    <dgm:cxn modelId="{9B4A8DB5-2E90-4E30-8FBE-9A2CC02AE62D}" type="presParOf" srcId="{3D2D883E-A92D-4FBD-AC16-3799A0E4CEF2}" destId="{6DA4918D-BD06-42D2-88EA-3F91301629B3}" srcOrd="0" destOrd="0" presId="urn:microsoft.com/office/officeart/2005/8/layout/hList1"/>
    <dgm:cxn modelId="{3F7BD600-5F28-4C42-9D03-BAC8C479B3C6}" type="presParOf" srcId="{6DA4918D-BD06-42D2-88EA-3F91301629B3}" destId="{65100124-F4C0-4148-BA6A-213FFEB91AD0}" srcOrd="0" destOrd="0" presId="urn:microsoft.com/office/officeart/2005/8/layout/hList1"/>
    <dgm:cxn modelId="{21402B19-6DB3-47F6-9020-75336E84A728}" type="presParOf" srcId="{6DA4918D-BD06-42D2-88EA-3F91301629B3}" destId="{95B1A91B-9763-4D01-B8A2-3ABD3B121D7E}" srcOrd="1" destOrd="0" presId="urn:microsoft.com/office/officeart/2005/8/layout/hList1"/>
    <dgm:cxn modelId="{6515E090-4966-43D8-B6FE-50B90E5D72A7}" type="presParOf" srcId="{3D2D883E-A92D-4FBD-AC16-3799A0E4CEF2}" destId="{F2E5751F-F8F8-4609-B107-3C5370072E50}" srcOrd="1" destOrd="0" presId="urn:microsoft.com/office/officeart/2005/8/layout/hList1"/>
    <dgm:cxn modelId="{D57899D9-05BF-4ED7-8543-05B565DA235B}" type="presParOf" srcId="{3D2D883E-A92D-4FBD-AC16-3799A0E4CEF2}" destId="{AA5FFB5F-2541-4150-B234-5BFDC3717C3D}" srcOrd="2" destOrd="0" presId="urn:microsoft.com/office/officeart/2005/8/layout/hList1"/>
    <dgm:cxn modelId="{0205F41F-7A87-4817-87E2-A2429516D723}" type="presParOf" srcId="{AA5FFB5F-2541-4150-B234-5BFDC3717C3D}" destId="{9216409F-7E32-4DE5-A8E7-36BAB0050EE0}" srcOrd="0" destOrd="0" presId="urn:microsoft.com/office/officeart/2005/8/layout/hList1"/>
    <dgm:cxn modelId="{371A39A4-5B8C-43DB-AE93-7C4991F9EB93}" type="presParOf" srcId="{AA5FFB5F-2541-4150-B234-5BFDC3717C3D}" destId="{8C78E152-BE93-4AD2-A470-FF3945DDC1F7}" srcOrd="1" destOrd="0" presId="urn:microsoft.com/office/officeart/2005/8/layout/hList1"/>
    <dgm:cxn modelId="{E274F04E-0A8A-4B5F-B27B-37AC41D4CECB}" type="presParOf" srcId="{3D2D883E-A92D-4FBD-AC16-3799A0E4CEF2}" destId="{5B8EC345-CF98-47F2-85C9-ADB5D0DB1BD8}" srcOrd="3" destOrd="0" presId="urn:microsoft.com/office/officeart/2005/8/layout/hList1"/>
    <dgm:cxn modelId="{6422DA28-436E-4607-A762-69C670A28A09}" type="presParOf" srcId="{3D2D883E-A92D-4FBD-AC16-3799A0E4CEF2}" destId="{91333E49-F654-4284-8B51-DA1319240074}" srcOrd="4" destOrd="0" presId="urn:microsoft.com/office/officeart/2005/8/layout/hList1"/>
    <dgm:cxn modelId="{2B386E72-51A2-441D-BC8A-9BE4A129C783}" type="presParOf" srcId="{91333E49-F654-4284-8B51-DA1319240074}" destId="{5F9A2D48-FDE7-42EF-B798-5AC255B199F1}" srcOrd="0" destOrd="0" presId="urn:microsoft.com/office/officeart/2005/8/layout/hList1"/>
    <dgm:cxn modelId="{214130CA-7DEF-4302-ACB7-7F9910F07484}" type="presParOf" srcId="{91333E49-F654-4284-8B51-DA1319240074}" destId="{7065E94E-F1C1-4083-B059-227BEF495BD0}" srcOrd="1" destOrd="0" presId="urn:microsoft.com/office/officeart/2005/8/layout/hList1"/>
    <dgm:cxn modelId="{C47E051D-282C-4D6C-8ECA-4D22E85151C8}" type="presParOf" srcId="{3D2D883E-A92D-4FBD-AC16-3799A0E4CEF2}" destId="{93EA2F71-DAF2-48D8-A995-AD21D68D6737}" srcOrd="5" destOrd="0" presId="urn:microsoft.com/office/officeart/2005/8/layout/hList1"/>
    <dgm:cxn modelId="{9C3E81B6-FE39-4EB5-94F0-5F2BC8F670A1}" type="presParOf" srcId="{3D2D883E-A92D-4FBD-AC16-3799A0E4CEF2}" destId="{7492E34F-38A4-42E4-929D-6E1AFFC5F0F7}" srcOrd="6" destOrd="0" presId="urn:microsoft.com/office/officeart/2005/8/layout/hList1"/>
    <dgm:cxn modelId="{3148519D-2754-4CC4-8268-2E7BB97E0BAE}" type="presParOf" srcId="{7492E34F-38A4-42E4-929D-6E1AFFC5F0F7}" destId="{8E5ADEC4-DCF3-4D12-BA03-54B11629868A}" srcOrd="0" destOrd="0" presId="urn:microsoft.com/office/officeart/2005/8/layout/hList1"/>
    <dgm:cxn modelId="{A3D7D668-B8F3-44CF-8AB3-97EA49DB958F}" type="presParOf" srcId="{7492E34F-38A4-42E4-929D-6E1AFFC5F0F7}" destId="{BB76F76D-A838-4063-83E1-2FAE60916486}" srcOrd="1" destOrd="0" presId="urn:microsoft.com/office/officeart/2005/8/layout/hList1"/>
    <dgm:cxn modelId="{C4E671DA-9CFE-45B0-81BB-7210E6FFB085}" type="presParOf" srcId="{3D2D883E-A92D-4FBD-AC16-3799A0E4CEF2}" destId="{5530CF3B-6876-44EE-A6A7-7EFADED07D39}" srcOrd="7" destOrd="0" presId="urn:microsoft.com/office/officeart/2005/8/layout/hList1"/>
    <dgm:cxn modelId="{7B0BA955-BE35-4BD4-BC9B-6FE444C60C31}" type="presParOf" srcId="{3D2D883E-A92D-4FBD-AC16-3799A0E4CEF2}" destId="{A57BD1A7-B1F4-46F5-8F9B-EB26559BF695}" srcOrd="8" destOrd="0" presId="urn:microsoft.com/office/officeart/2005/8/layout/hList1"/>
    <dgm:cxn modelId="{E45B906B-62D9-44AB-8D95-79D18C028948}" type="presParOf" srcId="{A57BD1A7-B1F4-46F5-8F9B-EB26559BF695}" destId="{A8FA189B-139A-41F7-837A-63E91AAF15FB}" srcOrd="0" destOrd="0" presId="urn:microsoft.com/office/officeart/2005/8/layout/hList1"/>
    <dgm:cxn modelId="{AF85CF9C-A18C-4F67-AAEB-EA31E80699BE}" type="presParOf" srcId="{A57BD1A7-B1F4-46F5-8F9B-EB26559BF695}" destId="{CBD6115A-B58A-49CD-9D2F-D3EC2202A4B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4CD7E-7492-43D1-98C0-F3373A942204}">
      <dsp:nvSpPr>
        <dsp:cNvPr id="0" name=""/>
        <dsp:cNvSpPr/>
      </dsp:nvSpPr>
      <dsp:spPr>
        <a:xfrm rot="16200000">
          <a:off x="-1304831" y="1305172"/>
          <a:ext cx="5562600" cy="2952255"/>
        </a:xfrm>
        <a:prstGeom prst="flowChartManualOperati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ar-DZ" sz="2400" kern="1200" dirty="0">
              <a:solidFill>
                <a:srgbClr val="FFFF00"/>
              </a:solidFill>
            </a:rPr>
            <a:t>الادارة الاستراتيجية للمنظمة</a:t>
          </a:r>
        </a:p>
        <a:p>
          <a:pPr marL="0" lvl="0" indent="0" algn="ctr" defTabSz="1066800">
            <a:lnSpc>
              <a:spcPct val="90000"/>
            </a:lnSpc>
            <a:spcBef>
              <a:spcPct val="0"/>
            </a:spcBef>
            <a:spcAft>
              <a:spcPct val="35000"/>
            </a:spcAft>
            <a:buNone/>
          </a:pPr>
          <a:r>
            <a:rPr lang="ar-DZ" sz="2000" kern="1200" dirty="0">
              <a:solidFill>
                <a:schemeClr val="tx1"/>
              </a:solidFill>
            </a:rPr>
            <a:t>في هذا المستوى تتولى الإدارة الإستراتيجية عملية تخطيط كل الأنشطة المتصلة لصياغة رسالة</a:t>
          </a:r>
          <a:endParaRPr lang="en-US" sz="2000" kern="1200" dirty="0">
            <a:solidFill>
              <a:schemeClr val="tx1"/>
            </a:solidFill>
          </a:endParaRPr>
        </a:p>
        <a:p>
          <a:pPr marL="0" lvl="0" indent="0" algn="ctr" defTabSz="1066800">
            <a:lnSpc>
              <a:spcPct val="90000"/>
            </a:lnSpc>
            <a:spcBef>
              <a:spcPct val="0"/>
            </a:spcBef>
            <a:spcAft>
              <a:spcPct val="35000"/>
            </a:spcAft>
            <a:buNone/>
          </a:pPr>
          <a:r>
            <a:rPr lang="ar-DZ" sz="2000" kern="1200" dirty="0">
              <a:solidFill>
                <a:schemeClr val="tx1"/>
              </a:solidFill>
            </a:rPr>
            <a:t>المنظمة وتحديد الأهداف الإستراتيجية وحشد الموارد اللازمة وصياغة الخطة الإستراتيجية </a:t>
          </a:r>
        </a:p>
        <a:p>
          <a:pPr marL="0" lvl="0" indent="0" algn="ctr" defTabSz="1066800">
            <a:lnSpc>
              <a:spcPct val="90000"/>
            </a:lnSpc>
            <a:spcBef>
              <a:spcPct val="0"/>
            </a:spcBef>
            <a:spcAft>
              <a:spcPct val="35000"/>
            </a:spcAft>
            <a:buNone/>
          </a:pPr>
          <a:endParaRPr lang="ar-DZ" sz="2400" kern="1200" dirty="0">
            <a:solidFill>
              <a:srgbClr val="FFFF00"/>
            </a:solidFill>
          </a:endParaRPr>
        </a:p>
        <a:p>
          <a:pPr marL="0" lvl="0" indent="0" algn="ctr" defTabSz="1066800">
            <a:lnSpc>
              <a:spcPct val="90000"/>
            </a:lnSpc>
            <a:spcBef>
              <a:spcPct val="0"/>
            </a:spcBef>
            <a:spcAft>
              <a:spcPct val="35000"/>
            </a:spcAft>
            <a:buNone/>
          </a:pPr>
          <a:endParaRPr lang="en-US" sz="2400" kern="1200" dirty="0"/>
        </a:p>
      </dsp:txBody>
      <dsp:txXfrm rot="5400000">
        <a:off x="341" y="1112520"/>
        <a:ext cx="2952255" cy="3337560"/>
      </dsp:txXfrm>
    </dsp:sp>
    <dsp:sp modelId="{CCCF90A2-83A6-45B0-B085-751AD39577A1}">
      <dsp:nvSpPr>
        <dsp:cNvPr id="0" name=""/>
        <dsp:cNvSpPr/>
      </dsp:nvSpPr>
      <dsp:spPr>
        <a:xfrm rot="16200000">
          <a:off x="1643633" y="1501006"/>
          <a:ext cx="5562600" cy="2560587"/>
        </a:xfrm>
        <a:prstGeom prst="flowChartManualOperati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ar-DZ" sz="2400" kern="1200" dirty="0">
              <a:solidFill>
                <a:srgbClr val="FFFF00"/>
              </a:solidFill>
            </a:rPr>
            <a:t>الإدارة الإستراتيجية في مستوى وحدات الأعمال الإستراتيجية</a:t>
          </a:r>
        </a:p>
        <a:p>
          <a:pPr marL="0" lvl="0" indent="0" algn="ctr" defTabSz="1066800">
            <a:lnSpc>
              <a:spcPct val="90000"/>
            </a:lnSpc>
            <a:spcBef>
              <a:spcPct val="0"/>
            </a:spcBef>
            <a:spcAft>
              <a:spcPct val="35000"/>
            </a:spcAft>
            <a:buNone/>
          </a:pPr>
          <a:r>
            <a:rPr lang="ar-DZ" sz="2400" kern="1200" dirty="0">
              <a:solidFill>
                <a:schemeClr val="tx1"/>
              </a:solidFill>
            </a:rPr>
            <a:t>تتولى الإدارة الإستراتيجية في هذا المستوى صياغة وتنفيذ الخطة الإستراتيجية الخاصة بكل وحدات</a:t>
          </a:r>
          <a:endParaRPr lang="en-US" sz="2400" kern="1200" dirty="0">
            <a:solidFill>
              <a:schemeClr val="tx1"/>
            </a:solidFill>
          </a:endParaRPr>
        </a:p>
        <a:p>
          <a:pPr marL="0" lvl="0" indent="0" algn="ctr" defTabSz="1066800">
            <a:lnSpc>
              <a:spcPct val="90000"/>
            </a:lnSpc>
            <a:spcBef>
              <a:spcPct val="0"/>
            </a:spcBef>
            <a:spcAft>
              <a:spcPct val="35000"/>
            </a:spcAft>
            <a:buNone/>
          </a:pPr>
          <a:r>
            <a:rPr lang="ar-DZ" sz="2400" kern="1200" dirty="0">
              <a:solidFill>
                <a:schemeClr val="tx1"/>
              </a:solidFill>
            </a:rPr>
            <a:t>الأعمال</a:t>
          </a:r>
          <a:endParaRPr lang="en-US" sz="2400" kern="1200" dirty="0">
            <a:solidFill>
              <a:schemeClr val="tx1"/>
            </a:solidFill>
          </a:endParaRPr>
        </a:p>
      </dsp:txBody>
      <dsp:txXfrm rot="5400000">
        <a:off x="3144639" y="1112520"/>
        <a:ext cx="2560587" cy="3337560"/>
      </dsp:txXfrm>
    </dsp:sp>
    <dsp:sp modelId="{D499EA9E-600A-4F7A-99C5-59C5CEAAF534}">
      <dsp:nvSpPr>
        <dsp:cNvPr id="0" name=""/>
        <dsp:cNvSpPr/>
      </dsp:nvSpPr>
      <dsp:spPr>
        <a:xfrm rot="16200000">
          <a:off x="4396265" y="1501006"/>
          <a:ext cx="5562600" cy="2560587"/>
        </a:xfrm>
        <a:prstGeom prst="flowChartManualOperation">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ar-DZ" sz="2400" kern="1200" dirty="0">
              <a:solidFill>
                <a:srgbClr val="FFFF00"/>
              </a:solidFill>
            </a:rPr>
            <a:t>الإدارة الإستراتيجية في المستوى الوظيفي </a:t>
          </a:r>
        </a:p>
        <a:p>
          <a:pPr marL="0" lvl="0" indent="0" algn="ctr" defTabSz="1066800">
            <a:lnSpc>
              <a:spcPct val="90000"/>
            </a:lnSpc>
            <a:spcBef>
              <a:spcPct val="0"/>
            </a:spcBef>
            <a:spcAft>
              <a:spcPct val="35000"/>
            </a:spcAft>
            <a:buNone/>
          </a:pPr>
          <a:r>
            <a:rPr lang="ar-DZ" sz="2000" kern="1200" dirty="0">
              <a:solidFill>
                <a:schemeClr val="tx1"/>
              </a:solidFill>
            </a:rPr>
            <a:t>يعني يوجد خطة إستراتيجية للتسويق وخطة إستراتيجية للأفراد وخطة للإنتاج ... حيث تتولى كل</a:t>
          </a:r>
          <a:endParaRPr lang="en-US" sz="2000" kern="1200" dirty="0">
            <a:solidFill>
              <a:schemeClr val="tx1"/>
            </a:solidFill>
          </a:endParaRPr>
        </a:p>
        <a:p>
          <a:pPr marL="0" lvl="0" indent="0" algn="ctr" defTabSz="1066800">
            <a:lnSpc>
              <a:spcPct val="90000"/>
            </a:lnSpc>
            <a:spcBef>
              <a:spcPct val="0"/>
            </a:spcBef>
            <a:spcAft>
              <a:spcPct val="35000"/>
            </a:spcAft>
            <a:buNone/>
          </a:pPr>
          <a:r>
            <a:rPr lang="ar-DZ" sz="2000" kern="1200" dirty="0">
              <a:solidFill>
                <a:schemeClr val="tx1"/>
              </a:solidFill>
            </a:rPr>
            <a:t>خطة عملية تقييم السياسات والبرامج والإجراءات الخاصة بتنفيذ كل وظيفة من دون الدخول في</a:t>
          </a:r>
          <a:endParaRPr lang="en-US" sz="2000" kern="1200" dirty="0">
            <a:solidFill>
              <a:schemeClr val="tx1"/>
            </a:solidFill>
          </a:endParaRPr>
        </a:p>
        <a:p>
          <a:pPr marL="0" lvl="0" indent="0" algn="ctr" defTabSz="1066800">
            <a:lnSpc>
              <a:spcPct val="90000"/>
            </a:lnSpc>
            <a:spcBef>
              <a:spcPct val="0"/>
            </a:spcBef>
            <a:spcAft>
              <a:spcPct val="35000"/>
            </a:spcAft>
            <a:buNone/>
          </a:pPr>
          <a:r>
            <a:rPr lang="ar-DZ" sz="2000" kern="1200" dirty="0">
              <a:solidFill>
                <a:schemeClr val="tx1"/>
              </a:solidFill>
            </a:rPr>
            <a:t>تفاصيل الإشراف المباشر على الأنشطة اليومية لهذه الوظائف</a:t>
          </a:r>
          <a:endParaRPr lang="en-US" sz="2000" kern="1200" dirty="0">
            <a:solidFill>
              <a:schemeClr val="tx1"/>
            </a:solidFill>
          </a:endParaRPr>
        </a:p>
      </dsp:txBody>
      <dsp:txXfrm rot="5400000">
        <a:off x="5897271" y="1112520"/>
        <a:ext cx="2560587" cy="3337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75ABB-30A5-4120-847B-57DA880CCA0F}">
      <dsp:nvSpPr>
        <dsp:cNvPr id="0" name=""/>
        <dsp:cNvSpPr/>
      </dsp:nvSpPr>
      <dsp:spPr>
        <a:xfrm>
          <a:off x="0" y="199162"/>
          <a:ext cx="2469120" cy="487602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r" defTabSz="844550" rtl="1">
            <a:lnSpc>
              <a:spcPct val="90000"/>
            </a:lnSpc>
            <a:spcBef>
              <a:spcPct val="0"/>
            </a:spcBef>
            <a:spcAft>
              <a:spcPct val="15000"/>
            </a:spcAft>
            <a:buChar char="•"/>
          </a:pPr>
          <a:r>
            <a:rPr lang="ar-SA" sz="1900" kern="1200" dirty="0">
              <a:solidFill>
                <a:schemeClr val="bg1">
                  <a:lumMod val="50000"/>
                </a:schemeClr>
              </a:solidFill>
            </a:rPr>
            <a:t>اعتبار مهارات ومعرفة الفرد شكل من أشكال رأس المال الذي يمكن الإستثمار فيه</a:t>
          </a:r>
          <a:endParaRPr lang="en-US" sz="1900" kern="1200" dirty="0">
            <a:solidFill>
              <a:schemeClr val="bg1">
                <a:lumMod val="50000"/>
              </a:schemeClr>
            </a:solidFill>
          </a:endParaRPr>
        </a:p>
        <a:p>
          <a:pPr marL="171450" lvl="1" indent="-171450" algn="r" defTabSz="844550" rtl="1">
            <a:lnSpc>
              <a:spcPct val="90000"/>
            </a:lnSpc>
            <a:spcBef>
              <a:spcPct val="0"/>
            </a:spcBef>
            <a:spcAft>
              <a:spcPct val="15000"/>
            </a:spcAft>
            <a:buChar char="•"/>
          </a:pPr>
          <a:r>
            <a:rPr lang="ar-SA" sz="1900" kern="1200" dirty="0">
              <a:solidFill>
                <a:schemeClr val="bg1">
                  <a:lumMod val="50000"/>
                </a:schemeClr>
              </a:solidFill>
            </a:rPr>
            <a:t>ركزت دراسات شولتز في مجال الأستثمار البشري على التعليم</a:t>
          </a:r>
          <a:endParaRPr lang="en-US" sz="1900" kern="1200" dirty="0">
            <a:solidFill>
              <a:schemeClr val="bg1">
                <a:lumMod val="50000"/>
              </a:schemeClr>
            </a:solidFill>
          </a:endParaRPr>
        </a:p>
        <a:p>
          <a:pPr marL="171450" lvl="1" indent="-171450" algn="r" defTabSz="844550" rtl="1">
            <a:lnSpc>
              <a:spcPct val="90000"/>
            </a:lnSpc>
            <a:spcBef>
              <a:spcPct val="0"/>
            </a:spcBef>
            <a:spcAft>
              <a:spcPct val="15000"/>
            </a:spcAft>
            <a:buChar char="•"/>
          </a:pPr>
          <a:r>
            <a:rPr lang="ar-SA" sz="1900" kern="1200" dirty="0">
              <a:solidFill>
                <a:schemeClr val="bg1">
                  <a:lumMod val="50000"/>
                </a:schemeClr>
              </a:solidFill>
            </a:rPr>
            <a:t>وأشار شولتز إلى أن هيكل الأجور و المرتبات يحدد على الأجل البعيد من خلال الاستثمار في التعليم، و التدريب، و الصحة و أيضا البحث عن معلومات لفرص عمل أفضل.</a:t>
          </a:r>
          <a:endParaRPr lang="en-US" sz="1900" kern="1200" dirty="0">
            <a:solidFill>
              <a:schemeClr val="bg1">
                <a:lumMod val="50000"/>
              </a:schemeClr>
            </a:solidFill>
          </a:endParaRPr>
        </a:p>
      </dsp:txBody>
      <dsp:txXfrm>
        <a:off x="57854" y="257016"/>
        <a:ext cx="2353412" cy="4818170"/>
      </dsp:txXfrm>
    </dsp:sp>
    <dsp:sp modelId="{7CE7CABC-D36C-4700-B970-3D43A36286D5}">
      <dsp:nvSpPr>
        <dsp:cNvPr id="0" name=""/>
        <dsp:cNvSpPr/>
      </dsp:nvSpPr>
      <dsp:spPr>
        <a:xfrm>
          <a:off x="13" y="5071532"/>
          <a:ext cx="2469120" cy="7925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ar-DZ" sz="2400" b="1" kern="1200" dirty="0">
              <a:solidFill>
                <a:srgbClr val="FFFF00"/>
              </a:solidFill>
            </a:rPr>
            <a:t>لشولتز</a:t>
          </a:r>
          <a:endParaRPr lang="en-US" sz="2400" b="1" kern="1200" dirty="0">
            <a:solidFill>
              <a:srgbClr val="FFFF00"/>
            </a:solidFill>
          </a:endParaRPr>
        </a:p>
      </dsp:txBody>
      <dsp:txXfrm>
        <a:off x="13" y="5071532"/>
        <a:ext cx="1738817" cy="792552"/>
      </dsp:txXfrm>
    </dsp:sp>
    <dsp:sp modelId="{A5282F54-0845-434E-8392-71F7F88EF38F}">
      <dsp:nvSpPr>
        <dsp:cNvPr id="0" name=""/>
        <dsp:cNvSpPr/>
      </dsp:nvSpPr>
      <dsp:spPr>
        <a:xfrm>
          <a:off x="1828796" y="4973393"/>
          <a:ext cx="864192" cy="864192"/>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ED67B6-282E-43C2-AA94-B71E3CE17172}">
      <dsp:nvSpPr>
        <dsp:cNvPr id="0" name=""/>
        <dsp:cNvSpPr/>
      </dsp:nvSpPr>
      <dsp:spPr>
        <a:xfrm>
          <a:off x="2880251" y="198784"/>
          <a:ext cx="2469120" cy="532190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r" defTabSz="844550" rtl="1">
            <a:lnSpc>
              <a:spcPct val="90000"/>
            </a:lnSpc>
            <a:spcBef>
              <a:spcPct val="0"/>
            </a:spcBef>
            <a:spcAft>
              <a:spcPct val="15000"/>
            </a:spcAft>
            <a:buChar char="•"/>
          </a:pPr>
          <a:r>
            <a:rPr lang="ar-SA" altLang="fr-FR" sz="1900" kern="1200" dirty="0">
              <a:solidFill>
                <a:schemeClr val="bg1">
                  <a:lumMod val="50000"/>
                </a:schemeClr>
              </a:solidFill>
            </a:rPr>
            <a:t>بدأ الاهتمام بدراسة الأشكال المختلفة للاستثمار البشري، من تعليم، وهجرة ورعاية صحية مع تركيز محور أبحاثه بصفة خاصة على التدريب</a:t>
          </a:r>
          <a:endParaRPr lang="en-US" sz="1900" kern="1200" dirty="0">
            <a:solidFill>
              <a:schemeClr val="bg1">
                <a:lumMod val="50000"/>
              </a:schemeClr>
            </a:solidFill>
          </a:endParaRPr>
        </a:p>
        <a:p>
          <a:pPr marL="171450" lvl="1" indent="-171450" algn="r" defTabSz="844550" rtl="1">
            <a:lnSpc>
              <a:spcPct val="90000"/>
            </a:lnSpc>
            <a:spcBef>
              <a:spcPct val="0"/>
            </a:spcBef>
            <a:spcAft>
              <a:spcPct val="15000"/>
            </a:spcAft>
            <a:buChar char="•"/>
          </a:pPr>
          <a:r>
            <a:rPr lang="ar-SA" sz="1900" kern="1200" dirty="0">
              <a:solidFill>
                <a:schemeClr val="bg1">
                  <a:lumMod val="50000"/>
                </a:schemeClr>
              </a:solidFill>
            </a:rPr>
            <a:t>وفي محاولة لتحليل الجانب الاقتصادي للتدريب، فرق بيكر بين نوعين من التدريب هما:</a:t>
          </a:r>
          <a:br>
            <a:rPr lang="ar-SA" sz="1900" kern="1200" dirty="0">
              <a:solidFill>
                <a:schemeClr val="bg1">
                  <a:lumMod val="50000"/>
                </a:schemeClr>
              </a:solidFill>
            </a:rPr>
          </a:br>
          <a:r>
            <a:rPr lang="ar-SA" sz="1900" kern="1200" dirty="0">
              <a:solidFill>
                <a:schemeClr val="bg1">
                  <a:lumMod val="50000"/>
                </a:schemeClr>
              </a:solidFill>
            </a:rPr>
            <a:t>- التدريب العام</a:t>
          </a:r>
          <a:br>
            <a:rPr lang="ar-SA" sz="1900" kern="1200" dirty="0">
              <a:solidFill>
                <a:schemeClr val="bg1">
                  <a:lumMod val="50000"/>
                </a:schemeClr>
              </a:solidFill>
            </a:rPr>
          </a:br>
          <a:r>
            <a:rPr lang="ar-SA" sz="1900" kern="1200" dirty="0">
              <a:solidFill>
                <a:schemeClr val="bg1">
                  <a:lumMod val="50000"/>
                </a:schemeClr>
              </a:solidFill>
            </a:rPr>
            <a:t>- التدريب المتخصص</a:t>
          </a:r>
          <a:endParaRPr lang="en-US" sz="1900" kern="1200" dirty="0">
            <a:solidFill>
              <a:schemeClr val="bg1">
                <a:lumMod val="50000"/>
              </a:schemeClr>
            </a:solidFill>
          </a:endParaRPr>
        </a:p>
        <a:p>
          <a:pPr marL="171450" lvl="1" indent="-171450" algn="r" defTabSz="844550" rtl="1">
            <a:lnSpc>
              <a:spcPct val="90000"/>
            </a:lnSpc>
            <a:spcBef>
              <a:spcPct val="0"/>
            </a:spcBef>
            <a:spcAft>
              <a:spcPct val="15000"/>
            </a:spcAft>
            <a:buChar char="•"/>
          </a:pPr>
          <a:endParaRPr lang="en-US" sz="1900" kern="1200" dirty="0"/>
        </a:p>
        <a:p>
          <a:pPr marL="171450" lvl="1" indent="-171450" algn="r" defTabSz="844550" rtl="1">
            <a:lnSpc>
              <a:spcPct val="90000"/>
            </a:lnSpc>
            <a:spcBef>
              <a:spcPct val="0"/>
            </a:spcBef>
            <a:spcAft>
              <a:spcPct val="15000"/>
            </a:spcAft>
            <a:buChar char="•"/>
          </a:pPr>
          <a:endParaRPr lang="en-US" sz="1900" kern="1200" dirty="0"/>
        </a:p>
      </dsp:txBody>
      <dsp:txXfrm>
        <a:off x="2938105" y="256638"/>
        <a:ext cx="2353412" cy="5264046"/>
      </dsp:txXfrm>
    </dsp:sp>
    <dsp:sp modelId="{58D60081-C843-48DA-A965-EE33D17E3574}">
      <dsp:nvSpPr>
        <dsp:cNvPr id="0" name=""/>
        <dsp:cNvSpPr/>
      </dsp:nvSpPr>
      <dsp:spPr>
        <a:xfrm>
          <a:off x="2880251" y="5021839"/>
          <a:ext cx="2469120" cy="7925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ctr" defTabSz="1333500" rtl="1">
            <a:lnSpc>
              <a:spcPct val="90000"/>
            </a:lnSpc>
            <a:spcBef>
              <a:spcPct val="0"/>
            </a:spcBef>
            <a:spcAft>
              <a:spcPct val="35000"/>
            </a:spcAft>
            <a:buNone/>
          </a:pPr>
          <a:r>
            <a:rPr lang="ar-SA" altLang="fr-FR" sz="3000" b="1" kern="1200" dirty="0">
              <a:solidFill>
                <a:srgbClr val="FFFF00"/>
              </a:solidFill>
            </a:rPr>
            <a:t>إسهامات بيكر</a:t>
          </a:r>
          <a:endParaRPr lang="en-US" sz="3000" kern="1200" dirty="0">
            <a:solidFill>
              <a:srgbClr val="FFFF00"/>
            </a:solidFill>
          </a:endParaRPr>
        </a:p>
      </dsp:txBody>
      <dsp:txXfrm>
        <a:off x="2880251" y="5021839"/>
        <a:ext cx="1738817" cy="792552"/>
      </dsp:txXfrm>
    </dsp:sp>
    <dsp:sp modelId="{B39E7B61-C916-433F-9DBF-1B58D3742E6E}">
      <dsp:nvSpPr>
        <dsp:cNvPr id="0" name=""/>
        <dsp:cNvSpPr/>
      </dsp:nvSpPr>
      <dsp:spPr>
        <a:xfrm>
          <a:off x="4572001" y="4973393"/>
          <a:ext cx="864192" cy="864192"/>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40C8E4-23E9-480A-BD8A-2620D020DCEF}">
      <dsp:nvSpPr>
        <dsp:cNvPr id="0" name=""/>
        <dsp:cNvSpPr/>
      </dsp:nvSpPr>
      <dsp:spPr>
        <a:xfrm>
          <a:off x="5833379" y="228643"/>
          <a:ext cx="2469120" cy="481706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72390" rIns="24130" bIns="24130" numCol="1" spcCol="1270" anchor="t" anchorCtr="0">
          <a:noAutofit/>
        </a:bodyPr>
        <a:lstStyle/>
        <a:p>
          <a:pPr marL="171450" lvl="1" indent="-171450" algn="r" defTabSz="844550" rtl="1">
            <a:lnSpc>
              <a:spcPct val="90000"/>
            </a:lnSpc>
            <a:spcBef>
              <a:spcPct val="0"/>
            </a:spcBef>
            <a:spcAft>
              <a:spcPct val="15000"/>
            </a:spcAft>
            <a:buChar char="•"/>
          </a:pPr>
          <a:r>
            <a:rPr lang="ar-SA" sz="1900" b="1" kern="1200" dirty="0">
              <a:solidFill>
                <a:schemeClr val="bg1">
                  <a:lumMod val="50000"/>
                </a:schemeClr>
              </a:solidFill>
            </a:rPr>
            <a:t>مفهوم رأس المال البشري في بناء نموذج يهدف إلى تفسير الانحرافات في توزيع الإيرادات</a:t>
          </a:r>
          <a:endParaRPr lang="en-US" sz="1900" kern="1200" dirty="0">
            <a:solidFill>
              <a:schemeClr val="bg1">
                <a:lumMod val="50000"/>
              </a:schemeClr>
            </a:solidFill>
          </a:endParaRPr>
        </a:p>
        <a:p>
          <a:pPr marL="171450" lvl="1" indent="-171450" algn="r" defTabSz="844550" rtl="1">
            <a:lnSpc>
              <a:spcPct val="90000"/>
            </a:lnSpc>
            <a:spcBef>
              <a:spcPct val="0"/>
            </a:spcBef>
            <a:spcAft>
              <a:spcPct val="15000"/>
            </a:spcAft>
            <a:buChar char="•"/>
          </a:pPr>
          <a:r>
            <a:rPr lang="ar-DZ" sz="1900" kern="1200" dirty="0">
              <a:solidFill>
                <a:schemeClr val="bg1">
                  <a:lumMod val="50000"/>
                </a:schemeClr>
              </a:solidFill>
            </a:rPr>
            <a:t>ركز مينسر على تكلفة التدريب المباشرة وغير مباشرة</a:t>
          </a:r>
          <a:endParaRPr lang="en-US" sz="1900" kern="1200" dirty="0">
            <a:solidFill>
              <a:schemeClr val="bg1">
                <a:lumMod val="50000"/>
              </a:schemeClr>
            </a:solidFill>
          </a:endParaRPr>
        </a:p>
        <a:p>
          <a:pPr marL="171450" lvl="1" indent="-171450" algn="r" defTabSz="844550" rtl="1">
            <a:lnSpc>
              <a:spcPct val="90000"/>
            </a:lnSpc>
            <a:spcBef>
              <a:spcPct val="0"/>
            </a:spcBef>
            <a:spcAft>
              <a:spcPct val="15000"/>
            </a:spcAft>
            <a:buChar char="•"/>
          </a:pPr>
          <a:r>
            <a:rPr lang="ar-DZ" sz="1900" kern="1200" dirty="0">
              <a:solidFill>
                <a:schemeClr val="bg1">
                  <a:lumMod val="50000"/>
                </a:schemeClr>
              </a:solidFill>
            </a:rPr>
            <a:t>وتوصل الى </a:t>
          </a:r>
          <a:r>
            <a:rPr lang="ar-SA" sz="1900" kern="1200" dirty="0">
              <a:solidFill>
                <a:schemeClr val="bg1">
                  <a:lumMod val="50000"/>
                </a:schemeClr>
              </a:solidFill>
            </a:rPr>
            <a:t>زادت مستويات الفرد التعليمية كلما زادت احتمالات حصوله على مزيد من التدريب في مجال العمل, وكلما زاد أجره</a:t>
          </a:r>
          <a:endParaRPr lang="en-US" sz="1900" kern="1200" dirty="0">
            <a:solidFill>
              <a:schemeClr val="bg1">
                <a:lumMod val="50000"/>
              </a:schemeClr>
            </a:solidFill>
          </a:endParaRPr>
        </a:p>
        <a:p>
          <a:pPr marL="171450" lvl="1" indent="-171450" algn="r" defTabSz="844550" rtl="1">
            <a:lnSpc>
              <a:spcPct val="90000"/>
            </a:lnSpc>
            <a:spcBef>
              <a:spcPct val="0"/>
            </a:spcBef>
            <a:spcAft>
              <a:spcPct val="15000"/>
            </a:spcAft>
            <a:buChar char="•"/>
          </a:pPr>
          <a:r>
            <a:rPr lang="ar-SA" sz="1900" kern="1200" dirty="0">
              <a:solidFill>
                <a:schemeClr val="bg1">
                  <a:lumMod val="50000"/>
                </a:schemeClr>
              </a:solidFill>
            </a:rPr>
            <a:t>كلما زاد الاستثمار في التدريب خاصة التدريب المتخصص كلما زادت احتمالات بقاء الفرد في المنظمة واحتمالات استقرار العمالة</a:t>
          </a:r>
          <a:endParaRPr lang="en-US" sz="1900" kern="1200" dirty="0">
            <a:solidFill>
              <a:schemeClr val="bg1">
                <a:lumMod val="50000"/>
              </a:schemeClr>
            </a:solidFill>
          </a:endParaRPr>
        </a:p>
      </dsp:txBody>
      <dsp:txXfrm>
        <a:off x="5891233" y="286497"/>
        <a:ext cx="2353412" cy="4759208"/>
      </dsp:txXfrm>
    </dsp:sp>
    <dsp:sp modelId="{D7F1F872-9E77-4410-886C-479AFB9EDE55}">
      <dsp:nvSpPr>
        <dsp:cNvPr id="0" name=""/>
        <dsp:cNvSpPr/>
      </dsp:nvSpPr>
      <dsp:spPr>
        <a:xfrm>
          <a:off x="5816811" y="5021839"/>
          <a:ext cx="2469120" cy="7925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ctr" defTabSz="1333500">
            <a:lnSpc>
              <a:spcPct val="90000"/>
            </a:lnSpc>
            <a:spcBef>
              <a:spcPct val="0"/>
            </a:spcBef>
            <a:spcAft>
              <a:spcPct val="35000"/>
            </a:spcAft>
            <a:buNone/>
          </a:pPr>
          <a:r>
            <a:rPr lang="ar-SA" sz="3000" b="1" kern="1200" dirty="0">
              <a:solidFill>
                <a:srgbClr val="FFFF00"/>
              </a:solidFill>
            </a:rPr>
            <a:t>إسهامات مينسر</a:t>
          </a:r>
          <a:endParaRPr lang="en-US" sz="3000" kern="1200" dirty="0">
            <a:solidFill>
              <a:srgbClr val="FFFF00"/>
            </a:solidFill>
          </a:endParaRPr>
        </a:p>
      </dsp:txBody>
      <dsp:txXfrm>
        <a:off x="5816811" y="5021839"/>
        <a:ext cx="1738817" cy="792552"/>
      </dsp:txXfrm>
    </dsp:sp>
    <dsp:sp modelId="{C5F06FDB-F65E-46D4-9FC6-95BE8063086B}">
      <dsp:nvSpPr>
        <dsp:cNvPr id="0" name=""/>
        <dsp:cNvSpPr/>
      </dsp:nvSpPr>
      <dsp:spPr>
        <a:xfrm>
          <a:off x="7594007" y="4918215"/>
          <a:ext cx="864192" cy="864192"/>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36025-2CBD-46A9-BBD9-0FD4322F047C}">
      <dsp:nvSpPr>
        <dsp:cNvPr id="0" name=""/>
        <dsp:cNvSpPr/>
      </dsp:nvSpPr>
      <dsp:spPr>
        <a:xfrm>
          <a:off x="1828797" y="2443"/>
          <a:ext cx="2438404" cy="908893"/>
        </a:xfrm>
        <a:prstGeom prst="roundRect">
          <a:avLst>
            <a:gd name="adj" fmla="val 10000"/>
          </a:avLst>
        </a:prstGeom>
        <a:solidFill>
          <a:srgbClr val="FFFF00">
            <a:alpha val="50000"/>
          </a:srgb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kern="1200" dirty="0"/>
            <a:t>معيار الملكية</a:t>
          </a:r>
          <a:endParaRPr lang="en-US" sz="2200" kern="1200" dirty="0"/>
        </a:p>
      </dsp:txBody>
      <dsp:txXfrm>
        <a:off x="1855418" y="29064"/>
        <a:ext cx="2385162" cy="855651"/>
      </dsp:txXfrm>
    </dsp:sp>
    <dsp:sp modelId="{73CFB458-162D-431E-B068-9C1787054678}">
      <dsp:nvSpPr>
        <dsp:cNvPr id="0" name=""/>
        <dsp:cNvSpPr/>
      </dsp:nvSpPr>
      <dsp:spPr>
        <a:xfrm rot="5400000">
          <a:off x="2877582" y="934058"/>
          <a:ext cx="340835" cy="409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925299" y="968141"/>
        <a:ext cx="245402" cy="238585"/>
      </dsp:txXfrm>
    </dsp:sp>
    <dsp:sp modelId="{22DBBFCE-67B5-4C59-9FCD-B0D94764B015}">
      <dsp:nvSpPr>
        <dsp:cNvPr id="0" name=""/>
        <dsp:cNvSpPr/>
      </dsp:nvSpPr>
      <dsp:spPr>
        <a:xfrm>
          <a:off x="1828797" y="1365783"/>
          <a:ext cx="2438404" cy="908893"/>
        </a:xfrm>
        <a:prstGeom prst="roundRect">
          <a:avLst>
            <a:gd name="adj" fmla="val 10000"/>
          </a:avLst>
        </a:prstGeom>
        <a:solidFill>
          <a:srgbClr val="FFFF00">
            <a:alpha val="50000"/>
          </a:srgb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kern="1200" dirty="0"/>
            <a:t>معيار المقدرة الانتاجية</a:t>
          </a:r>
          <a:endParaRPr lang="en-US" sz="2200" kern="1200" dirty="0"/>
        </a:p>
      </dsp:txBody>
      <dsp:txXfrm>
        <a:off x="1855418" y="1392404"/>
        <a:ext cx="2385162" cy="855651"/>
      </dsp:txXfrm>
    </dsp:sp>
    <dsp:sp modelId="{BA1D48BD-1398-492C-8B2F-5CAEEB13ACE9}">
      <dsp:nvSpPr>
        <dsp:cNvPr id="0" name=""/>
        <dsp:cNvSpPr/>
      </dsp:nvSpPr>
      <dsp:spPr>
        <a:xfrm rot="5400000">
          <a:off x="2877582" y="2297398"/>
          <a:ext cx="340835" cy="409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925299" y="2331481"/>
        <a:ext cx="245402" cy="238585"/>
      </dsp:txXfrm>
    </dsp:sp>
    <dsp:sp modelId="{31DCE0AF-8D44-4D09-AB60-9E45931AD2F3}">
      <dsp:nvSpPr>
        <dsp:cNvPr id="0" name=""/>
        <dsp:cNvSpPr/>
      </dsp:nvSpPr>
      <dsp:spPr>
        <a:xfrm>
          <a:off x="1828797" y="2729123"/>
          <a:ext cx="2438404" cy="908893"/>
        </a:xfrm>
        <a:prstGeom prst="roundRect">
          <a:avLst>
            <a:gd name="adj" fmla="val 10000"/>
          </a:avLst>
        </a:prstGeom>
        <a:solidFill>
          <a:srgbClr val="FFFF00">
            <a:alpha val="50000"/>
          </a:srgb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kern="1200" dirty="0"/>
            <a:t>معيار الخدمات المستقبلية</a:t>
          </a:r>
          <a:endParaRPr lang="en-US" sz="2200" kern="1200" dirty="0"/>
        </a:p>
      </dsp:txBody>
      <dsp:txXfrm>
        <a:off x="1855418" y="2755744"/>
        <a:ext cx="2385162" cy="855651"/>
      </dsp:txXfrm>
    </dsp:sp>
    <dsp:sp modelId="{ED8E896C-87AE-47D4-805A-5D4A444D87EC}">
      <dsp:nvSpPr>
        <dsp:cNvPr id="0" name=""/>
        <dsp:cNvSpPr/>
      </dsp:nvSpPr>
      <dsp:spPr>
        <a:xfrm rot="5400000">
          <a:off x="2877582" y="3660739"/>
          <a:ext cx="340835" cy="409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2925299" y="3694822"/>
        <a:ext cx="245402" cy="238585"/>
      </dsp:txXfrm>
    </dsp:sp>
    <dsp:sp modelId="{81409511-A9EB-4628-88EA-95820601D4AA}">
      <dsp:nvSpPr>
        <dsp:cNvPr id="0" name=""/>
        <dsp:cNvSpPr/>
      </dsp:nvSpPr>
      <dsp:spPr>
        <a:xfrm>
          <a:off x="1828797" y="4092463"/>
          <a:ext cx="2438404" cy="908893"/>
        </a:xfrm>
        <a:prstGeom prst="roundRect">
          <a:avLst>
            <a:gd name="adj" fmla="val 10000"/>
          </a:avLst>
        </a:prstGeom>
        <a:solidFill>
          <a:srgbClr val="FFFF00">
            <a:alpha val="50000"/>
          </a:srgb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DZ" sz="2200" kern="1200" dirty="0"/>
            <a:t>امعيار القابلية للقياس  أو التحديد</a:t>
          </a:r>
          <a:endParaRPr lang="en-US" sz="2200" kern="1200" dirty="0"/>
        </a:p>
      </dsp:txBody>
      <dsp:txXfrm>
        <a:off x="1855418" y="4119084"/>
        <a:ext cx="2385162" cy="855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00124-F4C0-4148-BA6A-213FFEB91AD0}">
      <dsp:nvSpPr>
        <dsp:cNvPr id="0" name=""/>
        <dsp:cNvSpPr/>
      </dsp:nvSpPr>
      <dsp:spPr>
        <a:xfrm>
          <a:off x="4000" y="49384"/>
          <a:ext cx="1533524" cy="55424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ar-DZ" sz="1300" b="1" kern="1200" dirty="0">
              <a:solidFill>
                <a:srgbClr val="FFFF00"/>
              </a:solidFill>
            </a:rPr>
            <a:t>طريقة تكلفة الموارد البشرية</a:t>
          </a:r>
          <a:endParaRPr lang="en-US" sz="1300" b="1" kern="1200" dirty="0">
            <a:solidFill>
              <a:srgbClr val="FFFF00"/>
            </a:solidFill>
          </a:endParaRPr>
        </a:p>
      </dsp:txBody>
      <dsp:txXfrm>
        <a:off x="4000" y="49384"/>
        <a:ext cx="1533524" cy="554244"/>
      </dsp:txXfrm>
    </dsp:sp>
    <dsp:sp modelId="{95B1A91B-9763-4D01-B8A2-3ABD3B121D7E}">
      <dsp:nvSpPr>
        <dsp:cNvPr id="0" name=""/>
        <dsp:cNvSpPr/>
      </dsp:nvSpPr>
      <dsp:spPr>
        <a:xfrm>
          <a:off x="4000" y="603629"/>
          <a:ext cx="1533524" cy="24711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r" defTabSz="577850" rtl="1">
            <a:lnSpc>
              <a:spcPct val="90000"/>
            </a:lnSpc>
            <a:spcBef>
              <a:spcPct val="0"/>
            </a:spcBef>
            <a:spcAft>
              <a:spcPct val="15000"/>
            </a:spcAft>
            <a:buChar char="•"/>
          </a:pPr>
          <a:r>
            <a:rPr lang="ar-DZ" sz="1300" kern="1200" dirty="0"/>
            <a:t>حسب هذه الطريقة تقسم تكلفة المورد البشري الى قسمين :</a:t>
          </a:r>
          <a:endParaRPr lang="en-US" sz="1300" kern="1200" dirty="0"/>
        </a:p>
        <a:p>
          <a:pPr marL="114300" lvl="1" indent="-114300" algn="r" defTabSz="577850" rtl="1">
            <a:lnSpc>
              <a:spcPct val="90000"/>
            </a:lnSpc>
            <a:spcBef>
              <a:spcPct val="0"/>
            </a:spcBef>
            <a:spcAft>
              <a:spcPct val="15000"/>
            </a:spcAft>
            <a:buChar char="•"/>
          </a:pPr>
          <a:r>
            <a:rPr lang="ar-DZ" sz="1300" kern="1200" dirty="0"/>
            <a:t>قسم كمصروفات الواتب والاجور</a:t>
          </a:r>
          <a:endParaRPr lang="en-US" sz="1300" kern="1200" dirty="0"/>
        </a:p>
        <a:p>
          <a:pPr marL="114300" lvl="1" indent="-114300" algn="r" defTabSz="577850" rtl="1">
            <a:lnSpc>
              <a:spcPct val="90000"/>
            </a:lnSpc>
            <a:spcBef>
              <a:spcPct val="0"/>
            </a:spcBef>
            <a:spcAft>
              <a:spcPct val="15000"/>
            </a:spcAft>
            <a:buChar char="•"/>
          </a:pPr>
          <a:r>
            <a:rPr lang="ar-DZ" sz="1300" kern="1200" dirty="0"/>
            <a:t>قسم كمصروفات راسمالية مثل نفقات التكوين والتدريب والاختيار والتنمية والتي يتم اطفاؤها على مدى العمر الانتاجي وتشمل تكلفة الاستحواذ، وتكلفة التعليم</a:t>
          </a:r>
          <a:endParaRPr lang="en-US" sz="1300" kern="1200" dirty="0"/>
        </a:p>
      </dsp:txBody>
      <dsp:txXfrm>
        <a:off x="4000" y="603629"/>
        <a:ext cx="1533524" cy="2471186"/>
      </dsp:txXfrm>
    </dsp:sp>
    <dsp:sp modelId="{9216409F-7E32-4DE5-A8E7-36BAB0050EE0}">
      <dsp:nvSpPr>
        <dsp:cNvPr id="0" name=""/>
        <dsp:cNvSpPr/>
      </dsp:nvSpPr>
      <dsp:spPr>
        <a:xfrm>
          <a:off x="1752219" y="49384"/>
          <a:ext cx="1533524" cy="55424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ar-DZ" sz="1300" b="1" kern="1200" dirty="0">
              <a:solidFill>
                <a:srgbClr val="FFFF00"/>
              </a:solidFill>
            </a:rPr>
            <a:t>طريقة تكلفة الاحلال</a:t>
          </a:r>
          <a:endParaRPr lang="en-US" sz="1300" b="1" kern="1200" dirty="0">
            <a:solidFill>
              <a:srgbClr val="FFFF00"/>
            </a:solidFill>
          </a:endParaRPr>
        </a:p>
      </dsp:txBody>
      <dsp:txXfrm>
        <a:off x="1752219" y="49384"/>
        <a:ext cx="1533524" cy="554244"/>
      </dsp:txXfrm>
    </dsp:sp>
    <dsp:sp modelId="{8C78E152-BE93-4AD2-A470-FF3945DDC1F7}">
      <dsp:nvSpPr>
        <dsp:cNvPr id="0" name=""/>
        <dsp:cNvSpPr/>
      </dsp:nvSpPr>
      <dsp:spPr>
        <a:xfrm>
          <a:off x="1752219" y="603629"/>
          <a:ext cx="1533524" cy="24711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r" defTabSz="577850" rtl="1">
            <a:lnSpc>
              <a:spcPct val="90000"/>
            </a:lnSpc>
            <a:spcBef>
              <a:spcPct val="0"/>
            </a:spcBef>
            <a:spcAft>
              <a:spcPct val="15000"/>
            </a:spcAft>
            <a:buChar char="•"/>
          </a:pPr>
          <a:r>
            <a:rPr lang="ar-DZ" sz="1300" kern="1200" dirty="0"/>
            <a:t>يقصد بها هي تكلفة التضحية التس تتحملها المنظمة اليوم لغرض استبدال مورد بشري لديها بمورد اخر له نفس القدرات والخبرات </a:t>
          </a:r>
          <a:endParaRPr lang="en-US" sz="1300" kern="1200" dirty="0"/>
        </a:p>
        <a:p>
          <a:pPr marL="114300" lvl="1" indent="-114300" algn="r" defTabSz="577850" rtl="1">
            <a:lnSpc>
              <a:spcPct val="90000"/>
            </a:lnSpc>
            <a:spcBef>
              <a:spcPct val="0"/>
            </a:spcBef>
            <a:spcAft>
              <a:spcPct val="15000"/>
            </a:spcAft>
            <a:buChar char="•"/>
          </a:pPr>
          <a:r>
            <a:rPr lang="ar-DZ" sz="1300" kern="1200" dirty="0"/>
            <a:t>تشمل عادة تكاليف التوظيف، الاختيار، التعيين، التوجيه، التدريب</a:t>
          </a:r>
          <a:endParaRPr lang="en-US" sz="1300" kern="1200" dirty="0"/>
        </a:p>
      </dsp:txBody>
      <dsp:txXfrm>
        <a:off x="1752219" y="603629"/>
        <a:ext cx="1533524" cy="2471186"/>
      </dsp:txXfrm>
    </dsp:sp>
    <dsp:sp modelId="{5F9A2D48-FDE7-42EF-B798-5AC255B199F1}">
      <dsp:nvSpPr>
        <dsp:cNvPr id="0" name=""/>
        <dsp:cNvSpPr/>
      </dsp:nvSpPr>
      <dsp:spPr>
        <a:xfrm>
          <a:off x="3500437" y="95027"/>
          <a:ext cx="1533524" cy="5038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ar-DZ" sz="1300" b="1" kern="1200" dirty="0">
              <a:solidFill>
                <a:srgbClr val="FFFF00"/>
              </a:solidFill>
            </a:rPr>
            <a:t>طريقة تكلفة الفرصة البديلة</a:t>
          </a:r>
          <a:endParaRPr lang="en-US" sz="1300" b="1" kern="1200" dirty="0">
            <a:solidFill>
              <a:srgbClr val="FFFF00"/>
            </a:solidFill>
          </a:endParaRPr>
        </a:p>
      </dsp:txBody>
      <dsp:txXfrm>
        <a:off x="3500437" y="95027"/>
        <a:ext cx="1533524" cy="503858"/>
      </dsp:txXfrm>
    </dsp:sp>
    <dsp:sp modelId="{7065E94E-F1C1-4083-B059-227BEF495BD0}">
      <dsp:nvSpPr>
        <dsp:cNvPr id="0" name=""/>
        <dsp:cNvSpPr/>
      </dsp:nvSpPr>
      <dsp:spPr>
        <a:xfrm>
          <a:off x="3500437" y="565839"/>
          <a:ext cx="1533524" cy="24711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r" defTabSz="577850" rtl="1">
            <a:lnSpc>
              <a:spcPct val="90000"/>
            </a:lnSpc>
            <a:spcBef>
              <a:spcPct val="0"/>
            </a:spcBef>
            <a:spcAft>
              <a:spcPct val="15000"/>
            </a:spcAft>
            <a:buChar char="•"/>
          </a:pPr>
          <a:r>
            <a:rPr lang="ar-DZ" sz="1300" kern="1200" dirty="0"/>
            <a:t>تعتمد هذه الطريقة على تقسيم العاملين في المنظمة الى قسمين</a:t>
          </a:r>
          <a:endParaRPr lang="en-US" sz="1300" kern="1200" dirty="0"/>
        </a:p>
        <a:p>
          <a:pPr marL="114300" lvl="1" indent="-114300" algn="r" defTabSz="577850" rtl="1">
            <a:lnSpc>
              <a:spcPct val="90000"/>
            </a:lnSpc>
            <a:spcBef>
              <a:spcPct val="0"/>
            </a:spcBef>
            <a:spcAft>
              <a:spcPct val="15000"/>
            </a:spcAft>
            <a:buChar char="•"/>
          </a:pPr>
          <a:r>
            <a:rPr lang="ar-DZ" sz="1300" kern="1200" dirty="0"/>
            <a:t>الاولى فئة العاملين غير المهرة الذين يسهل احلالهم.</a:t>
          </a:r>
          <a:endParaRPr lang="en-US" sz="1300" kern="1200" dirty="0"/>
        </a:p>
        <a:p>
          <a:pPr marL="114300" lvl="1" indent="-114300" algn="r" defTabSz="577850" rtl="1">
            <a:lnSpc>
              <a:spcPct val="90000"/>
            </a:lnSpc>
            <a:spcBef>
              <a:spcPct val="0"/>
            </a:spcBef>
            <a:spcAft>
              <a:spcPct val="15000"/>
            </a:spcAft>
            <a:buChar char="•"/>
          </a:pPr>
          <a:r>
            <a:rPr lang="ar-DZ" sz="1300" kern="1200" dirty="0"/>
            <a:t>الثانية فئة العاملين المهرة وهي فئة نادرة يتم تقييمها باعتبارها اصول بشرية </a:t>
          </a:r>
          <a:endParaRPr lang="en-US" sz="1300" kern="1200" dirty="0"/>
        </a:p>
      </dsp:txBody>
      <dsp:txXfrm>
        <a:off x="3500437" y="565839"/>
        <a:ext cx="1533524" cy="2471186"/>
      </dsp:txXfrm>
    </dsp:sp>
    <dsp:sp modelId="{8E5ADEC4-DCF3-4D12-BA03-54B11629868A}">
      <dsp:nvSpPr>
        <dsp:cNvPr id="0" name=""/>
        <dsp:cNvSpPr/>
      </dsp:nvSpPr>
      <dsp:spPr>
        <a:xfrm>
          <a:off x="5248656" y="49384"/>
          <a:ext cx="1533524" cy="55424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ar-DZ" sz="1600" b="1" kern="1200" dirty="0">
              <a:solidFill>
                <a:srgbClr val="FFFF00"/>
              </a:solidFill>
            </a:rPr>
            <a:t>طريقة العوائد المستقبلية</a:t>
          </a:r>
          <a:endParaRPr lang="en-US" sz="1600" b="1" kern="1200" dirty="0">
            <a:solidFill>
              <a:srgbClr val="FFFF00"/>
            </a:solidFill>
          </a:endParaRPr>
        </a:p>
      </dsp:txBody>
      <dsp:txXfrm>
        <a:off x="5248656" y="49384"/>
        <a:ext cx="1533524" cy="554244"/>
      </dsp:txXfrm>
    </dsp:sp>
    <dsp:sp modelId="{BB76F76D-A838-4063-83E1-2FAE60916486}">
      <dsp:nvSpPr>
        <dsp:cNvPr id="0" name=""/>
        <dsp:cNvSpPr/>
      </dsp:nvSpPr>
      <dsp:spPr>
        <a:xfrm>
          <a:off x="5248656" y="603629"/>
          <a:ext cx="1533524" cy="24711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r" defTabSz="577850" rtl="1">
            <a:lnSpc>
              <a:spcPct val="90000"/>
            </a:lnSpc>
            <a:spcBef>
              <a:spcPct val="0"/>
            </a:spcBef>
            <a:spcAft>
              <a:spcPct val="15000"/>
            </a:spcAft>
            <a:buChar char="•"/>
          </a:pPr>
          <a:r>
            <a:rPr lang="ar-DZ" sz="1300" kern="1200" dirty="0"/>
            <a:t>هذه الطريقة تأخذ سوى عنصر وحيدا من التكاليف لحساب قيمة الموارد البشري، وتهمل العوامل الاخرى حيث تم تقييم  المرتبات والاجور التي يحتمل ان يتقاضاها المورد البشري في المستقبل حتى نهاية عمره الانتاجي</a:t>
          </a:r>
          <a:endParaRPr lang="en-US" sz="1300" kern="1200" dirty="0"/>
        </a:p>
      </dsp:txBody>
      <dsp:txXfrm>
        <a:off x="5248656" y="603629"/>
        <a:ext cx="1533524" cy="2471186"/>
      </dsp:txXfrm>
    </dsp:sp>
    <dsp:sp modelId="{A8FA189B-139A-41F7-837A-63E91AAF15FB}">
      <dsp:nvSpPr>
        <dsp:cNvPr id="0" name=""/>
        <dsp:cNvSpPr/>
      </dsp:nvSpPr>
      <dsp:spPr>
        <a:xfrm>
          <a:off x="6996874" y="49384"/>
          <a:ext cx="1533524" cy="55424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ar-DZ" sz="1600" b="1" kern="1200" dirty="0">
              <a:solidFill>
                <a:srgbClr val="FFFF00"/>
              </a:solidFill>
            </a:rPr>
            <a:t>طرقة التكلفة الاقتصادية</a:t>
          </a:r>
          <a:endParaRPr lang="en-US" sz="1600" b="1" kern="1200" dirty="0">
            <a:solidFill>
              <a:srgbClr val="FFFF00"/>
            </a:solidFill>
          </a:endParaRPr>
        </a:p>
      </dsp:txBody>
      <dsp:txXfrm>
        <a:off x="6996874" y="49384"/>
        <a:ext cx="1533524" cy="554244"/>
      </dsp:txXfrm>
    </dsp:sp>
    <dsp:sp modelId="{CBD6115A-B58A-49CD-9D2F-D3EC2202A4B8}">
      <dsp:nvSpPr>
        <dsp:cNvPr id="0" name=""/>
        <dsp:cNvSpPr/>
      </dsp:nvSpPr>
      <dsp:spPr>
        <a:xfrm>
          <a:off x="6996874" y="603629"/>
          <a:ext cx="1533524" cy="247118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r" defTabSz="577850" rtl="1">
            <a:lnSpc>
              <a:spcPct val="90000"/>
            </a:lnSpc>
            <a:spcBef>
              <a:spcPct val="0"/>
            </a:spcBef>
            <a:spcAft>
              <a:spcPct val="15000"/>
            </a:spcAft>
            <a:buChar char="•"/>
          </a:pPr>
          <a:r>
            <a:rPr lang="ar-DZ" sz="1300" kern="1200" dirty="0"/>
            <a:t>يتم تقييم الاصول البشرية وفقا لمعدل العائد الممكن الحصول عليه، أي تحديد قيمة الشخص بالمشروع بما يساوي القيمة الحالية للأرباح المستقبلية</a:t>
          </a:r>
          <a:endParaRPr lang="en-US" sz="1300" kern="1200" dirty="0"/>
        </a:p>
      </dsp:txBody>
      <dsp:txXfrm>
        <a:off x="6996874" y="603629"/>
        <a:ext cx="1533524" cy="247118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fr-FR"/>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fr-F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noProof="0"/>
              <a:t>Click to edit Master text styles</a:t>
            </a:r>
          </a:p>
          <a:p>
            <a:pPr lvl="1"/>
            <a:r>
              <a:rPr lang="en-US" altLang="fr-FR" noProof="0"/>
              <a:t>Second level</a:t>
            </a:r>
          </a:p>
          <a:p>
            <a:pPr lvl="2"/>
            <a:r>
              <a:rPr lang="en-US" altLang="fr-FR" noProof="0"/>
              <a:t>Third level</a:t>
            </a:r>
          </a:p>
          <a:p>
            <a:pPr lvl="3"/>
            <a:r>
              <a:rPr lang="en-US" altLang="fr-FR" noProof="0"/>
              <a:t>Fourth level</a:t>
            </a:r>
          </a:p>
          <a:p>
            <a:pPr lvl="4"/>
            <a:r>
              <a:rPr lang="en-US" altLang="fr-FR" noProof="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fr-F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F2665D7-4E03-4917-AB17-168C8681A255}" type="slidenum">
              <a:rPr lang="en-US" altLang="fr-FR"/>
              <a:pPr>
                <a:defRPr/>
              </a:pPr>
              <a:t>‹#›</a:t>
            </a:fld>
            <a:endParaRPr lang="en-US" altLang="fr-FR"/>
          </a:p>
        </p:txBody>
      </p:sp>
    </p:spTree>
    <p:extLst>
      <p:ext uri="{BB962C8B-B14F-4D97-AF65-F5344CB8AC3E}">
        <p14:creationId xmlns:p14="http://schemas.microsoft.com/office/powerpoint/2010/main" val="3165203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1</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2192579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55</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107157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63</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2576388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71</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4046330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82</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4292283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92</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3631404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888630B-3257-4C74-A1A2-0DFF845EBB15}" type="slidenum">
              <a:rPr lang="en-US" altLang="fr-FR" sz="1200"/>
              <a:pPr/>
              <a:t>103</a:t>
            </a:fld>
            <a:endParaRPr lang="en-US" altLang="fr-FR"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230166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8EBF8AD-BAC9-4F2D-BB25-41D7E63DD418}" type="slidenum">
              <a:rPr lang="en-US" altLang="fr-FR" sz="1200"/>
              <a:pPr/>
              <a:t>4</a:t>
            </a:fld>
            <a:endParaRPr lang="en-US" altLang="fr-FR"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421599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162771B-A468-4D1A-A5B3-074EB8797366}" type="slidenum">
              <a:rPr lang="en-US" altLang="fr-FR" sz="1200"/>
              <a:pPr/>
              <a:t>6</a:t>
            </a:fld>
            <a:endParaRPr lang="en-US" altLang="fr-FR"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163915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C19085-10FA-4625-9E94-AE11E72D89DA}" type="slidenum">
              <a:rPr lang="en-US" altLang="fr-FR" sz="1200"/>
              <a:pPr/>
              <a:t>7</a:t>
            </a:fld>
            <a:endParaRPr lang="en-US" altLang="fr-FR"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360979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10</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139272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20</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309466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33</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51827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17D924-8CA7-41F3-A63F-E3AB5AA41B05}" type="slidenum">
              <a:rPr lang="en-US" altLang="fr-FR" sz="1200"/>
              <a:pPr/>
              <a:t>46</a:t>
            </a:fld>
            <a:endParaRPr lang="en-US" altLang="fr-FR"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endParaRPr lang="fr-FR" altLang="fr-FR"/>
          </a:p>
        </p:txBody>
      </p:sp>
    </p:spTree>
    <p:extLst>
      <p:ext uri="{BB962C8B-B14F-4D97-AF65-F5344CB8AC3E}">
        <p14:creationId xmlns:p14="http://schemas.microsoft.com/office/powerpoint/2010/main" val="2893670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file:///D:\My%20Documents\CLASS%20PRESENTATIONS\templates\Animated%20Global%201\Pro-Global07.avi"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 descr="Global0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67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ro-Global07.avi">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4572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ctrTitle" sz="quarter"/>
          </p:nvPr>
        </p:nvSpPr>
        <p:spPr>
          <a:xfrm>
            <a:off x="685800" y="2514600"/>
            <a:ext cx="7772400" cy="838200"/>
          </a:xfrm>
        </p:spPr>
        <p:txBody>
          <a:bodyPr/>
          <a:lstStyle>
            <a:lvl1pPr algn="ctr">
              <a:defRPr sz="2000">
                <a:latin typeface="RiskYourLife.Solid." pitchFamily="2" charset="0"/>
              </a:defRPr>
            </a:lvl1pPr>
          </a:lstStyle>
          <a:p>
            <a:pPr lvl="0"/>
            <a:r>
              <a:rPr lang="en-US" altLang="fr-FR" noProof="0"/>
              <a:t>Click to edit Master title style</a:t>
            </a:r>
          </a:p>
        </p:txBody>
      </p:sp>
      <p:sp>
        <p:nvSpPr>
          <p:cNvPr id="5125" name="Rectangle 5"/>
          <p:cNvSpPr>
            <a:spLocks noGrp="1" noChangeArrowheads="1"/>
          </p:cNvSpPr>
          <p:nvPr>
            <p:ph type="subTitle" sz="quarter" idx="1"/>
          </p:nvPr>
        </p:nvSpPr>
        <p:spPr>
          <a:xfrm>
            <a:off x="1524000" y="3352800"/>
            <a:ext cx="6096000" cy="838200"/>
          </a:xfrm>
        </p:spPr>
        <p:txBody>
          <a:bodyPr/>
          <a:lstStyle>
            <a:lvl1pPr marL="0" indent="0" algn="ctr">
              <a:buFontTx/>
              <a:buNone/>
              <a:defRPr>
                <a:latin typeface="Arial Narrow" panose="020B0606020202030204" pitchFamily="34" charset="0"/>
              </a:defRPr>
            </a:lvl1pPr>
          </a:lstStyle>
          <a:p>
            <a:pPr lvl="0"/>
            <a:r>
              <a:rPr lang="en-US" altLang="fr-FR" noProof="0"/>
              <a:t>Click to edit Master subtitle style</a:t>
            </a:r>
          </a:p>
        </p:txBody>
      </p:sp>
      <p:sp>
        <p:nvSpPr>
          <p:cNvPr id="6" name="Rectangle 9"/>
          <p:cNvSpPr>
            <a:spLocks noGrp="1" noChangeArrowheads="1"/>
          </p:cNvSpPr>
          <p:nvPr>
            <p:ph type="dt" sz="quarter" idx="10"/>
          </p:nvPr>
        </p:nvSpPr>
        <p:spPr bwMode="auto">
          <a:xfrm>
            <a:off x="2362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fr-FR"/>
          </a:p>
        </p:txBody>
      </p:sp>
      <p:sp>
        <p:nvSpPr>
          <p:cNvPr id="7" name="Rectangle 10"/>
          <p:cNvSpPr>
            <a:spLocks noGrp="1" noChangeArrowheads="1"/>
          </p:cNvSpPr>
          <p:nvPr>
            <p:ph type="ftr" sz="quarter" idx="11"/>
          </p:nvPr>
        </p:nvSpPr>
        <p:spPr bwMode="auto">
          <a:xfrm>
            <a:off x="4419600" y="6248400"/>
            <a:ext cx="2667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fr-FR"/>
          </a:p>
        </p:txBody>
      </p:sp>
      <p:sp>
        <p:nvSpPr>
          <p:cNvPr id="8" name="Rectangle 11"/>
          <p:cNvSpPr>
            <a:spLocks noGrp="1" noChangeArrowheads="1"/>
          </p:cNvSpPr>
          <p:nvPr>
            <p:ph type="sldNum" sz="quarter" idx="12"/>
          </p:nvPr>
        </p:nvSpPr>
        <p:spPr bwMode="auto">
          <a:xfrm>
            <a:off x="7239000" y="6248400"/>
            <a:ext cx="1524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0AE708C-161F-4FF7-A16B-2162E959AE7B}" type="slidenum">
              <a:rPr lang="en-US" altLang="fr-FR"/>
              <a:pPr>
                <a:defRPr/>
              </a:pPr>
              <a:t>‹#›</a:t>
            </a:fld>
            <a:endParaRPr lang="en-US" altLang="fr-FR"/>
          </a:p>
        </p:txBody>
      </p:sp>
    </p:spTree>
    <p:extLst>
      <p:ext uri="{BB962C8B-B14F-4D97-AF65-F5344CB8AC3E}">
        <p14:creationId xmlns:p14="http://schemas.microsoft.com/office/powerpoint/2010/main" val="207754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Prev" delay="0">
                      <p:tgtEl>
                        <p:sldTgt/>
                      </p:tgtEl>
                    </p:cond>
                  </p:endCondLst>
                </p:cTn>
                <p:tgtEl>
                  <p:spTgt spid="5"/>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4418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28600"/>
            <a:ext cx="2133600" cy="5867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28600"/>
            <a:ext cx="6248400" cy="5867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9875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4218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389569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95400"/>
            <a:ext cx="4191000" cy="4800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800600" y="1295400"/>
            <a:ext cx="4191000" cy="48006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4046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252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05625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19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417319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55753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file:///D:\My%20Documents\CLASS%20PRESENTATIONS\templates\Animated%20Global%201\Pro-Global07.avi"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lobal04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567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ro-Global07.avi">
            <a:hlinkClick r:id="" action="ppaction://media"/>
          </p:cNvPr>
          <p:cNvPicPr>
            <a:picLocks noRot="1" noChangeAspect="1" noChangeArrowheads="1"/>
          </p:cNvPicPr>
          <p:nvPr>
            <a:videoFile r:link="rId13"/>
          </p:nvPr>
        </p:nvPicPr>
        <p:blipFill>
          <a:blip r:embed="rId15">
            <a:extLst>
              <a:ext uri="{28A0092B-C50C-407E-A947-70E740481C1C}">
                <a14:useLocalDpi xmlns:a14="http://schemas.microsoft.com/office/drawing/2010/main" val="0"/>
              </a:ext>
            </a:extLst>
          </a:blip>
          <a:srcRect/>
          <a:stretch>
            <a:fillRect/>
          </a:stretch>
        </p:blipFill>
        <p:spPr bwMode="auto">
          <a:xfrm>
            <a:off x="0" y="5148263"/>
            <a:ext cx="1709738"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457200" y="2286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9" name="Rectangle 5"/>
          <p:cNvSpPr>
            <a:spLocks noGrp="1" noChangeArrowheads="1"/>
          </p:cNvSpPr>
          <p:nvPr>
            <p:ph type="body" idx="1"/>
          </p:nvPr>
        </p:nvSpPr>
        <p:spPr bwMode="auto">
          <a:xfrm>
            <a:off x="457200" y="1295400"/>
            <a:ext cx="8534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p:txBody>
      </p:sp>
      <p:sp>
        <p:nvSpPr>
          <p:cNvPr id="1030" name="Text Box 13"/>
          <p:cNvSpPr txBox="1">
            <a:spLocks noChangeArrowheads="1"/>
          </p:cNvSpPr>
          <p:nvPr userDrawn="1"/>
        </p:nvSpPr>
        <p:spPr bwMode="auto">
          <a:xfrm>
            <a:off x="5410200" y="6400800"/>
            <a:ext cx="358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fr-FR" sz="1400">
                <a:latin typeface="Impact" panose="020B0806030902050204" pitchFamily="34" charset="0"/>
              </a:rPr>
              <a:t>HRM 2007 </a:t>
            </a:r>
            <a:r>
              <a:rPr lang="en-US" altLang="fr-FR" sz="1400">
                <a:latin typeface="Franklin Gothic Medium" panose="020B0603020102020204" pitchFamily="34" charset="0"/>
              </a:rPr>
              <a:t>© GICI Business School</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1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4108"/>
                </p:tgtEl>
              </p:cMediaNode>
            </p:video>
            <p:seq concurrent="1" nextAc="seek">
              <p:cTn id="8" restart="whenNotActive" fill="hold" evtFilter="cancelBubble" nodeType="interactiveSeq">
                <p:stCondLst>
                  <p:cond evt="onClick" delay="0">
                    <p:tgtEl>
                      <p:spTgt spid="410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108"/>
                                        </p:tgtEl>
                                      </p:cBhvr>
                                    </p:cmd>
                                  </p:childTnLst>
                                </p:cTn>
                              </p:par>
                            </p:childTnLst>
                          </p:cTn>
                        </p:par>
                      </p:childTnLst>
                    </p:cTn>
                  </p:par>
                </p:childTnLst>
              </p:cTn>
              <p:nextCondLst>
                <p:cond evt="onClick" delay="0">
                  <p:tgtEl>
                    <p:spTgt spid="4108"/>
                  </p:tgtEl>
                </p:cond>
              </p:nextCondLst>
            </p:seq>
          </p:childTnLst>
        </p:cTn>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eaLnBrk="0" fontAlgn="base" hangingPunct="0">
        <a:spcBef>
          <a:spcPct val="0"/>
        </a:spcBef>
        <a:spcAft>
          <a:spcPct val="0"/>
        </a:spcAft>
        <a:defRPr sz="4400">
          <a:solidFill>
            <a:schemeClr val="tx2"/>
          </a:solidFill>
          <a:latin typeface="Times New Roman" panose="02020603050405020304" pitchFamily="18" charset="0"/>
        </a:defRPr>
      </a:lvl6pPr>
      <a:lvl7pPr marL="914400" algn="l" rtl="0" eaLnBrk="0" fontAlgn="base" hangingPunct="0">
        <a:spcBef>
          <a:spcPct val="0"/>
        </a:spcBef>
        <a:spcAft>
          <a:spcPct val="0"/>
        </a:spcAft>
        <a:defRPr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6200" y="2590800"/>
            <a:ext cx="9143999" cy="1219200"/>
          </a:xfrm>
        </p:spPr>
        <p:txBody>
          <a:bodyPr/>
          <a:lstStyle/>
          <a:p>
            <a:pPr>
              <a:defRPr/>
            </a:pPr>
            <a:r>
              <a:rPr lang="ar-DZ" altLang="fr-FR" sz="5400" b="1" i="1" dirty="0">
                <a:effectLst>
                  <a:outerShdw blurRad="38100" dist="38100" dir="2700000" algn="tl">
                    <a:srgbClr val="000000"/>
                  </a:outerShdw>
                </a:effectLst>
                <a:cs typeface="Arial" panose="020B0604020202020204" pitchFamily="34" charset="0"/>
              </a:rPr>
              <a:t>الادارة الاستراتيجية للموارد البشرية</a:t>
            </a:r>
            <a:endParaRPr lang="en-US" altLang="fr-FR" sz="5400" b="1" i="1" dirty="0">
              <a:effectLst>
                <a:outerShdw blurRad="38100" dist="38100" dir="2700000" algn="tl">
                  <a:srgbClr val="000000"/>
                </a:outerShdw>
              </a:effectLst>
              <a:cs typeface="Arial" panose="020B0604020202020204" pitchFamily="34" charset="0"/>
            </a:endParaRPr>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 name="Straight Connector 6">
            <a:extLst>
              <a:ext uri="{FF2B5EF4-FFF2-40B4-BE49-F238E27FC236}">
                <a16:creationId xmlns:a16="http://schemas.microsoft.com/office/drawing/2014/main" id="{5B16D5BC-E9AB-460A-98CE-066521F44F33}"/>
              </a:ext>
            </a:extLst>
          </p:cNvPr>
          <p:cNvCxnSpPr/>
          <p:nvPr/>
        </p:nvCxnSpPr>
        <p:spPr>
          <a:xfrm flipH="1">
            <a:off x="716279" y="937717"/>
            <a:ext cx="7711440" cy="0"/>
          </a:xfrm>
          <a:prstGeom prst="line">
            <a:avLst/>
          </a:prstGeom>
        </p:spPr>
        <p:style>
          <a:lnRef idx="3">
            <a:schemeClr val="dk1"/>
          </a:lnRef>
          <a:fillRef idx="0">
            <a:schemeClr val="dk1"/>
          </a:fillRef>
          <a:effectRef idx="2">
            <a:schemeClr val="dk1"/>
          </a:effectRef>
          <a:fontRef idx="minor">
            <a:schemeClr val="tx1"/>
          </a:fontRef>
        </p:style>
      </p:cxnSp>
      <p:pic>
        <p:nvPicPr>
          <p:cNvPr id="2050" name="Image 2" descr="Logo-univ-Eloiued-couleur">
            <a:extLst>
              <a:ext uri="{FF2B5EF4-FFF2-40B4-BE49-F238E27FC236}">
                <a16:creationId xmlns:a16="http://schemas.microsoft.com/office/drawing/2014/main" id="{53BD256A-5B53-40D3-824D-4CF08E31A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4" y="228605"/>
            <a:ext cx="1019175" cy="935033"/>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 3" descr="Logo-univ-Eloiued-couleur">
            <a:extLst>
              <a:ext uri="{FF2B5EF4-FFF2-40B4-BE49-F238E27FC236}">
                <a16:creationId xmlns:a16="http://schemas.microsoft.com/office/drawing/2014/main" id="{D0BA5570-8B41-420A-B8A2-FD87A1F91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199" y="228605"/>
            <a:ext cx="1088005" cy="8954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23A98753-3B20-4B19-9ACA-B4235F372B5F}"/>
              </a:ext>
            </a:extLst>
          </p:cNvPr>
          <p:cNvSpPr>
            <a:spLocks noChangeArrowheads="1"/>
          </p:cNvSpPr>
          <p:nvPr/>
        </p:nvSpPr>
        <p:spPr bwMode="auto">
          <a:xfrm>
            <a:off x="990601" y="391456"/>
            <a:ext cx="67055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جامعة الشهيد حمه لخضر -الوادي</a:t>
            </a:r>
            <a:r>
              <a:rPr kumimoji="0" lang="ar-SA"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a:t>
            </a:r>
            <a:r>
              <a:rPr kumimoji="0" lang="ar-DZ"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كلية العلوم الاقتصادية والتجارية وعلوم التسيير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DZ"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قسم علوم التسيير</a:t>
            </a:r>
            <a:r>
              <a:rPr kumimoji="0" lang="ar-DZ" altLang="en-US" sz="1200" b="1" i="0" u="none" strike="noStrike" cap="none" normalizeH="0" baseline="0" dirty="0">
                <a:ln>
                  <a:noFill/>
                </a:ln>
                <a:solidFill>
                  <a:schemeClr val="tx1"/>
                </a:solidFill>
                <a:effectLst/>
                <a:latin typeface="Traditional Arabic" panose="02020603050405020304" pitchFamily="18" charset="-78"/>
                <a:ea typeface="Times New Roman" panose="02020603050405020304" pitchFamily="18" charset="0"/>
                <a:cs typeface="Traditional Arabic" panose="02020603050405020304" pitchFamily="18" charset="-78"/>
              </a:rPr>
              <a:t>-</a:t>
            </a:r>
            <a:endParaRPr kumimoji="0" lang="ar-DZ"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Rectangle 2">
            <a:extLst>
              <a:ext uri="{FF2B5EF4-FFF2-40B4-BE49-F238E27FC236}">
                <a16:creationId xmlns:a16="http://schemas.microsoft.com/office/drawing/2014/main" id="{004722C2-43A9-4207-9505-1F6BD10A4800}"/>
              </a:ext>
            </a:extLst>
          </p:cNvPr>
          <p:cNvSpPr txBox="1">
            <a:spLocks noChangeArrowheads="1"/>
          </p:cNvSpPr>
          <p:nvPr/>
        </p:nvSpPr>
        <p:spPr bwMode="auto">
          <a:xfrm>
            <a:off x="914399" y="1676400"/>
            <a:ext cx="7239001" cy="60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kern="1200">
                <a:solidFill>
                  <a:schemeClr val="tx2"/>
                </a:solidFill>
                <a:latin typeface="RiskYourLife.Solid." pitchFamily="2" charset="0"/>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eaLnBrk="0" fontAlgn="base" hangingPunct="0">
              <a:spcBef>
                <a:spcPct val="0"/>
              </a:spcBef>
              <a:spcAft>
                <a:spcPct val="0"/>
              </a:spcAft>
              <a:defRPr sz="4400">
                <a:solidFill>
                  <a:schemeClr val="tx2"/>
                </a:solidFill>
                <a:latin typeface="Times New Roman" panose="02020603050405020304" pitchFamily="18" charset="0"/>
              </a:defRPr>
            </a:lvl6pPr>
            <a:lvl7pPr marL="914400" algn="l" rtl="0" eaLnBrk="0" fontAlgn="base" hangingPunct="0">
              <a:spcBef>
                <a:spcPct val="0"/>
              </a:spcBef>
              <a:spcAft>
                <a:spcPct val="0"/>
              </a:spcAft>
              <a:defRPr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ar-DZ" altLang="fr-FR" b="1" i="1" dirty="0">
                <a:effectLst>
                  <a:outerShdw blurRad="38100" dist="38100" dir="2700000" algn="tl">
                    <a:srgbClr val="000000"/>
                  </a:outerShdw>
                </a:effectLst>
                <a:cs typeface="Arial" panose="020B0604020202020204" pitchFamily="34" charset="0"/>
              </a:rPr>
              <a:t>محاضرات موجهة لطلبة أولى ماستر ادارة اعمال</a:t>
            </a:r>
            <a:endParaRPr lang="en-US" altLang="fr-FR" b="1" i="1" dirty="0">
              <a:effectLst>
                <a:outerShdw blurRad="38100" dist="38100" dir="2700000" algn="tl">
                  <a:srgbClr val="000000"/>
                </a:outerShdw>
              </a:effectLst>
              <a:cs typeface="Arial" panose="020B0604020202020204" pitchFamily="34" charset="0"/>
            </a:endParaRPr>
          </a:p>
        </p:txBody>
      </p:sp>
      <p:sp>
        <p:nvSpPr>
          <p:cNvPr id="13" name="Rectangle 2">
            <a:extLst>
              <a:ext uri="{FF2B5EF4-FFF2-40B4-BE49-F238E27FC236}">
                <a16:creationId xmlns:a16="http://schemas.microsoft.com/office/drawing/2014/main" id="{972DD038-415B-4B26-8223-D45EF271BB13}"/>
              </a:ext>
            </a:extLst>
          </p:cNvPr>
          <p:cNvSpPr txBox="1">
            <a:spLocks noChangeArrowheads="1"/>
          </p:cNvSpPr>
          <p:nvPr/>
        </p:nvSpPr>
        <p:spPr bwMode="auto">
          <a:xfrm>
            <a:off x="592182" y="4625645"/>
            <a:ext cx="8183313" cy="55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000" kern="1200">
                <a:solidFill>
                  <a:schemeClr val="tx2"/>
                </a:solidFill>
                <a:latin typeface="RiskYourLife.Solid." pitchFamily="2" charset="0"/>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eaLnBrk="0" fontAlgn="base" hangingPunct="0">
              <a:spcBef>
                <a:spcPct val="0"/>
              </a:spcBef>
              <a:spcAft>
                <a:spcPct val="0"/>
              </a:spcAft>
              <a:defRPr sz="4400">
                <a:solidFill>
                  <a:schemeClr val="tx2"/>
                </a:solidFill>
                <a:latin typeface="Times New Roman" panose="02020603050405020304" pitchFamily="18" charset="0"/>
              </a:defRPr>
            </a:lvl6pPr>
            <a:lvl7pPr marL="914400" algn="l" rtl="0" eaLnBrk="0" fontAlgn="base" hangingPunct="0">
              <a:spcBef>
                <a:spcPct val="0"/>
              </a:spcBef>
              <a:spcAft>
                <a:spcPct val="0"/>
              </a:spcAft>
              <a:defRPr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ar-DZ" altLang="fr-FR" b="1" i="1" dirty="0">
                <a:effectLst>
                  <a:outerShdw blurRad="38100" dist="38100" dir="2700000" algn="tl">
                    <a:srgbClr val="000000"/>
                  </a:outerShdw>
                </a:effectLst>
                <a:cs typeface="Arial" panose="020B0604020202020204" pitchFamily="34" charset="0"/>
              </a:rPr>
              <a:t>د/عابي خليدة</a:t>
            </a:r>
            <a:endParaRPr lang="en-US" altLang="fr-FR" b="1" i="1" dirty="0">
              <a:effectLst>
                <a:outerShdw blurRad="38100" dist="38100" dir="2700000" algn="tl">
                  <a:srgbClr val="000000"/>
                </a:outerShdw>
              </a:effectLst>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iterate type="lt">
                                    <p:tmPct val="0"/>
                                  </p:iterate>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1"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12"/>
                                        </p:tgtEl>
                                        <p:attrNameLst>
                                          <p:attrName>ppt_x</p:attrName>
                                          <p:attrName>ppt_y</p:attrName>
                                        </p:attrNameLst>
                                      </p:cBhvr>
                                    </p:animMotion>
                                    <p:animRot by="1500000">
                                      <p:cBhvr>
                                        <p:cTn id="27" dur="125" fill="hold">
                                          <p:stCondLst>
                                            <p:cond delay="0"/>
                                          </p:stCondLst>
                                        </p:cTn>
                                        <p:tgtEl>
                                          <p:spTgt spid="12"/>
                                        </p:tgtEl>
                                        <p:attrNameLst>
                                          <p:attrName>r</p:attrName>
                                        </p:attrNameLst>
                                      </p:cBhvr>
                                    </p:animRot>
                                    <p:animRot by="-1500000">
                                      <p:cBhvr>
                                        <p:cTn id="28" dur="125" fill="hold">
                                          <p:stCondLst>
                                            <p:cond delay="125"/>
                                          </p:stCondLst>
                                        </p:cTn>
                                        <p:tgtEl>
                                          <p:spTgt spid="12"/>
                                        </p:tgtEl>
                                        <p:attrNameLst>
                                          <p:attrName>r</p:attrName>
                                        </p:attrNameLst>
                                      </p:cBhvr>
                                    </p:animRot>
                                    <p:animRot by="-1500000">
                                      <p:cBhvr>
                                        <p:cTn id="29" dur="125" fill="hold">
                                          <p:stCondLst>
                                            <p:cond delay="250"/>
                                          </p:stCondLst>
                                        </p:cTn>
                                        <p:tgtEl>
                                          <p:spTgt spid="12"/>
                                        </p:tgtEl>
                                        <p:attrNameLst>
                                          <p:attrName>r</p:attrName>
                                        </p:attrNameLst>
                                      </p:cBhvr>
                                    </p:animRot>
                                    <p:animRot by="1500000">
                                      <p:cBhvr>
                                        <p:cTn id="30" dur="125" fill="hold">
                                          <p:stCondLst>
                                            <p:cond delay="375"/>
                                          </p:stCondLst>
                                        </p:cTn>
                                        <p:tgtEl>
                                          <p:spTgt spid="12"/>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iterate type="lt">
                                    <p:tmPct val="0"/>
                                  </p:iterate>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34" presetClass="emph" presetSubtype="0" fill="hold" grpId="1" nodeType="click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13"/>
                                        </p:tgtEl>
                                        <p:attrNameLst>
                                          <p:attrName>ppt_x</p:attrName>
                                          <p:attrName>ppt_y</p:attrName>
                                        </p:attrNameLst>
                                      </p:cBhvr>
                                    </p:animMotion>
                                    <p:animRot by="1500000">
                                      <p:cBhvr>
                                        <p:cTn id="41" dur="125" fill="hold">
                                          <p:stCondLst>
                                            <p:cond delay="0"/>
                                          </p:stCondLst>
                                        </p:cTn>
                                        <p:tgtEl>
                                          <p:spTgt spid="13"/>
                                        </p:tgtEl>
                                        <p:attrNameLst>
                                          <p:attrName>r</p:attrName>
                                        </p:attrNameLst>
                                      </p:cBhvr>
                                    </p:animRot>
                                    <p:animRot by="-1500000">
                                      <p:cBhvr>
                                        <p:cTn id="42" dur="125" fill="hold">
                                          <p:stCondLst>
                                            <p:cond delay="125"/>
                                          </p:stCondLst>
                                        </p:cTn>
                                        <p:tgtEl>
                                          <p:spTgt spid="13"/>
                                        </p:tgtEl>
                                        <p:attrNameLst>
                                          <p:attrName>r</p:attrName>
                                        </p:attrNameLst>
                                      </p:cBhvr>
                                    </p:animRot>
                                    <p:animRot by="-1500000">
                                      <p:cBhvr>
                                        <p:cTn id="43" dur="125" fill="hold">
                                          <p:stCondLst>
                                            <p:cond delay="250"/>
                                          </p:stCondLst>
                                        </p:cTn>
                                        <p:tgtEl>
                                          <p:spTgt spid="13"/>
                                        </p:tgtEl>
                                        <p:attrNameLst>
                                          <p:attrName>r</p:attrName>
                                        </p:attrNameLst>
                                      </p:cBhvr>
                                    </p:animRot>
                                    <p:animRot by="1500000">
                                      <p:cBhvr>
                                        <p:cTn id="44"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P spid="12" grpId="0"/>
      <p:bldP spid="12" grpId="1"/>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6200" y="2590800"/>
            <a:ext cx="9143999" cy="1219200"/>
          </a:xfrm>
        </p:spPr>
        <p:txBody>
          <a:bodyPr/>
          <a:lstStyle/>
          <a:p>
            <a:r>
              <a:rPr lang="ar-DZ" sz="5400" dirty="0"/>
              <a:t>المحاضرة الثانية</a:t>
            </a:r>
            <a:endParaRPr lang="en-US" sz="5400" dirty="0"/>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1078474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6D2F7-97C0-4218-B352-565F2CA87456}"/>
              </a:ext>
            </a:extLst>
          </p:cNvPr>
          <p:cNvSpPr/>
          <p:nvPr/>
        </p:nvSpPr>
        <p:spPr>
          <a:xfrm>
            <a:off x="533400" y="457200"/>
            <a:ext cx="8001000" cy="542148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50000"/>
              </a:lnSpc>
              <a:buFont typeface="Wingdings 2" panose="05020102010507070707" pitchFamily="18" charset="2"/>
              <a:buNone/>
            </a:pPr>
            <a:r>
              <a:rPr lang="ar-SA" altLang="fr-FR" sz="2600" b="1" dirty="0">
                <a:solidFill>
                  <a:srgbClr val="FFFF00"/>
                </a:solidFill>
              </a:rPr>
              <a:t>المنظمة كأكاديمية</a:t>
            </a:r>
          </a:p>
          <a:p>
            <a:pPr algn="r" rtl="1">
              <a:lnSpc>
                <a:spcPct val="150000"/>
              </a:lnSpc>
              <a:buFont typeface="Wingdings 2" panose="05020102010507070707" pitchFamily="18" charset="2"/>
              <a:buNone/>
            </a:pPr>
            <a:r>
              <a:rPr lang="ar-SA" altLang="fr-FR" sz="2600" b="1" dirty="0"/>
              <a:t>تكون المنظمة كأكاديمية كونها مبتكرة للمنتجات وفي نفس الوقت منافسة في أداور الإنتاج على الأجل الطويل.</a:t>
            </a:r>
          </a:p>
          <a:p>
            <a:pPr algn="r" rtl="1">
              <a:lnSpc>
                <a:spcPct val="150000"/>
              </a:lnSpc>
              <a:buFont typeface="Wingdings 2" panose="05020102010507070707" pitchFamily="18" charset="2"/>
              <a:buNone/>
            </a:pPr>
            <a:r>
              <a:rPr lang="ar-SA" altLang="fr-FR" sz="2600" dirty="0"/>
              <a:t>وفي هذا المنظمات ينصب التركيز بصفة أساسية على تنمية الموارد البشرية الموجودة, ولكن قليل من الأفراد يعنيون من الخارج لشغل بعض المراكز العليا, فهذه النوعية من الشركات تفضل ”صنع“ مواردها البشرية وتوفير مسارات وظيفية مكثفة من خلال الشركة ذاتها.</a:t>
            </a:r>
          </a:p>
          <a:p>
            <a:pPr algn="r" rtl="1">
              <a:lnSpc>
                <a:spcPct val="150000"/>
              </a:lnSpc>
              <a:buFont typeface="Wingdings 2" panose="05020102010507070707" pitchFamily="18" charset="2"/>
              <a:buNone/>
            </a:pPr>
            <a:r>
              <a:rPr lang="ar-SA" altLang="fr-FR" sz="2600" dirty="0"/>
              <a:t>ومن أمثلة هذه المنظمات: منتجي الإلكترونيات, والمنتجات الإستهلاكية وصناعة السيارات</a:t>
            </a:r>
            <a:endParaRPr lang="en-US" sz="2600" dirty="0"/>
          </a:p>
        </p:txBody>
      </p:sp>
    </p:spTree>
    <p:extLst>
      <p:ext uri="{BB962C8B-B14F-4D97-AF65-F5344CB8AC3E}">
        <p14:creationId xmlns:p14="http://schemas.microsoft.com/office/powerpoint/2010/main" val="28258755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9E5D8D-7964-4A57-80E0-8CBA057A0EA5}"/>
              </a:ext>
            </a:extLst>
          </p:cNvPr>
          <p:cNvSpPr/>
          <p:nvPr/>
        </p:nvSpPr>
        <p:spPr>
          <a:xfrm>
            <a:off x="381000" y="1201083"/>
            <a:ext cx="8229600" cy="2793842"/>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50000"/>
              </a:lnSpc>
              <a:buFont typeface="Wingdings 2" panose="05020102010507070707" pitchFamily="18" charset="2"/>
              <a:buNone/>
            </a:pPr>
            <a:r>
              <a:rPr lang="ar-SA" altLang="fr-FR" b="1" dirty="0">
                <a:solidFill>
                  <a:srgbClr val="FFFF00"/>
                </a:solidFill>
              </a:rPr>
              <a:t>المنظمة كحصن</a:t>
            </a:r>
          </a:p>
          <a:p>
            <a:pPr algn="r" rtl="1">
              <a:lnSpc>
                <a:spcPct val="150000"/>
              </a:lnSpc>
              <a:buFont typeface="Wingdings 2" panose="05020102010507070707" pitchFamily="18" charset="2"/>
              <a:buNone/>
            </a:pPr>
            <a:r>
              <a:rPr lang="ar-SA" altLang="fr-FR" dirty="0"/>
              <a:t>تتميز الشركات في هذا التصنيف بوجودها في أسواق تنافسية بدرجة عالية, وتحكم الظروف والبيئة الخارجية في تصرفتها.</a:t>
            </a:r>
          </a:p>
          <a:p>
            <a:pPr algn="r" rtl="1">
              <a:lnSpc>
                <a:spcPct val="150000"/>
              </a:lnSpc>
              <a:buFont typeface="Wingdings 2" panose="05020102010507070707" pitchFamily="18" charset="2"/>
              <a:buNone/>
            </a:pPr>
            <a:r>
              <a:rPr lang="ar-SA" altLang="fr-FR" dirty="0"/>
              <a:t>فهذه النوعية من الشركات لايوجد فيها إلا القليل من المضامين الإستراتيجية</a:t>
            </a:r>
          </a:p>
          <a:p>
            <a:pPr algn="r" rtl="1">
              <a:lnSpc>
                <a:spcPct val="150000"/>
              </a:lnSpc>
              <a:buFont typeface="Wingdings 2" panose="05020102010507070707" pitchFamily="18" charset="2"/>
              <a:buNone/>
            </a:pPr>
            <a:r>
              <a:rPr lang="ar-SA" altLang="fr-FR" dirty="0"/>
              <a:t>ومن أمثلة على هذه النوعية من التصنيف : الفنادق, ودار النشر, وتجارالتجزئة.</a:t>
            </a:r>
          </a:p>
        </p:txBody>
      </p:sp>
    </p:spTree>
    <p:extLst>
      <p:ext uri="{BB962C8B-B14F-4D97-AF65-F5344CB8AC3E}">
        <p14:creationId xmlns:p14="http://schemas.microsoft.com/office/powerpoint/2010/main" val="21270406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02F920B-401E-43B7-B60C-484354B5171F}"/>
              </a:ext>
            </a:extLst>
          </p:cNvPr>
          <p:cNvSpPr/>
          <p:nvPr/>
        </p:nvSpPr>
        <p:spPr bwMode="auto">
          <a:xfrm>
            <a:off x="4890052" y="533409"/>
            <a:ext cx="4088295" cy="2743182"/>
          </a:xfrm>
          <a:prstGeom prst="round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SA" altLang="fr-FR" b="1" dirty="0">
                <a:solidFill>
                  <a:srgbClr val="FFFF00"/>
                </a:solidFill>
              </a:rPr>
              <a:t>المنظمة كحصن</a:t>
            </a:r>
            <a:endParaRPr lang="ar-DZ" altLang="fr-FR" b="1" dirty="0">
              <a:solidFill>
                <a:srgbClr val="FFFF00"/>
              </a:solidFill>
            </a:endParaRPr>
          </a:p>
          <a:p>
            <a:pPr algn="ctr"/>
            <a:r>
              <a:rPr lang="ar-SA" altLang="fr-FR" dirty="0"/>
              <a:t>إستراتيجية الموار البشرية هو تخفيض عددها</a:t>
            </a:r>
            <a:r>
              <a:rPr lang="ar-DZ" altLang="fr-FR" dirty="0"/>
              <a:t> </a:t>
            </a:r>
            <a:r>
              <a:rPr lang="ar-SA" altLang="fr-FR" dirty="0"/>
              <a:t>ويكون الإستقطاب سلبي أما التنمية فتكون من خلال الإحتفاظ بالمواهب الموجودة</a:t>
            </a:r>
            <a:r>
              <a:rPr lang="ar-DZ" altLang="fr-FR" dirty="0"/>
              <a:t> </a:t>
            </a:r>
            <a:r>
              <a:rPr lang="ar-SA" altLang="fr-FR" dirty="0"/>
              <a:t>وهناك إستغناءات متكررة للموظفين</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5096816D-D7C0-479C-B57F-CBDD4CA93D90}"/>
              </a:ext>
            </a:extLst>
          </p:cNvPr>
          <p:cNvSpPr/>
          <p:nvPr/>
        </p:nvSpPr>
        <p:spPr bwMode="auto">
          <a:xfrm>
            <a:off x="4734339" y="3526772"/>
            <a:ext cx="4088294" cy="3178828"/>
          </a:xfrm>
          <a:prstGeom prst="round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SA" altLang="fr-FR" b="1" dirty="0">
                <a:solidFill>
                  <a:srgbClr val="FFFF00"/>
                </a:solidFill>
              </a:rPr>
              <a:t>المنظمة كنادي</a:t>
            </a:r>
            <a:endParaRPr lang="ar-DZ" altLang="fr-FR" b="1" dirty="0">
              <a:solidFill>
                <a:srgbClr val="FFFF00"/>
              </a:solidFill>
            </a:endParaRPr>
          </a:p>
          <a:p>
            <a:pPr algn="ctr" rtl="1"/>
            <a:r>
              <a:rPr lang="ar-SA" altLang="fr-FR" dirty="0"/>
              <a:t>إستراتيجية الموارد البشرية هي الإحتفاظ بالموارد</a:t>
            </a:r>
            <a:r>
              <a:rPr lang="ar-DZ" altLang="fr-FR" dirty="0"/>
              <a:t> </a:t>
            </a:r>
            <a:r>
              <a:rPr lang="ar-SA" altLang="fr-FR" dirty="0"/>
              <a:t>العمل في المنظمة من خلال المرحلة المهنية الأولى</a:t>
            </a:r>
            <a:r>
              <a:rPr lang="ar-DZ" altLang="fr-FR" dirty="0"/>
              <a:t> </a:t>
            </a:r>
            <a:r>
              <a:rPr lang="ar-SA" altLang="fr-FR" dirty="0"/>
              <a:t>أما التنمية فهي تكون بشكل عام و مسارات التوظيف بطيئة</a:t>
            </a:r>
            <a:r>
              <a:rPr lang="ar-DZ" altLang="fr-FR" dirty="0"/>
              <a:t> </a:t>
            </a:r>
            <a:r>
              <a:rPr lang="ar-SA" altLang="fr-FR" dirty="0"/>
              <a:t>معدل دوران العمل منخفض</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id="{2C41DC83-F04E-4D4F-B434-CD349AF0424A}"/>
              </a:ext>
            </a:extLst>
          </p:cNvPr>
          <p:cNvSpPr/>
          <p:nvPr/>
        </p:nvSpPr>
        <p:spPr bwMode="auto">
          <a:xfrm>
            <a:off x="39757" y="533408"/>
            <a:ext cx="4571998" cy="2743187"/>
          </a:xfrm>
          <a:prstGeom prst="round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rtl="1"/>
            <a:r>
              <a:rPr lang="ar-SA" altLang="fr-FR" b="1" dirty="0">
                <a:solidFill>
                  <a:srgbClr val="FFFF00"/>
                </a:solidFill>
              </a:rPr>
              <a:t>المنظمة كفريق كرة</a:t>
            </a:r>
            <a:endParaRPr lang="ar-DZ" altLang="fr-FR" b="1" dirty="0">
              <a:solidFill>
                <a:srgbClr val="FFFF00"/>
              </a:solidFill>
            </a:endParaRPr>
          </a:p>
          <a:p>
            <a:pPr algn="r" rtl="1" fontAlgn="auto">
              <a:spcAft>
                <a:spcPts val="0"/>
              </a:spcAft>
              <a:buFont typeface="Wingdings 2" panose="05020102010507070707" pitchFamily="18" charset="2"/>
              <a:buNone/>
              <a:defRPr/>
            </a:pPr>
            <a:r>
              <a:rPr lang="ar-SA" altLang="fr-FR" dirty="0"/>
              <a:t>إستراتيجية الموارد البشرية هي</a:t>
            </a:r>
            <a:r>
              <a:rPr lang="ar-DZ" altLang="fr-FR" dirty="0"/>
              <a:t> </a:t>
            </a:r>
            <a:r>
              <a:rPr lang="ar-SA" altLang="fr-FR" dirty="0"/>
              <a:t>الإستقطاب</a:t>
            </a:r>
            <a:r>
              <a:rPr lang="ar-DZ" altLang="fr-FR" dirty="0"/>
              <a:t> </a:t>
            </a:r>
            <a:r>
              <a:rPr lang="ar-SA" altLang="fr-FR" dirty="0"/>
              <a:t>ويكون الاستقطاب على مستوى جميع المراحل المهنية</a:t>
            </a:r>
            <a:r>
              <a:rPr lang="ar-DZ" altLang="fr-FR" dirty="0"/>
              <a:t> </a:t>
            </a:r>
            <a:r>
              <a:rPr lang="ar-SA" altLang="fr-FR" dirty="0"/>
              <a:t>لتنمية  : تدريب داخل مجال العمل, وقليل من التدريب الرسمي</a:t>
            </a:r>
            <a:r>
              <a:rPr lang="ar-DZ" altLang="fr-FR" dirty="0"/>
              <a:t> </a:t>
            </a:r>
            <a:r>
              <a:rPr lang="ar-SA" altLang="fr-FR" dirty="0"/>
              <a:t>معدل دوران العمل عالي, ومسارات وظيفية عبر شركات مختلفة</a:t>
            </a:r>
          </a:p>
          <a:p>
            <a:pPr algn="r" rtl="1" fontAlgn="auto">
              <a:spcAft>
                <a:spcPts val="0"/>
              </a:spcAft>
              <a:buFont typeface="Wingdings 2" panose="05020102010507070707" pitchFamily="18" charset="2"/>
              <a:buNone/>
              <a:defRPr/>
            </a:pPr>
            <a:endParaRPr lang="ar-SA" altLang="fr-FR" dirty="0"/>
          </a:p>
          <a:p>
            <a:pPr algn="r" rtl="1"/>
            <a:endParaRPr kumimoji="0" lang="ar-DZ" sz="2400" b="0" i="0" u="none" strike="noStrike" cap="none" normalizeH="0" baseline="0" dirty="0">
              <a:ln>
                <a:noFill/>
              </a:ln>
              <a:solidFill>
                <a:srgbClr val="FFFF00"/>
              </a:solidFill>
              <a:effectLst/>
              <a:latin typeface="Times New Roman" panose="02020603050405020304" pitchFamily="18" charset="0"/>
            </a:endParaRPr>
          </a:p>
        </p:txBody>
      </p:sp>
      <p:cxnSp>
        <p:nvCxnSpPr>
          <p:cNvPr id="9" name="Straight Connector 8">
            <a:extLst>
              <a:ext uri="{FF2B5EF4-FFF2-40B4-BE49-F238E27FC236}">
                <a16:creationId xmlns:a16="http://schemas.microsoft.com/office/drawing/2014/main" id="{70D6E26F-5974-48AF-A63C-3307DF4502AA}"/>
              </a:ext>
            </a:extLst>
          </p:cNvPr>
          <p:cNvCxnSpPr/>
          <p:nvPr/>
        </p:nvCxnSpPr>
        <p:spPr bwMode="auto">
          <a:xfrm>
            <a:off x="4724400" y="419100"/>
            <a:ext cx="0" cy="60198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FF755EAB-67CF-47B1-AA4E-82724985FE44}"/>
              </a:ext>
            </a:extLst>
          </p:cNvPr>
          <p:cNvCxnSpPr/>
          <p:nvPr/>
        </p:nvCxnSpPr>
        <p:spPr bwMode="auto">
          <a:xfrm flipH="1">
            <a:off x="385969" y="3458817"/>
            <a:ext cx="8372061"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Rounded Corners 12">
            <a:extLst>
              <a:ext uri="{FF2B5EF4-FFF2-40B4-BE49-F238E27FC236}">
                <a16:creationId xmlns:a16="http://schemas.microsoft.com/office/drawing/2014/main" id="{6F1A6A67-81A1-4DFC-BEA3-568FDB7B81F8}"/>
              </a:ext>
            </a:extLst>
          </p:cNvPr>
          <p:cNvSpPr/>
          <p:nvPr/>
        </p:nvSpPr>
        <p:spPr bwMode="auto">
          <a:xfrm>
            <a:off x="39757" y="3526772"/>
            <a:ext cx="4532242" cy="3178825"/>
          </a:xfrm>
          <a:prstGeom prst="roundRect">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SA" altLang="fr-FR" b="1" dirty="0">
                <a:solidFill>
                  <a:srgbClr val="FFFF00"/>
                </a:solidFill>
              </a:rPr>
              <a:t>المنظمة كأكاديمية</a:t>
            </a:r>
            <a:endParaRPr lang="ar-DZ" altLang="fr-FR" b="1" dirty="0">
              <a:solidFill>
                <a:srgbClr val="FFFF00"/>
              </a:solidFill>
            </a:endParaRPr>
          </a:p>
          <a:p>
            <a:pPr algn="r" rtl="1"/>
            <a:r>
              <a:rPr lang="ar-SA" altLang="fr-FR" dirty="0"/>
              <a:t>إستراتيجية الموارد البشرية هي التنمية</a:t>
            </a:r>
            <a:r>
              <a:rPr lang="ar-DZ" altLang="fr-FR" dirty="0"/>
              <a:t> </a:t>
            </a:r>
            <a:r>
              <a:rPr lang="ar-SA" altLang="fr-FR" dirty="0"/>
              <a:t>العمل في المنظمة بالتحديد من المرحلة المهنية الأولى</a:t>
            </a:r>
            <a:r>
              <a:rPr lang="ar-DZ" altLang="fr-FR" dirty="0"/>
              <a:t> </a:t>
            </a:r>
            <a:r>
              <a:rPr lang="ar-SA" altLang="fr-FR" dirty="0"/>
              <a:t>التنمية تكون بتدريب مكثف وخاصة للوظائف المتخصصة</a:t>
            </a:r>
            <a:r>
              <a:rPr lang="ar-DZ" altLang="fr-FR" dirty="0"/>
              <a:t> </a:t>
            </a:r>
            <a:r>
              <a:rPr lang="ar-SA" altLang="fr-FR" dirty="0"/>
              <a:t>مسارات وظيفية متطورة ومتسعة</a:t>
            </a:r>
            <a:r>
              <a:rPr lang="ar-DZ" altLang="fr-FR" dirty="0"/>
              <a:t> </a:t>
            </a:r>
            <a:r>
              <a:rPr lang="ar-SA" altLang="fr-FR" dirty="0"/>
              <a:t>معدل دوران منخفض والإستبعاد بناء على الأداء الضعيف</a:t>
            </a:r>
            <a:endParaRPr lang="en-US"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206252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AutoShape 6"/>
          <p:cNvSpPr>
            <a:spLocks noChangeArrowheads="1"/>
          </p:cNvSpPr>
          <p:nvPr/>
        </p:nvSpPr>
        <p:spPr bwMode="auto">
          <a:xfrm>
            <a:off x="2286000" y="2743200"/>
            <a:ext cx="4953000" cy="9144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RiskYourLife.Solid." pitchFamily="2" charset="0"/>
                <a:cs typeface="Arial" panose="020B0604020202020204" pitchFamily="34" charset="0"/>
              </a:rPr>
              <a:t>شكراً على المتابعة</a:t>
            </a:r>
            <a:endParaRPr lang="en-US" altLang="fr-FR">
              <a:effectLst>
                <a:outerShdw blurRad="38100" dist="38100" dir="2700000" algn="tl">
                  <a:srgbClr val="000000"/>
                </a:outerShdw>
              </a:effectLst>
              <a:latin typeface="RiskYourLife.Solid." pitchFamily="2"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2774"/>
                                        </p:tgtEl>
                                        <p:attrNameLst>
                                          <p:attrName>style.visibility</p:attrName>
                                        </p:attrNameLst>
                                      </p:cBhvr>
                                      <p:to>
                                        <p:strVal val="visible"/>
                                      </p:to>
                                    </p:set>
                                    <p:anim calcmode="lin" valueType="num">
                                      <p:cBhvr>
                                        <p:cTn id="7" dur="500" fill="hold"/>
                                        <p:tgtEl>
                                          <p:spTgt spid="327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774"/>
                                        </p:tgtEl>
                                        <p:attrNameLst>
                                          <p:attrName>ppt_y</p:attrName>
                                        </p:attrNameLst>
                                      </p:cBhvr>
                                      <p:tavLst>
                                        <p:tav tm="0">
                                          <p:val>
                                            <p:strVal val="#ppt_y"/>
                                          </p:val>
                                        </p:tav>
                                        <p:tav tm="100000">
                                          <p:val>
                                            <p:strVal val="#ppt_y"/>
                                          </p:val>
                                        </p:tav>
                                      </p:tavLst>
                                    </p:anim>
                                    <p:anim calcmode="lin" valueType="num">
                                      <p:cBhvr>
                                        <p:cTn id="9" dur="500" fill="hold"/>
                                        <p:tgtEl>
                                          <p:spTgt spid="327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7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idx="1"/>
          </p:nvPr>
        </p:nvSpPr>
        <p:spPr bwMode="auto">
          <a:xfrm>
            <a:off x="533400" y="1524000"/>
            <a:ext cx="8382000" cy="4031873"/>
          </a:xfrm>
          <a:prstGeom prst="rect">
            <a:avLst/>
          </a:prstGeom>
          <a:gradFill rotWithShape="1">
            <a:gsLst>
              <a:gs pos="0">
                <a:schemeClr val="accent2">
                  <a:gamma/>
                  <a:shade val="46275"/>
                  <a:invGamma/>
                  <a:alpha val="0"/>
                </a:schemeClr>
              </a:gs>
              <a:gs pos="50000">
                <a:schemeClr val="accent2"/>
              </a:gs>
              <a:gs pos="100000">
                <a:schemeClr val="accent2">
                  <a:gamma/>
                  <a:shade val="46275"/>
                  <a:invGamma/>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gn="just" rtl="1">
              <a:buNone/>
            </a:pPr>
            <a:r>
              <a:rPr lang="ar-DZ" b="1" dirty="0"/>
              <a:t>وتختلف الإدارة الإستراتيجية عن التخطيط الاستراتيجي والتخطيط التشغيلي ، فالإدارة الإستراتيجية هي ثمرة لتطور مفهوم التخطيط الاستراتيجي وتوسيع لنطاقه وإغناءً لأبعاده ، فالتخطيط الاستراتيجي هو عنصر من عناصر الإدارة الإستراتيجية وليس الإدارة الإستراتيجية بعينها لان الإدارة الإستراتيجية تعني أيضاً إدارة التغيير التنظيمي وإدارة الثقافة التنظيمية وإدارة الموارد وإدارة البيئة في نفس الوقت ، فالإدارة الإستراتيجية تهتم بالحاضر والمستقبل في آن معا</a:t>
            </a:r>
            <a:endParaRPr lang="fr-FR" altLang="fr-FR" sz="2800" dirty="0"/>
          </a:p>
        </p:txBody>
      </p:sp>
    </p:spTree>
    <p:extLst>
      <p:ext uri="{BB962C8B-B14F-4D97-AF65-F5344CB8AC3E}">
        <p14:creationId xmlns:p14="http://schemas.microsoft.com/office/powerpoint/2010/main" val="18322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bg/>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CACA61-77A3-47D9-AB91-8603F05783E3}"/>
              </a:ext>
            </a:extLst>
          </p:cNvPr>
          <p:cNvSpPr/>
          <p:nvPr/>
        </p:nvSpPr>
        <p:spPr>
          <a:xfrm>
            <a:off x="3733800" y="287930"/>
            <a:ext cx="3393878" cy="523220"/>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none">
            <a:spAutoFit/>
          </a:bodyPr>
          <a:lstStyle/>
          <a:p>
            <a:r>
              <a:rPr lang="ar-DZ" sz="2800" b="1" dirty="0">
                <a:solidFill>
                  <a:srgbClr val="948A54"/>
                </a:solidFill>
                <a:latin typeface="Arial,Bold"/>
              </a:rPr>
              <a:t>عمليات الإدارة الإستراتيجية</a:t>
            </a:r>
            <a:endParaRPr lang="en-US" sz="2800" dirty="0"/>
          </a:p>
        </p:txBody>
      </p:sp>
      <p:pic>
        <p:nvPicPr>
          <p:cNvPr id="6" name="Picture 5">
            <a:extLst>
              <a:ext uri="{FF2B5EF4-FFF2-40B4-BE49-F238E27FC236}">
                <a16:creationId xmlns:a16="http://schemas.microsoft.com/office/drawing/2014/main" id="{20956228-19B2-4903-BDFE-E85E05951BAB}"/>
              </a:ext>
            </a:extLst>
          </p:cNvPr>
          <p:cNvPicPr>
            <a:picLocks noChangeAspect="1"/>
          </p:cNvPicPr>
          <p:nvPr/>
        </p:nvPicPr>
        <p:blipFill>
          <a:blip r:embed="rId2"/>
          <a:stretch>
            <a:fillRect/>
          </a:stretch>
        </p:blipFill>
        <p:spPr>
          <a:xfrm>
            <a:off x="264160" y="909320"/>
            <a:ext cx="8615680" cy="5039360"/>
          </a:xfrm>
          <a:prstGeom prst="rect">
            <a:avLst/>
          </a:prstGeom>
        </p:spPr>
      </p:pic>
    </p:spTree>
    <p:extLst>
      <p:ext uri="{BB962C8B-B14F-4D97-AF65-F5344CB8AC3E}">
        <p14:creationId xmlns:p14="http://schemas.microsoft.com/office/powerpoint/2010/main" val="3203516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B205E0A-22FC-4798-B162-64B8635447D5}"/>
              </a:ext>
            </a:extLst>
          </p:cNvPr>
          <p:cNvPicPr>
            <a:picLocks noGrp="1" noChangeAspect="1"/>
          </p:cNvPicPr>
          <p:nvPr>
            <p:ph idx="1"/>
          </p:nvPr>
        </p:nvPicPr>
        <p:blipFill>
          <a:blip r:embed="rId2"/>
          <a:stretch>
            <a:fillRect/>
          </a:stretch>
        </p:blipFill>
        <p:spPr>
          <a:xfrm>
            <a:off x="152400" y="104939"/>
            <a:ext cx="8839200" cy="6648122"/>
          </a:xfrm>
          <a:prstGeom prst="rect">
            <a:avLst/>
          </a:prstGeom>
        </p:spPr>
      </p:pic>
    </p:spTree>
    <p:extLst>
      <p:ext uri="{BB962C8B-B14F-4D97-AF65-F5344CB8AC3E}">
        <p14:creationId xmlns:p14="http://schemas.microsoft.com/office/powerpoint/2010/main" val="235287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29E6B-8170-4F46-AC4B-AC83C2B7A600}"/>
              </a:ext>
            </a:extLst>
          </p:cNvPr>
          <p:cNvSpPr>
            <a:spLocks noGrp="1"/>
          </p:cNvSpPr>
          <p:nvPr>
            <p:ph type="title"/>
          </p:nvPr>
        </p:nvSpPr>
        <p:spPr>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ar-DZ" b="1" dirty="0">
                <a:solidFill>
                  <a:srgbClr val="FFFF00"/>
                </a:solidFill>
              </a:rPr>
              <a:t>مستويات الإدارة الإستراتيجية</a:t>
            </a:r>
            <a:r>
              <a:rPr lang="ar-DZ" b="1" dirty="0"/>
              <a:t>:</a:t>
            </a:r>
            <a:endParaRPr lang="en-US" dirty="0"/>
          </a:p>
        </p:txBody>
      </p:sp>
      <p:graphicFrame>
        <p:nvGraphicFramePr>
          <p:cNvPr id="4" name="Diagram 3">
            <a:extLst>
              <a:ext uri="{FF2B5EF4-FFF2-40B4-BE49-F238E27FC236}">
                <a16:creationId xmlns:a16="http://schemas.microsoft.com/office/drawing/2014/main" id="{FADFD7E6-E33E-4808-BE27-919CBD6B62AF}"/>
              </a:ext>
            </a:extLst>
          </p:cNvPr>
          <p:cNvGraphicFramePr/>
          <p:nvPr>
            <p:extLst>
              <p:ext uri="{D42A27DB-BD31-4B8C-83A1-F6EECF244321}">
                <p14:modId xmlns:p14="http://schemas.microsoft.com/office/powerpoint/2010/main" val="2509477257"/>
              </p:ext>
            </p:extLst>
          </p:nvPr>
        </p:nvGraphicFramePr>
        <p:xfrm>
          <a:off x="228600" y="1066800"/>
          <a:ext cx="84582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023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D026-8EEA-4D28-8BB9-30825764BF9F}"/>
              </a:ext>
            </a:extLst>
          </p:cNvPr>
          <p:cNvSpPr>
            <a:spLocks noGrp="1"/>
          </p:cNvSpPr>
          <p:nvPr>
            <p:ph type="title"/>
          </p:nvPr>
        </p:nvSpPr>
        <p:spPr/>
        <p:txBody>
          <a:bodyPr/>
          <a:lstStyle/>
          <a:p>
            <a:pPr algn="ctr"/>
            <a:r>
              <a:rPr lang="ar-DZ" b="1" dirty="0">
                <a:solidFill>
                  <a:srgbClr val="FFFF00"/>
                </a:solidFill>
              </a:rPr>
              <a:t>عمليات الادارة الاستراتيجية</a:t>
            </a:r>
            <a:endParaRPr lang="en-US" b="1" dirty="0">
              <a:solidFill>
                <a:srgbClr val="FFFF00"/>
              </a:solidFill>
            </a:endParaRPr>
          </a:p>
        </p:txBody>
      </p:sp>
      <p:sp>
        <p:nvSpPr>
          <p:cNvPr id="3" name="Content Placeholder 2">
            <a:extLst>
              <a:ext uri="{FF2B5EF4-FFF2-40B4-BE49-F238E27FC236}">
                <a16:creationId xmlns:a16="http://schemas.microsoft.com/office/drawing/2014/main" id="{D47B4CD7-26A5-4112-BFAC-4F2CA2367817}"/>
              </a:ext>
            </a:extLst>
          </p:cNvPr>
          <p:cNvSpPr>
            <a:spLocks noGrp="1"/>
          </p:cNvSpPr>
          <p:nvPr>
            <p:ph idx="1"/>
          </p:nvPr>
        </p:nvSpPr>
        <p:spPr/>
        <p:txBody>
          <a:bodyPr/>
          <a:lstStyle/>
          <a:p>
            <a:pPr algn="r" rtl="1"/>
            <a:r>
              <a:rPr lang="ar-DZ" dirty="0"/>
              <a:t>ولتطبيق الادراة الاستراتيجية للمنظمة يجب أن يكون للمنظمة  رسالة ورؤية وقيم وأهداف وباختصار </a:t>
            </a:r>
          </a:p>
          <a:p>
            <a:pPr algn="r" rtl="1"/>
            <a:endParaRPr lang="en-US" dirty="0"/>
          </a:p>
        </p:txBody>
      </p:sp>
      <p:sp>
        <p:nvSpPr>
          <p:cNvPr id="5" name="Rectangle: Rounded Corners 4">
            <a:extLst>
              <a:ext uri="{FF2B5EF4-FFF2-40B4-BE49-F238E27FC236}">
                <a16:creationId xmlns:a16="http://schemas.microsoft.com/office/drawing/2014/main" id="{CE6B619B-D0CB-4C00-A200-A39B13888A77}"/>
              </a:ext>
            </a:extLst>
          </p:cNvPr>
          <p:cNvSpPr/>
          <p:nvPr/>
        </p:nvSpPr>
        <p:spPr bwMode="auto">
          <a:xfrm>
            <a:off x="381000" y="2590800"/>
            <a:ext cx="8153400" cy="12954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رسالة المنظمة هي الاطار الرئيسي المميز للمنظمة دون غيرها من المنظمات  من حيث مجال النشاط  ومنتجاتها وعملائها واسواقها والذي يبين السبب الجوهري لوجود المنظمة وهويتها </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6" name="Arrow: Down 5">
            <a:extLst>
              <a:ext uri="{FF2B5EF4-FFF2-40B4-BE49-F238E27FC236}">
                <a16:creationId xmlns:a16="http://schemas.microsoft.com/office/drawing/2014/main" id="{B965E5BC-129B-4B1D-B5DB-305C8CF8ED28}"/>
              </a:ext>
            </a:extLst>
          </p:cNvPr>
          <p:cNvSpPr/>
          <p:nvPr/>
        </p:nvSpPr>
        <p:spPr bwMode="auto">
          <a:xfrm flipH="1">
            <a:off x="3581397" y="3962400"/>
            <a:ext cx="2057399" cy="533400"/>
          </a:xfrm>
          <a:prstGeom prst="down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امثلة </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pic>
        <p:nvPicPr>
          <p:cNvPr id="7" name="Picture 6">
            <a:extLst>
              <a:ext uri="{FF2B5EF4-FFF2-40B4-BE49-F238E27FC236}">
                <a16:creationId xmlns:a16="http://schemas.microsoft.com/office/drawing/2014/main" id="{B2D95F3C-8716-4E4E-A482-C73725A78064}"/>
              </a:ext>
            </a:extLst>
          </p:cNvPr>
          <p:cNvPicPr>
            <a:picLocks noChangeAspect="1"/>
          </p:cNvPicPr>
          <p:nvPr/>
        </p:nvPicPr>
        <p:blipFill>
          <a:blip r:embed="rId2"/>
          <a:stretch>
            <a:fillRect/>
          </a:stretch>
        </p:blipFill>
        <p:spPr>
          <a:xfrm>
            <a:off x="6827520" y="4630419"/>
            <a:ext cx="1706880" cy="932180"/>
          </a:xfrm>
          <a:prstGeom prst="rect">
            <a:avLst/>
          </a:prstGeom>
        </p:spPr>
      </p:pic>
      <p:sp>
        <p:nvSpPr>
          <p:cNvPr id="8" name="Rectangle: Rounded Corners 7">
            <a:extLst>
              <a:ext uri="{FF2B5EF4-FFF2-40B4-BE49-F238E27FC236}">
                <a16:creationId xmlns:a16="http://schemas.microsoft.com/office/drawing/2014/main" id="{CC03122D-750E-48EF-92DE-34A12FD58B6C}"/>
              </a:ext>
            </a:extLst>
          </p:cNvPr>
          <p:cNvSpPr/>
          <p:nvPr/>
        </p:nvSpPr>
        <p:spPr bwMode="auto">
          <a:xfrm>
            <a:off x="152400" y="4495800"/>
            <a:ext cx="6217920" cy="10668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رسالتها " في ارماكو السعودية نقوم بما هو أكثر من تزويد العالم بالطاقة، فنحن نطور شركات جديدة وندعم الاقتصاد ونعزز الابتكار</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73915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58D96C5-1F1C-4740-AD05-9BEE51301FBF}"/>
              </a:ext>
            </a:extLst>
          </p:cNvPr>
          <p:cNvPicPr>
            <a:picLocks noGrp="1" noChangeAspect="1"/>
          </p:cNvPicPr>
          <p:nvPr>
            <p:ph idx="1"/>
          </p:nvPr>
        </p:nvPicPr>
        <p:blipFill>
          <a:blip r:embed="rId2"/>
          <a:stretch>
            <a:fillRect/>
          </a:stretch>
        </p:blipFill>
        <p:spPr>
          <a:xfrm>
            <a:off x="7658632" y="579474"/>
            <a:ext cx="1097280" cy="1143000"/>
          </a:xfrm>
          <a:prstGeom prst="rect">
            <a:avLst/>
          </a:prstGeom>
        </p:spPr>
      </p:pic>
      <p:sp>
        <p:nvSpPr>
          <p:cNvPr id="6" name="Rectangle: Rounded Corners 5">
            <a:extLst>
              <a:ext uri="{FF2B5EF4-FFF2-40B4-BE49-F238E27FC236}">
                <a16:creationId xmlns:a16="http://schemas.microsoft.com/office/drawing/2014/main" id="{DF47832F-7E3B-437D-B0A1-A3D0CE977ACB}"/>
              </a:ext>
            </a:extLst>
          </p:cNvPr>
          <p:cNvSpPr/>
          <p:nvPr/>
        </p:nvSpPr>
        <p:spPr bwMode="auto">
          <a:xfrm>
            <a:off x="381000" y="533400"/>
            <a:ext cx="6781800" cy="12192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جامعة هارفرد  رسالتها تمثلت في " نحن نعد القادة الذين يصنعون الفارق في العالم"</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id="{072D8AB0-B6CE-447D-9531-7BB48653CC8B}"/>
              </a:ext>
            </a:extLst>
          </p:cNvPr>
          <p:cNvSpPr/>
          <p:nvPr/>
        </p:nvSpPr>
        <p:spPr bwMode="auto">
          <a:xfrm>
            <a:off x="381000" y="1981200"/>
            <a:ext cx="6781800" cy="12192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a:r>
              <a:rPr lang="ar-DZ" dirty="0"/>
              <a:t>إن ما يدفعنا في كل ما نقوم به في سامسونج هو تحقيق مهمتنا: وهي أن نكون أفضل "شركة-رقمية إلكترونية ".</a:t>
            </a:r>
          </a:p>
          <a:p>
            <a:br>
              <a:rPr lang="ar-DZ" dirty="0"/>
            </a:b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pic>
        <p:nvPicPr>
          <p:cNvPr id="8" name="Picture 7">
            <a:extLst>
              <a:ext uri="{FF2B5EF4-FFF2-40B4-BE49-F238E27FC236}">
                <a16:creationId xmlns:a16="http://schemas.microsoft.com/office/drawing/2014/main" id="{3CD813BC-9B35-4BA0-8264-CE2D419954EC}"/>
              </a:ext>
            </a:extLst>
          </p:cNvPr>
          <p:cNvPicPr>
            <a:picLocks noChangeAspect="1"/>
          </p:cNvPicPr>
          <p:nvPr/>
        </p:nvPicPr>
        <p:blipFill>
          <a:blip r:embed="rId3"/>
          <a:stretch>
            <a:fillRect/>
          </a:stretch>
        </p:blipFill>
        <p:spPr>
          <a:xfrm>
            <a:off x="7391400" y="2057400"/>
            <a:ext cx="1371600" cy="1143000"/>
          </a:xfrm>
          <a:prstGeom prst="rect">
            <a:avLst/>
          </a:prstGeom>
        </p:spPr>
      </p:pic>
      <p:sp>
        <p:nvSpPr>
          <p:cNvPr id="9" name="Rectangle: Rounded Corners 8">
            <a:extLst>
              <a:ext uri="{FF2B5EF4-FFF2-40B4-BE49-F238E27FC236}">
                <a16:creationId xmlns:a16="http://schemas.microsoft.com/office/drawing/2014/main" id="{16361422-F386-42E5-9D7C-D62DBEAD634B}"/>
              </a:ext>
            </a:extLst>
          </p:cNvPr>
          <p:cNvSpPr/>
          <p:nvPr/>
        </p:nvSpPr>
        <p:spPr bwMode="auto">
          <a:xfrm>
            <a:off x="381000" y="3733801"/>
            <a:ext cx="8382000" cy="137159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رؤية المنظمة : هي فكرة عامة مجردة قريبة من الحلم الانساني وهي منظور مستقبلب للادارة والعاملين فيها، تتضمن عادة طموحها المستقبلي </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830866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F29189B-BD25-45B6-A52D-017AAE436D75}"/>
              </a:ext>
            </a:extLst>
          </p:cNvPr>
          <p:cNvSpPr/>
          <p:nvPr/>
        </p:nvSpPr>
        <p:spPr bwMode="auto">
          <a:xfrm>
            <a:off x="533400" y="838200"/>
            <a:ext cx="6705600" cy="11430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dirty="0"/>
              <a:t>تتبع شركة سامسونج رؤية فردية: وهي قيادة حركة التقارب الرقمي.</a:t>
            </a:r>
          </a:p>
          <a:p>
            <a:pPr algn="r" rtl="1"/>
            <a:br>
              <a:rPr lang="ar-DZ" dirty="0"/>
            </a:b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pic>
        <p:nvPicPr>
          <p:cNvPr id="5" name="Picture 4">
            <a:extLst>
              <a:ext uri="{FF2B5EF4-FFF2-40B4-BE49-F238E27FC236}">
                <a16:creationId xmlns:a16="http://schemas.microsoft.com/office/drawing/2014/main" id="{1F909ED6-AE25-4266-8EA9-14BB36EEE839}"/>
              </a:ext>
            </a:extLst>
          </p:cNvPr>
          <p:cNvPicPr>
            <a:picLocks noChangeAspect="1"/>
          </p:cNvPicPr>
          <p:nvPr/>
        </p:nvPicPr>
        <p:blipFill>
          <a:blip r:embed="rId2"/>
          <a:stretch>
            <a:fillRect/>
          </a:stretch>
        </p:blipFill>
        <p:spPr>
          <a:xfrm>
            <a:off x="7772400" y="838200"/>
            <a:ext cx="1371600" cy="1143000"/>
          </a:xfrm>
          <a:prstGeom prst="rect">
            <a:avLst/>
          </a:prstGeom>
        </p:spPr>
      </p:pic>
      <p:sp>
        <p:nvSpPr>
          <p:cNvPr id="6" name="Rectangle: Rounded Corners 5">
            <a:extLst>
              <a:ext uri="{FF2B5EF4-FFF2-40B4-BE49-F238E27FC236}">
                <a16:creationId xmlns:a16="http://schemas.microsoft.com/office/drawing/2014/main" id="{52CB28F6-929B-49CE-9398-6D9D8FF4028B}"/>
              </a:ext>
            </a:extLst>
          </p:cNvPr>
          <p:cNvSpPr/>
          <p:nvPr/>
        </p:nvSpPr>
        <p:spPr bwMode="auto">
          <a:xfrm>
            <a:off x="457200" y="2438400"/>
            <a:ext cx="6781800" cy="12192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US" dirty="0"/>
              <a:t>To become the world's leading company for automotive products and services.</a:t>
            </a:r>
          </a:p>
          <a:p>
            <a:br>
              <a:rPr lang="en-US" dirty="0"/>
            </a:b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pic>
        <p:nvPicPr>
          <p:cNvPr id="1026" name="Picture 2" descr="شركة فورد موتور, شعار, فورد صورة بابوا نيو غينيا">
            <a:extLst>
              <a:ext uri="{FF2B5EF4-FFF2-40B4-BE49-F238E27FC236}">
                <a16:creationId xmlns:a16="http://schemas.microsoft.com/office/drawing/2014/main" id="{B69A36C3-165C-4C52-AB94-F0621146B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164" y="2438400"/>
            <a:ext cx="1532836"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5C4C2A3-D00D-42D8-B4F1-10F2B32DD9A5}"/>
              </a:ext>
            </a:extLst>
          </p:cNvPr>
          <p:cNvPicPr>
            <a:picLocks noChangeAspect="1"/>
          </p:cNvPicPr>
          <p:nvPr/>
        </p:nvPicPr>
        <p:blipFill>
          <a:blip r:embed="rId4"/>
          <a:stretch>
            <a:fillRect/>
          </a:stretch>
        </p:blipFill>
        <p:spPr>
          <a:xfrm>
            <a:off x="7614708" y="4114800"/>
            <a:ext cx="1529292" cy="914400"/>
          </a:xfrm>
          <a:prstGeom prst="rect">
            <a:avLst/>
          </a:prstGeom>
        </p:spPr>
      </p:pic>
      <p:sp>
        <p:nvSpPr>
          <p:cNvPr id="9" name="Rectangle: Rounded Corners 8">
            <a:extLst>
              <a:ext uri="{FF2B5EF4-FFF2-40B4-BE49-F238E27FC236}">
                <a16:creationId xmlns:a16="http://schemas.microsoft.com/office/drawing/2014/main" id="{87538546-4902-4175-9C55-C4144245338D}"/>
              </a:ext>
            </a:extLst>
          </p:cNvPr>
          <p:cNvSpPr/>
          <p:nvPr/>
        </p:nvSpPr>
        <p:spPr bwMode="auto">
          <a:xfrm>
            <a:off x="457200" y="4191000"/>
            <a:ext cx="6781800" cy="12192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خلق الخبرات التي تجمع سحر البرمجيات بقوة خدمات الانترنت في عالم الوسائل</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810286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00E7FDB-4079-4469-8434-C3DBB40C4B72}"/>
              </a:ext>
            </a:extLst>
          </p:cNvPr>
          <p:cNvSpPr/>
          <p:nvPr/>
        </p:nvSpPr>
        <p:spPr bwMode="auto">
          <a:xfrm>
            <a:off x="152400" y="609600"/>
            <a:ext cx="8686800" cy="38100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sz="2800" b="1" dirty="0"/>
              <a:t>الأهداف الإستراتيجية</a:t>
            </a:r>
          </a:p>
          <a:p>
            <a:pPr algn="just" rtl="1"/>
            <a:r>
              <a:rPr lang="ar-DZ" sz="2800" dirty="0"/>
              <a:t>تمثل الأهداف التنظيمية الغايات والنهايات التي تسعى الإدارة إلى الوصول إليها من خلال الاستثمار الأمثل للموارد الإنسانية والمادية المتاحة حاليا وفي المستقبل ، وهي دليل لعمل الإدارة ، وبقدر ما تكون الأهداف التنظيمية واقعية ومعبرة بصورة صحيحة عن قوى ومتغي ا رت البيئة الداخلية والخارجية للمنظمة بنفس القدر تكون الإدارة أمام فرصة النجاح في تصميم وتطبيق إست ا رتيجية كفؤة وفعالة</a:t>
            </a:r>
            <a:endParaRPr kumimoji="0" lang="en-US" sz="2800" b="0" i="0" u="none" strike="noStrike" cap="none" normalizeH="0" baseline="0" dirty="0">
              <a:ln>
                <a:noFill/>
              </a:ln>
              <a:solidFill>
                <a:schemeClr val="tx1"/>
              </a:solidFill>
              <a:effectLst/>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B13251E0-C642-41E5-A37D-A2C79CF7E9EE}"/>
              </a:ext>
            </a:extLst>
          </p:cNvPr>
          <p:cNvSpPr/>
          <p:nvPr/>
        </p:nvSpPr>
        <p:spPr bwMode="auto">
          <a:xfrm>
            <a:off x="152400" y="4639340"/>
            <a:ext cx="8686800" cy="16002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a:ln>
                  <a:noFill/>
                </a:ln>
                <a:solidFill>
                  <a:schemeClr val="tx1"/>
                </a:solidFill>
                <a:effectLst/>
                <a:latin typeface="Times New Roman" panose="02020603050405020304" pitchFamily="18" charset="0"/>
              </a:rPr>
              <a:t>القيم :</a:t>
            </a:r>
          </a:p>
          <a:p>
            <a:pPr marL="0" marR="0" indent="0" algn="r"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a:ln>
                  <a:noFill/>
                </a:ln>
                <a:solidFill>
                  <a:schemeClr val="tx1"/>
                </a:solidFill>
                <a:effectLst/>
                <a:latin typeface="Times New Roman" panose="02020603050405020304" pitchFamily="18" charset="0"/>
              </a:rPr>
              <a:t> لكل منظمة مجموعة من الاحكام والمعايير، واتجاهات مركزية نحو ماهو مرغوب أو غير مرغوب فيه وهي تساعد المنظمة على خلق نوع من الضبط للسلوكها تجاه عملائها</a:t>
            </a:r>
            <a:endParaRPr kumimoji="0" lang="en-US" sz="28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930542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2A6E58-7E62-4CA7-9717-B11B0ACC211B}"/>
              </a:ext>
            </a:extLst>
          </p:cNvPr>
          <p:cNvSpPr/>
          <p:nvPr/>
        </p:nvSpPr>
        <p:spPr bwMode="auto">
          <a:xfrm>
            <a:off x="609600" y="838200"/>
            <a:ext cx="7696200" cy="16764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a:ln>
                  <a:noFill/>
                </a:ln>
                <a:solidFill>
                  <a:schemeClr val="tx1"/>
                </a:solidFill>
                <a:effectLst/>
                <a:latin typeface="Times New Roman" panose="02020603050405020304" pitchFamily="18" charset="0"/>
              </a:rPr>
              <a:t>الغايات: </a:t>
            </a:r>
          </a:p>
          <a:p>
            <a:pPr marL="0" marR="0" indent="0" algn="r" defTabSz="914400" rtl="1" eaLnBrk="0" fontAlgn="base" latinLnBrk="0" hangingPunct="0">
              <a:lnSpc>
                <a:spcPct val="100000"/>
              </a:lnSpc>
              <a:spcBef>
                <a:spcPct val="0"/>
              </a:spcBef>
              <a:spcAft>
                <a:spcPct val="0"/>
              </a:spcAft>
              <a:buClrTx/>
              <a:buSzTx/>
              <a:buFontTx/>
              <a:buNone/>
              <a:tabLst/>
            </a:pPr>
            <a:r>
              <a:rPr lang="ar-DZ" sz="2800" dirty="0">
                <a:solidFill>
                  <a:schemeClr val="tx1"/>
                </a:solidFill>
                <a:latin typeface="Times New Roman" panose="02020603050405020304" pitchFamily="18" charset="0"/>
              </a:rPr>
              <a:t>هي وضعيات مستقبلية تطمح المنظمة الي تحقيقها وتكون مشتقة من رؤيتها ورسالتها</a:t>
            </a:r>
            <a:endParaRPr kumimoji="0" lang="en-US" sz="28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016534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495BA5-3BE5-40ED-8F35-3766AFE1509D}"/>
              </a:ext>
            </a:extLst>
          </p:cNvPr>
          <p:cNvSpPr txBox="1">
            <a:spLocks/>
          </p:cNvSpPr>
          <p:nvPr/>
        </p:nvSpPr>
        <p:spPr bwMode="auto">
          <a:xfrm>
            <a:off x="1371600" y="2133600"/>
            <a:ext cx="6248400" cy="2376264"/>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eaLnBrk="0" fontAlgn="base" hangingPunct="0">
              <a:spcBef>
                <a:spcPct val="0"/>
              </a:spcBef>
              <a:spcAft>
                <a:spcPct val="0"/>
              </a:spcAft>
              <a:defRPr sz="4400">
                <a:solidFill>
                  <a:schemeClr val="tx2"/>
                </a:solidFill>
                <a:latin typeface="Times New Roman" panose="02020603050405020304" pitchFamily="18" charset="0"/>
              </a:defRPr>
            </a:lvl6pPr>
            <a:lvl7pPr marL="914400" algn="l" rtl="0" eaLnBrk="0" fontAlgn="base" hangingPunct="0">
              <a:spcBef>
                <a:spcPct val="0"/>
              </a:spcBef>
              <a:spcAft>
                <a:spcPct val="0"/>
              </a:spcAft>
              <a:defRPr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sz="4400">
                <a:solidFill>
                  <a:schemeClr val="tx2"/>
                </a:solidFill>
                <a:latin typeface="Times New Roman" panose="02020603050405020304" pitchFamily="18" charset="0"/>
              </a:defRPr>
            </a:lvl9pPr>
          </a:lstStyle>
          <a:p>
            <a:pPr algn="ctr" rtl="1" fontAlgn="auto">
              <a:spcAft>
                <a:spcPts val="0"/>
              </a:spcAft>
              <a:defRPr/>
            </a:pPr>
            <a:r>
              <a:rPr lang="ar-DZ" b="1" dirty="0">
                <a:effectLst>
                  <a:innerShdw blurRad="63500" dist="50800">
                    <a:prstClr val="black">
                      <a:alpha val="50000"/>
                    </a:prstClr>
                  </a:innerShdw>
                </a:effectLst>
              </a:rPr>
              <a:t>المحاضرة الاولى</a:t>
            </a:r>
          </a:p>
          <a:p>
            <a:pPr algn="ctr" rtl="1" fontAlgn="auto">
              <a:spcAft>
                <a:spcPts val="0"/>
              </a:spcAft>
              <a:defRPr/>
            </a:pPr>
            <a:r>
              <a:rPr lang="ar-DZ" b="1" dirty="0">
                <a:effectLst>
                  <a:innerShdw blurRad="63500" dist="50800">
                    <a:prstClr val="black">
                      <a:alpha val="50000"/>
                    </a:prstClr>
                  </a:innerShdw>
                </a:effectLst>
              </a:rPr>
              <a:t>مدخل لادارة الموارد البشرية </a:t>
            </a:r>
          </a:p>
          <a:p>
            <a:pPr algn="ctr" rtl="1" fontAlgn="auto">
              <a:spcAft>
                <a:spcPts val="0"/>
              </a:spcAft>
              <a:defRPr/>
            </a:pPr>
            <a:r>
              <a:rPr lang="ar-DZ" b="1" dirty="0">
                <a:effectLst>
                  <a:innerShdw blurRad="63500" dist="50800">
                    <a:prstClr val="black">
                      <a:alpha val="50000"/>
                    </a:prstClr>
                  </a:innerShdw>
                </a:effectLst>
              </a:rPr>
              <a:t>الادارة الاستراتيجية</a:t>
            </a:r>
            <a:endParaRPr lang="en-US" b="1" dirty="0"/>
          </a:p>
        </p:txBody>
      </p:sp>
    </p:spTree>
    <p:extLst>
      <p:ext uri="{BB962C8B-B14F-4D97-AF65-F5344CB8AC3E}">
        <p14:creationId xmlns:p14="http://schemas.microsoft.com/office/powerpoint/2010/main" val="4254638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9817" y="2819400"/>
            <a:ext cx="9143999" cy="1676400"/>
          </a:xfrm>
        </p:spPr>
        <p:txBody>
          <a:bodyPr/>
          <a:lstStyle/>
          <a:p>
            <a:r>
              <a:rPr lang="ar-DZ" sz="4800" dirty="0">
                <a:solidFill>
                  <a:schemeClr val="tx1"/>
                </a:solidFill>
                <a:latin typeface="Times New Roman" panose="02020603050405020304" pitchFamily="18" charset="0"/>
              </a:rPr>
              <a:t>المحاضرة الثالثة </a:t>
            </a:r>
            <a:br>
              <a:rPr lang="ar-DZ" sz="4800" dirty="0">
                <a:solidFill>
                  <a:schemeClr val="tx1"/>
                </a:solidFill>
                <a:latin typeface="Times New Roman" panose="02020603050405020304" pitchFamily="18" charset="0"/>
              </a:rPr>
            </a:br>
            <a:r>
              <a:rPr lang="ar-SA" sz="4800" dirty="0">
                <a:solidFill>
                  <a:srgbClr val="FFFF00"/>
                </a:solidFill>
              </a:rPr>
              <a:t>الإدارة الإستراتيجية للموارد البشرية</a:t>
            </a:r>
            <a:br>
              <a:rPr lang="ar-SA" sz="4800" dirty="0">
                <a:solidFill>
                  <a:srgbClr val="FFFF00"/>
                </a:solidFill>
              </a:rPr>
            </a:br>
            <a:endParaRPr lang="en-US" sz="4800" dirty="0"/>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1869849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B1B9B-4CA1-45B9-BA17-CA349822B471}"/>
              </a:ext>
            </a:extLst>
          </p:cNvPr>
          <p:cNvSpPr>
            <a:spLocks noGrp="1"/>
          </p:cNvSpPr>
          <p:nvPr>
            <p:ph idx="1"/>
          </p:nvPr>
        </p:nvSpPr>
        <p:spPr>
          <a:xfrm>
            <a:off x="228600" y="1192618"/>
            <a:ext cx="8647814" cy="3760382"/>
          </a:xfrm>
        </p:spPr>
        <p:txBody>
          <a:bodyPr/>
          <a:lstStyle/>
          <a:p>
            <a:pPr algn="r" rtl="1"/>
            <a:r>
              <a:rPr lang="ar-DZ" sz="3000" dirty="0"/>
              <a:t>يرجع السبب في ظهور الإدارة الاستراتيجية للموارد البشرية إلى التحولات العميقة التي عرفتها ادارة الموارد البشرية التي ظهرت مع بداية الثمانينات من القرن العشرين، والتي تدعو الى اعطاء البعد والدور الاستراتيجي لهذه الادارة، خاصة بظهور نظيرية الموارد الداخلية لبرادل وهامل والاهتمام بنظريات رأس المال الفكري حيث لعب المورد البشري وطريقة ادارته دورا رئيسيا في نجاح المنظمة، كما شكل مصدر جوهريا لاستراتيجية خاصة ومتميزة عن المنافسين </a:t>
            </a:r>
            <a:endParaRPr lang="en-US" sz="3000" dirty="0"/>
          </a:p>
        </p:txBody>
      </p:sp>
      <p:sp>
        <p:nvSpPr>
          <p:cNvPr id="2" name="Rectangle: Rounded Corners 1">
            <a:extLst>
              <a:ext uri="{FF2B5EF4-FFF2-40B4-BE49-F238E27FC236}">
                <a16:creationId xmlns:a16="http://schemas.microsoft.com/office/drawing/2014/main" id="{3DD631AD-5FA5-484C-B353-D416201476A6}"/>
              </a:ext>
            </a:extLst>
          </p:cNvPr>
          <p:cNvSpPr/>
          <p:nvPr/>
        </p:nvSpPr>
        <p:spPr bwMode="auto">
          <a:xfrm>
            <a:off x="685800" y="228600"/>
            <a:ext cx="7239000" cy="6096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kumimoji="0" lang="ar-DZ" sz="3200" b="0" i="0" u="none" strike="noStrike" cap="none" normalizeH="0" baseline="0" dirty="0">
                <a:ln>
                  <a:noFill/>
                </a:ln>
                <a:solidFill>
                  <a:srgbClr val="FFFF00"/>
                </a:solidFill>
                <a:effectLst/>
                <a:latin typeface="Times New Roman" panose="02020603050405020304" pitchFamily="18" charset="0"/>
              </a:rPr>
              <a:t>التحول نحو الادارة الاستراتيجية للموارد البشرية</a:t>
            </a:r>
            <a:endParaRPr kumimoji="0" lang="en-US" sz="3200" b="0" i="0" u="none" strike="noStrike" cap="none" normalizeH="0" baseline="0" dirty="0">
              <a:ln>
                <a:noFill/>
              </a:ln>
              <a:solidFill>
                <a:srgbClr val="FFFF00"/>
              </a:solidFill>
              <a:effectLst/>
              <a:latin typeface="Times New Roman" panose="02020603050405020304" pitchFamily="18" charset="0"/>
            </a:endParaRPr>
          </a:p>
        </p:txBody>
      </p:sp>
    </p:spTree>
    <p:extLst>
      <p:ext uri="{BB962C8B-B14F-4D97-AF65-F5344CB8AC3E}">
        <p14:creationId xmlns:p14="http://schemas.microsoft.com/office/powerpoint/2010/main" val="1162958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D7941-1C89-461D-827E-9A0411B90019}"/>
              </a:ext>
            </a:extLst>
          </p:cNvPr>
          <p:cNvSpPr>
            <a:spLocks noGrp="1"/>
          </p:cNvSpPr>
          <p:nvPr>
            <p:ph type="title"/>
          </p:nvPr>
        </p:nvSpPr>
        <p:spPr>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ar-DZ" dirty="0">
                <a:solidFill>
                  <a:srgbClr val="FFFF00"/>
                </a:solidFill>
              </a:rPr>
              <a:t>ماهية الادارة الاستراتيجية للموارد البشرية </a:t>
            </a:r>
            <a:endParaRPr lang="en-US" dirty="0">
              <a:solidFill>
                <a:srgbClr val="FFFF00"/>
              </a:solidFill>
            </a:endParaRPr>
          </a:p>
        </p:txBody>
      </p:sp>
      <p:sp>
        <p:nvSpPr>
          <p:cNvPr id="3" name="Content Placeholder 2">
            <a:extLst>
              <a:ext uri="{FF2B5EF4-FFF2-40B4-BE49-F238E27FC236}">
                <a16:creationId xmlns:a16="http://schemas.microsoft.com/office/drawing/2014/main" id="{F883CAD6-0C21-43D6-A1D6-72F26C8D45C4}"/>
              </a:ext>
            </a:extLst>
          </p:cNvPr>
          <p:cNvSpPr>
            <a:spLocks noGrp="1"/>
          </p:cNvSpPr>
          <p:nvPr>
            <p:ph idx="1"/>
          </p:nvPr>
        </p:nvSpPr>
        <p:spPr/>
        <p:txBody>
          <a:bodyPr/>
          <a:lstStyle/>
          <a:p>
            <a:pPr algn="r" rtl="1"/>
            <a:r>
              <a:rPr lang="ar-DZ" dirty="0"/>
              <a:t>محمد العامري :</a:t>
            </a:r>
          </a:p>
          <a:p>
            <a:pPr algn="just" rtl="1"/>
            <a:r>
              <a:rPr lang="ar-DZ" dirty="0"/>
              <a:t>"</a:t>
            </a:r>
            <a:r>
              <a:rPr lang="ar-DZ" sz="2800" dirty="0"/>
              <a:t>الإدارة الاستراتيجية للموارد البشرية فتعني أن تكون التحركات الرئيسية في مجال الموارد البشرية مرتبطة بالتحركات الرئيسية للمنظمة. أي أن تكون أهداف واستراتيجيات وسياسات وخطط إدارة الموارد البشرية مرتبطة بأهداف وسياسات وخطط الشركة. ويعني هذا أن تستمد أهداف واستراتيجيات وخطط إدارة الموارد البشرية من أهداف واستراتيجيات وخطط المنظمة ككل. ويعني هذا أيضاً، على سبيل المثال، أنه بعد تحديد أهداف المنظمة ككل يتم ترجمة ذلك إلى أهداف على مستوى إدارة الموارد البشرية."</a:t>
            </a:r>
            <a:endParaRPr lang="en-US" sz="2800" dirty="0"/>
          </a:p>
        </p:txBody>
      </p:sp>
    </p:spTree>
    <p:extLst>
      <p:ext uri="{BB962C8B-B14F-4D97-AF65-F5344CB8AC3E}">
        <p14:creationId xmlns:p14="http://schemas.microsoft.com/office/powerpoint/2010/main" val="219734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0C8D49B-3B92-41F4-9040-59E28F690AD9}"/>
              </a:ext>
            </a:extLst>
          </p:cNvPr>
          <p:cNvSpPr/>
          <p:nvPr/>
        </p:nvSpPr>
        <p:spPr bwMode="auto">
          <a:xfrm>
            <a:off x="228600" y="304800"/>
            <a:ext cx="8610600" cy="54102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r"/>
            <a:r>
              <a:rPr lang="ar-DZ" sz="3000" dirty="0"/>
              <a:t>علي عبد الوهاب " تعمل على تحقيق غاية المنظمة وأهدافها ورؤيتها، وذلك من خلال ترجمة الإستراتيجية العامة للمنظمة إلى إستراتيجية تفصيلية ومتخصصة في قضايا الموارد البشرية وتتضمن مايلي" :</a:t>
            </a:r>
            <a:br>
              <a:rPr lang="ar-DZ" sz="3000" dirty="0"/>
            </a:br>
            <a:r>
              <a:rPr lang="ar-DZ" sz="3000" dirty="0"/>
              <a:t>* الغاية التي تبتغي إدارة الموارد البشرية تحقيقها بالتعامل مع العنصر البشري في المنظمة.</a:t>
            </a:r>
            <a:br>
              <a:rPr lang="ar-DZ" sz="3000" dirty="0"/>
            </a:br>
            <a:r>
              <a:rPr lang="ar-DZ" sz="3000" dirty="0"/>
              <a:t>* الرؤية التي تحددها الإدارة لما يجب أن تكون عليه ممارستها في مجال الموارد اللبشرية.</a:t>
            </a:r>
            <a:br>
              <a:rPr lang="ar-DZ" sz="3000" dirty="0"/>
            </a:br>
            <a:r>
              <a:rPr lang="ar-DZ" sz="3000" dirty="0"/>
              <a:t>* الأهداف الإستراتيجية المحددة المطلوب في مجالات تكوين وتشغيل وتنمية ورعاية الموارد البشرية.</a:t>
            </a:r>
            <a:br>
              <a:rPr lang="ar-DZ" sz="3000" dirty="0"/>
            </a:br>
            <a:r>
              <a:rPr lang="ar-DZ" sz="3000" dirty="0"/>
              <a:t>*</a:t>
            </a:r>
            <a:endParaRPr kumimoji="0" lang="en-US" sz="3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79249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1C9AC5-B528-43AB-89E2-4914C147AA84}"/>
              </a:ext>
            </a:extLst>
          </p:cNvPr>
          <p:cNvSpPr/>
          <p:nvPr/>
        </p:nvSpPr>
        <p:spPr bwMode="auto">
          <a:xfrm>
            <a:off x="152400" y="838200"/>
            <a:ext cx="8839200" cy="44196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sz="3200"/>
              <a:t>السياسات التي تحتكم إليها إدارة الموارد البشرية في إتخاذ القرارات والمفاضلة بين البدائل لتحقيق أهداف الإستراتيجية .</a:t>
            </a:r>
            <a:br>
              <a:rPr lang="ar-DZ" sz="3200"/>
            </a:br>
            <a:r>
              <a:rPr lang="ar-DZ" sz="3200"/>
              <a:t>* الخطط الإستراتيجية لتدبير الموارد اللازمة وسد الفجوات في المتاح منها للوصول بالأداء في مجالات الموارد البشرية إلى المستويات المحققة للأهداف والغايات.</a:t>
            </a:r>
            <a:br>
              <a:rPr lang="ar-DZ" sz="3200"/>
            </a:br>
            <a:r>
              <a:rPr lang="ar-DZ" sz="3200"/>
              <a:t>* معايير المتابعة والتقييم التي تعتمدها الإدارة للتحقق من تنفيذ الإستراتيجية والوصول إلى الإنجازات المحددة.</a:t>
            </a:r>
            <a:endParaRPr lang="en-US" sz="3200" dirty="0"/>
          </a:p>
        </p:txBody>
      </p:sp>
    </p:spTree>
    <p:extLst>
      <p:ext uri="{BB962C8B-B14F-4D97-AF65-F5344CB8AC3E}">
        <p14:creationId xmlns:p14="http://schemas.microsoft.com/office/powerpoint/2010/main" val="3562815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85B3FE-831D-4FDF-B11B-583A7EEDE79A}"/>
              </a:ext>
            </a:extLst>
          </p:cNvPr>
          <p:cNvSpPr>
            <a:spLocks noGrp="1"/>
          </p:cNvSpPr>
          <p:nvPr>
            <p:ph idx="1"/>
          </p:nvPr>
        </p:nvSpPr>
        <p:spPr>
          <a:xfrm>
            <a:off x="0" y="943640"/>
            <a:ext cx="8991600" cy="5914360"/>
          </a:xfrm>
        </p:spPr>
        <p:txBody>
          <a:bodyPr/>
          <a:lstStyle/>
          <a:p>
            <a:pPr marL="0" indent="0" algn="r" rtl="1">
              <a:buNone/>
            </a:pPr>
            <a:r>
              <a:rPr lang="ar-DZ" dirty="0"/>
              <a:t>تستمد الإدارة الاستراتيجية للموارد البشرية أهميتها من المزايا التالية:</a:t>
            </a:r>
          </a:p>
          <a:p>
            <a:pPr marL="0" indent="0" algn="r" rtl="1">
              <a:buNone/>
            </a:pPr>
            <a:r>
              <a:rPr lang="ar-DZ" dirty="0"/>
              <a:t>1- ربط تحركات إدارة الموارد البشرية بما تهدف عليه المنظمة، ويعني هذا قيامها بمساعدة المنظمة في تحقيق ما تستهدفه.</a:t>
            </a:r>
          </a:p>
          <a:p>
            <a:pPr marL="0" indent="0" algn="r" rtl="1">
              <a:buNone/>
            </a:pPr>
            <a:r>
              <a:rPr lang="ar-DZ" dirty="0"/>
              <a:t>2- ضمان التنسيق والتعاون بين إدارة الموارد البشرية والإدارة العليا بالمنظمة، وتبادل التأثير لكل طرف منهما على الآخر.</a:t>
            </a:r>
          </a:p>
          <a:p>
            <a:pPr marL="0" indent="0" algn="r" rtl="1">
              <a:buNone/>
            </a:pPr>
            <a:r>
              <a:rPr lang="ar-DZ" dirty="0"/>
              <a:t>3- ضمان توجيه موارد المنظمة (على الأخص ما يمس الموارد البشرية بها) إلى تحقيق أهداف المنظمة.</a:t>
            </a:r>
          </a:p>
          <a:p>
            <a:pPr marL="0" indent="0" algn="r" rtl="1">
              <a:buNone/>
            </a:pPr>
            <a:r>
              <a:rPr lang="ar-DZ" dirty="0"/>
              <a:t>4- ضمان أخذ الإدارة العليا نقاط القوة ونقاط الضعف في الموارد البشرية في الحسبان عند تحديد وتنفيذ استراتيجيات المنظمة.</a:t>
            </a:r>
          </a:p>
          <a:p>
            <a:pPr marL="0" indent="0" algn="r" rtl="1">
              <a:buNone/>
            </a:pPr>
            <a:r>
              <a:rPr lang="ar-DZ" dirty="0"/>
              <a:t>5- ضمان توجيه أنشطة إدارة الموارد البشرية في نفس الاتجاه التي</a:t>
            </a:r>
          </a:p>
          <a:p>
            <a:pPr marL="0" indent="0" algn="ctr" rtl="1">
              <a:buNone/>
            </a:pPr>
            <a:r>
              <a:rPr lang="ar-DZ" dirty="0"/>
              <a:t> تسير فيه أنشطة المنظمة.</a:t>
            </a:r>
          </a:p>
          <a:p>
            <a:pPr marL="0" indent="0" algn="r" rtl="1">
              <a:buNone/>
            </a:pPr>
            <a:endParaRPr lang="en-US" dirty="0"/>
          </a:p>
        </p:txBody>
      </p:sp>
      <p:sp>
        <p:nvSpPr>
          <p:cNvPr id="4" name="Rectangle: Rounded Corners 3">
            <a:extLst>
              <a:ext uri="{FF2B5EF4-FFF2-40B4-BE49-F238E27FC236}">
                <a16:creationId xmlns:a16="http://schemas.microsoft.com/office/drawing/2014/main" id="{3C720A6E-7D14-43F8-B03A-3DC1FBB19B7A}"/>
              </a:ext>
            </a:extLst>
          </p:cNvPr>
          <p:cNvSpPr/>
          <p:nvPr/>
        </p:nvSpPr>
        <p:spPr bwMode="auto">
          <a:xfrm>
            <a:off x="762000" y="112529"/>
            <a:ext cx="7620000" cy="7620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DZ" sz="3600" dirty="0">
                <a:solidFill>
                  <a:srgbClr val="FFFF00"/>
                </a:solidFill>
              </a:rPr>
              <a:t>أهمية الإدارة الاستراتيجية الموارد البشرية</a:t>
            </a:r>
            <a:endParaRPr kumimoji="0" lang="en-US" sz="3600" b="0" i="0" u="none" strike="noStrike" cap="none" normalizeH="0" baseline="0" dirty="0">
              <a:ln>
                <a:noFill/>
              </a:ln>
              <a:solidFill>
                <a:srgbClr val="FFFF00"/>
              </a:solidFill>
              <a:effectLst/>
            </a:endParaRPr>
          </a:p>
        </p:txBody>
      </p:sp>
    </p:spTree>
    <p:extLst>
      <p:ext uri="{BB962C8B-B14F-4D97-AF65-F5344CB8AC3E}">
        <p14:creationId xmlns:p14="http://schemas.microsoft.com/office/powerpoint/2010/main" val="2715070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2A715F3-F5DB-4F9C-93D3-CD981E5BAF71}"/>
              </a:ext>
            </a:extLst>
          </p:cNvPr>
          <p:cNvSpPr/>
          <p:nvPr/>
        </p:nvSpPr>
        <p:spPr bwMode="auto">
          <a:xfrm>
            <a:off x="838200" y="304800"/>
            <a:ext cx="7467600" cy="8382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SA" altLang="fr-FR" sz="3600" b="1" dirty="0">
                <a:solidFill>
                  <a:srgbClr val="FFFF00"/>
                </a:solidFill>
                <a:latin typeface="Arial" panose="020B0604020202020204" pitchFamily="34" charset="0"/>
                <a:cs typeface="Arial" panose="020B0604020202020204" pitchFamily="34" charset="0"/>
              </a:rPr>
              <a:t>التغيرات البيئية وعلاقتها بدور الموارد البشرية</a:t>
            </a:r>
            <a:endParaRPr kumimoji="0" lang="en-US" sz="3600" b="1" i="0" u="none" strike="noStrike" cap="none" normalizeH="0" baseline="0" dirty="0">
              <a:ln>
                <a:noFill/>
              </a:ln>
              <a:solidFill>
                <a:schemeClr val="tx1"/>
              </a:solidFill>
              <a:effectLst/>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908F6E45-D8EF-4F2D-9A6E-334CFB85BCA7}"/>
              </a:ext>
            </a:extLst>
          </p:cNvPr>
          <p:cNvSpPr/>
          <p:nvPr/>
        </p:nvSpPr>
        <p:spPr bwMode="auto">
          <a:xfrm>
            <a:off x="381000" y="1524000"/>
            <a:ext cx="8458200" cy="45720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just" rtl="1"/>
            <a:r>
              <a:rPr lang="ar-SA" altLang="fr-FR" sz="2800" b="1" u="sng" dirty="0">
                <a:solidFill>
                  <a:srgbClr val="FFFF00"/>
                </a:solidFill>
              </a:rPr>
              <a:t>التغيرات البيئية</a:t>
            </a:r>
          </a:p>
          <a:p>
            <a:pPr algn="just" rtl="1"/>
            <a:r>
              <a:rPr lang="ar-SA" altLang="fr-FR" sz="2800" dirty="0"/>
              <a:t>إن المنظمات لاتعمل بمعزل عن البيئة الموجودة بها فهي تتأثر بما يحدث من تغيرات خارجية والتي بدروها تؤدى إلى تغيرات داخلية , ولكون إدارة الموارد البشرية هي المسئولة عن الأنشطة الخاصة بأهم مورد وهو العنصر البشري</a:t>
            </a:r>
          </a:p>
          <a:p>
            <a:pPr algn="just" rtl="1"/>
            <a:r>
              <a:rPr lang="ar-SA" altLang="fr-FR" sz="2800" dirty="0"/>
              <a:t>وهذا يتطلب من إدارة الموارد البشرية أن تكون شريكا في إعداد وتنمية وتطبيق الخطط الاستراتيجية للمنظمة, وأن تقوم بالتنبؤ بكل المتغيرات التي قد تؤثر على إدرتها لهذه الموارد</a:t>
            </a:r>
            <a:endParaRPr kumimoji="0" lang="en-US" sz="28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93571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EA6FF71-505A-48B4-8C41-EAC1215C4061}"/>
              </a:ext>
            </a:extLst>
          </p:cNvPr>
          <p:cNvSpPr/>
          <p:nvPr/>
        </p:nvSpPr>
        <p:spPr bwMode="auto">
          <a:xfrm>
            <a:off x="228600" y="381000"/>
            <a:ext cx="8610600" cy="56388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rtl="1" fontAlgn="auto">
              <a:spcAft>
                <a:spcPts val="0"/>
              </a:spcAft>
              <a:defRPr/>
            </a:pPr>
            <a:r>
              <a:rPr lang="ar-SA" altLang="fr-FR" sz="3200" b="1" dirty="0">
                <a:solidFill>
                  <a:srgbClr val="FFFF00"/>
                </a:solidFill>
              </a:rPr>
              <a:t> </a:t>
            </a:r>
            <a:r>
              <a:rPr lang="ar-DZ" altLang="fr-FR" sz="3200" b="1" dirty="0">
                <a:solidFill>
                  <a:srgbClr val="FFFF00"/>
                </a:solidFill>
              </a:rPr>
              <a:t>1</a:t>
            </a:r>
            <a:r>
              <a:rPr lang="ar-SA" altLang="fr-FR" sz="3200" b="1" dirty="0">
                <a:solidFill>
                  <a:srgbClr val="FFFF00"/>
                </a:solidFill>
              </a:rPr>
              <a:t>- العولمة </a:t>
            </a:r>
          </a:p>
          <a:p>
            <a:pPr algn="just" rtl="1" fontAlgn="auto">
              <a:spcAft>
                <a:spcPts val="0"/>
              </a:spcAft>
              <a:defRPr/>
            </a:pPr>
            <a:r>
              <a:rPr lang="ar-SA" altLang="fr-FR" sz="3200" dirty="0"/>
              <a:t>ويقصد بها عدم وجود حواجز إقليمية أو دولية بين دول العالم , وهذا يسمح بحرية التبادل التجاري والثقافي ايضاً, وهذا مما يزيد قوة المنافسة بين المنظمات وزيادة جودة المنتجات.</a:t>
            </a:r>
          </a:p>
          <a:p>
            <a:pPr algn="just" rtl="1" fontAlgn="auto">
              <a:spcAft>
                <a:spcPts val="0"/>
              </a:spcAft>
              <a:defRPr/>
            </a:pPr>
            <a:r>
              <a:rPr lang="ar-SA" altLang="fr-FR" sz="3200" dirty="0"/>
              <a:t>ومن هنا يجب على إدارة الموارد البشرية الاهتمام بتنمية مواردها البشرية وخصوصاً إذا كانت تعمل في منظمات متعددة الجنسيات وذلك من خلال تنمية مهارتهم في:</a:t>
            </a:r>
          </a:p>
          <a:p>
            <a:pPr algn="just" rtl="1" fontAlgn="auto">
              <a:spcAft>
                <a:spcPts val="0"/>
              </a:spcAft>
              <a:defRPr/>
            </a:pPr>
            <a:r>
              <a:rPr lang="ar-SA" altLang="fr-FR" sz="3200" b="1" dirty="0">
                <a:solidFill>
                  <a:schemeClr val="tx1"/>
                </a:solidFill>
              </a:rPr>
              <a:t>أ. اللغة</a:t>
            </a:r>
          </a:p>
          <a:p>
            <a:pPr algn="just" rtl="1" fontAlgn="auto">
              <a:spcAft>
                <a:spcPts val="0"/>
              </a:spcAft>
              <a:defRPr/>
            </a:pPr>
            <a:r>
              <a:rPr lang="ar-DZ" altLang="fr-FR" sz="3200" dirty="0"/>
              <a:t>ب.الثقافة</a:t>
            </a:r>
          </a:p>
          <a:p>
            <a:pPr algn="just" rtl="1" fontAlgn="auto">
              <a:spcAft>
                <a:spcPts val="0"/>
              </a:spcAft>
              <a:defRPr/>
            </a:pPr>
            <a:r>
              <a:rPr lang="ar-DZ" altLang="fr-FR" sz="3200" dirty="0"/>
              <a:t>ج مهارات الاتصال</a:t>
            </a:r>
            <a:endParaRPr lang="ar-SA" altLang="fr-FR" sz="3200" dirty="0"/>
          </a:p>
        </p:txBody>
      </p:sp>
    </p:spTree>
    <p:extLst>
      <p:ext uri="{BB962C8B-B14F-4D97-AF65-F5344CB8AC3E}">
        <p14:creationId xmlns:p14="http://schemas.microsoft.com/office/powerpoint/2010/main" val="2546276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D0C62BE-CFEB-43F0-889D-08631EA16395}"/>
              </a:ext>
            </a:extLst>
          </p:cNvPr>
          <p:cNvSpPr/>
          <p:nvPr/>
        </p:nvSpPr>
        <p:spPr bwMode="auto">
          <a:xfrm>
            <a:off x="304800" y="152400"/>
            <a:ext cx="8534400" cy="57150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just" rtl="1"/>
            <a:r>
              <a:rPr lang="ar-SA" altLang="fr-FR" b="1" dirty="0">
                <a:solidFill>
                  <a:srgbClr val="FFFF00"/>
                </a:solidFill>
              </a:rPr>
              <a:t>. </a:t>
            </a:r>
            <a:r>
              <a:rPr lang="ar-SA" altLang="fr-FR" sz="3000" b="1" dirty="0">
                <a:solidFill>
                  <a:srgbClr val="FFFF00"/>
                </a:solidFill>
              </a:rPr>
              <a:t>التنوع في مزيج القوى العاملة</a:t>
            </a:r>
          </a:p>
          <a:p>
            <a:pPr algn="just" rtl="1"/>
            <a:r>
              <a:rPr lang="ar-SA" altLang="fr-FR" sz="3000" dirty="0"/>
              <a:t>أصبحت المنظمات الآن تضم أفراداً من جنسيات مختلفة وأيضا افراد في مختلف الفئات العمرية, وهذا يعني وجود إختلافاً في مستوى المهارات,  ومن هنا تظهر الأهمية في تدريب وتنمية الأفراد بمختلف أعمارهم وجنسياتهم</a:t>
            </a:r>
          </a:p>
          <a:p>
            <a:pPr algn="just" rtl="1"/>
            <a:r>
              <a:rPr lang="ar-SA" altLang="fr-FR" sz="3000" b="1" dirty="0">
                <a:solidFill>
                  <a:srgbClr val="FFFF00"/>
                </a:solidFill>
              </a:rPr>
              <a:t>3. الإتجاه إلى اللامركزية</a:t>
            </a:r>
          </a:p>
          <a:p>
            <a:pPr algn="just" rtl="1"/>
            <a:r>
              <a:rPr lang="ar-SA" altLang="fr-FR" sz="3000" dirty="0"/>
              <a:t>بسبب ظروف المنافسة والتركيز على الجودة وضرورة تلبية احتياجات العملاء</a:t>
            </a:r>
            <a:r>
              <a:rPr lang="ar-DZ" altLang="fr-FR" sz="3000" dirty="0"/>
              <a:t> </a:t>
            </a:r>
            <a:r>
              <a:rPr lang="ar-SA" altLang="fr-FR" sz="3000" dirty="0"/>
              <a:t> تظهر الأهمية لتدريب وتنمية المهارات الخاصة للأفراد في المستويات الإدارية مثل ( اكتسابها مهارات التفاوض والإدارة بالمشاركة وتمكين الأفراد وتدريبهم على ممارسة عملية إتخاذ القرارت)</a:t>
            </a:r>
          </a:p>
          <a:p>
            <a:pPr algn="r" rtl="1"/>
            <a:endParaRPr lang="ar-SA" altLang="fr-FR" dirty="0"/>
          </a:p>
        </p:txBody>
      </p:sp>
    </p:spTree>
    <p:extLst>
      <p:ext uri="{BB962C8B-B14F-4D97-AF65-F5344CB8AC3E}">
        <p14:creationId xmlns:p14="http://schemas.microsoft.com/office/powerpoint/2010/main" val="328672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21FEA-BA41-43A2-8E06-EFD9137C1DAF}"/>
              </a:ext>
            </a:extLst>
          </p:cNvPr>
          <p:cNvSpPr/>
          <p:nvPr/>
        </p:nvSpPr>
        <p:spPr bwMode="auto">
          <a:xfrm>
            <a:off x="228600" y="304800"/>
            <a:ext cx="8686800" cy="56388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rtl="1" fontAlgn="auto">
              <a:spcAft>
                <a:spcPts val="0"/>
              </a:spcAft>
              <a:defRPr/>
            </a:pPr>
            <a:r>
              <a:rPr lang="ar-SA" altLang="fr-FR" sz="2800" b="1" dirty="0">
                <a:solidFill>
                  <a:srgbClr val="FFFF00"/>
                </a:solidFill>
              </a:rPr>
              <a:t>4. الإتجاه إلى التصغير</a:t>
            </a:r>
          </a:p>
          <a:p>
            <a:pPr algn="r" rtl="1" fontAlgn="auto">
              <a:spcAft>
                <a:spcPts val="0"/>
              </a:spcAft>
              <a:defRPr/>
            </a:pPr>
            <a:r>
              <a:rPr lang="ar-SA" altLang="fr-FR" sz="2800" dirty="0"/>
              <a:t>لزيادة الكفاءة في بعض المنظمات, يتم تبنى ممارسات تساعد على ذلك منها: تقليل عدد المستويات الإدارية وتخفيض عدد المنتجات , وتقليص حجم العمالة , أو إدماج بعض الوحدات أو إلغائها.</a:t>
            </a:r>
          </a:p>
          <a:p>
            <a:pPr algn="r" rtl="1" fontAlgn="auto">
              <a:spcAft>
                <a:spcPts val="0"/>
              </a:spcAft>
              <a:defRPr/>
            </a:pPr>
            <a:r>
              <a:rPr lang="ar-SA" altLang="fr-FR" sz="2800" dirty="0"/>
              <a:t>ومنها تظهر أهمية الموارد البشرية في تدريب الأفراد الباقين في العمل.</a:t>
            </a:r>
            <a:endParaRPr lang="ar-DZ" altLang="fr-FR" sz="2800" dirty="0"/>
          </a:p>
          <a:p>
            <a:pPr algn="r" rtl="1" fontAlgn="auto">
              <a:spcAft>
                <a:spcPts val="0"/>
              </a:spcAft>
              <a:defRPr/>
            </a:pPr>
            <a:endParaRPr lang="ar-SA" altLang="fr-FR" sz="500" dirty="0"/>
          </a:p>
          <a:p>
            <a:pPr algn="ctr" rtl="1" fontAlgn="auto">
              <a:spcAft>
                <a:spcPts val="0"/>
              </a:spcAft>
              <a:defRPr/>
            </a:pPr>
            <a:r>
              <a:rPr lang="ar-SA" altLang="fr-FR" sz="2800" b="1" dirty="0">
                <a:solidFill>
                  <a:srgbClr val="FFFF00"/>
                </a:solidFill>
              </a:rPr>
              <a:t> 5. إعادة هندسة العمليات لتحسين الإنتاجية والكفاءة</a:t>
            </a:r>
            <a:endParaRPr lang="ar-DZ" altLang="fr-FR" sz="2800" b="1" dirty="0">
              <a:solidFill>
                <a:srgbClr val="FFFF00"/>
              </a:solidFill>
            </a:endParaRPr>
          </a:p>
          <a:p>
            <a:pPr algn="ctr" rtl="1" fontAlgn="auto">
              <a:spcAft>
                <a:spcPts val="0"/>
              </a:spcAft>
              <a:defRPr/>
            </a:pPr>
            <a:endParaRPr lang="ar-SA" altLang="fr-FR" sz="1100" b="1" dirty="0">
              <a:solidFill>
                <a:srgbClr val="FFFF00"/>
              </a:solidFill>
            </a:endParaRPr>
          </a:p>
          <a:p>
            <a:pPr algn="r" rtl="1" fontAlgn="auto">
              <a:spcAft>
                <a:spcPts val="0"/>
              </a:spcAft>
              <a:defRPr/>
            </a:pPr>
            <a:r>
              <a:rPr lang="ar-SA" altLang="fr-FR" sz="2800" dirty="0"/>
              <a:t> إعادة هندسة العمليات من خلال إحداث تغيرات رئيسية في العمل , وتتضمن 3 سمات رئيسية هي:</a:t>
            </a:r>
          </a:p>
          <a:p>
            <a:pPr algn="r" rtl="1" fontAlgn="auto">
              <a:spcAft>
                <a:spcPts val="0"/>
              </a:spcAft>
              <a:defRPr/>
            </a:pPr>
            <a:r>
              <a:rPr lang="ar-SA" altLang="fr-FR" sz="2800" dirty="0"/>
              <a:t>أ. التركيز على العميل.</a:t>
            </a:r>
          </a:p>
          <a:p>
            <a:pPr algn="r" rtl="1" fontAlgn="auto">
              <a:spcAft>
                <a:spcPts val="0"/>
              </a:spcAft>
              <a:defRPr/>
            </a:pPr>
            <a:r>
              <a:rPr lang="ar-SA" altLang="fr-FR" sz="2800" dirty="0"/>
              <a:t>ب. هيكل تنظيمي موجه.</a:t>
            </a:r>
          </a:p>
          <a:p>
            <a:pPr algn="r" rtl="1" fontAlgn="auto">
              <a:spcAft>
                <a:spcPts val="0"/>
              </a:spcAft>
              <a:defRPr/>
            </a:pPr>
            <a:r>
              <a:rPr lang="ar-SA" altLang="fr-FR" sz="2800" dirty="0"/>
              <a:t>ج. رغبة في تطبيق مبدأ (الصفحة البيضاء), أي بناء المنظمة كما لو كانت غير موجودة أصلاً. </a:t>
            </a:r>
          </a:p>
        </p:txBody>
      </p:sp>
    </p:spTree>
    <p:extLst>
      <p:ext uri="{BB962C8B-B14F-4D97-AF65-F5344CB8AC3E}">
        <p14:creationId xmlns:p14="http://schemas.microsoft.com/office/powerpoint/2010/main" val="264619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6321-8195-4175-8D19-8E20A57FB5AE}"/>
              </a:ext>
            </a:extLst>
          </p:cNvPr>
          <p:cNvSpPr>
            <a:spLocks noGrp="1"/>
          </p:cNvSpPr>
          <p:nvPr>
            <p:ph type="title"/>
          </p:nvPr>
        </p:nvSpPr>
        <p:spPr/>
        <p:txBody>
          <a:bodyPr/>
          <a:lstStyle/>
          <a:p>
            <a:pPr algn="ctr" rtl="1"/>
            <a:r>
              <a:rPr lang="ar-DZ" sz="3200" b="1" dirty="0"/>
              <a:t>ماهية ادارة الموارد البشرية</a:t>
            </a:r>
            <a:endParaRPr lang="en-US" sz="3200" b="1" dirty="0"/>
          </a:p>
        </p:txBody>
      </p:sp>
      <p:sp>
        <p:nvSpPr>
          <p:cNvPr id="3" name="Content Placeholder 2">
            <a:extLst>
              <a:ext uri="{FF2B5EF4-FFF2-40B4-BE49-F238E27FC236}">
                <a16:creationId xmlns:a16="http://schemas.microsoft.com/office/drawing/2014/main" id="{3B8BC382-10EC-4BEE-A0B8-5B3487DD47C9}"/>
              </a:ext>
            </a:extLst>
          </p:cNvPr>
          <p:cNvSpPr>
            <a:spLocks noGrp="1"/>
          </p:cNvSpPr>
          <p:nvPr>
            <p:ph idx="1"/>
          </p:nvPr>
        </p:nvSpPr>
        <p:spPr>
          <a:xfrm>
            <a:off x="457200" y="1295400"/>
            <a:ext cx="8534400" cy="3200400"/>
          </a:xfrm>
        </p:spPr>
        <p:txBody>
          <a:bodyPr/>
          <a:lstStyle/>
          <a:p>
            <a:pPr algn="r" rtl="1"/>
            <a:r>
              <a:rPr lang="ar-DZ" dirty="0"/>
              <a:t>يمكن تعريف ادارة الموارد البشرية وفقا للمداخل المعاصرة بأنها:</a:t>
            </a:r>
          </a:p>
          <a:p>
            <a:pPr marL="0" indent="0" algn="r" rtl="1">
              <a:buNone/>
            </a:pPr>
            <a:r>
              <a:rPr lang="ar-DZ" dirty="0"/>
              <a:t>"جميع الانشطة الادارية المرتبطة بتحديد احتياجات المنظمة من الموارد البشريةوتنمية قدراتها، ورفع كفاءاتها، ومنحها التعويض والتحفيز والرعاية الكاملة، بهدف الاستفادة من جهدها وفكرها من أجل تحقيق أهداف المنظمة"</a:t>
            </a:r>
            <a:endParaRPr lang="en-US" dirty="0"/>
          </a:p>
        </p:txBody>
      </p:sp>
    </p:spTree>
    <p:extLst>
      <p:ext uri="{BB962C8B-B14F-4D97-AF65-F5344CB8AC3E}">
        <p14:creationId xmlns:p14="http://schemas.microsoft.com/office/powerpoint/2010/main" val="3296865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489441-F256-4579-9B0C-DE8EB5FB9C08}"/>
              </a:ext>
            </a:extLst>
          </p:cNvPr>
          <p:cNvSpPr/>
          <p:nvPr/>
        </p:nvSpPr>
        <p:spPr bwMode="auto">
          <a:xfrm>
            <a:off x="-26504" y="152400"/>
            <a:ext cx="9094304" cy="67056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SA" altLang="fr-FR" sz="2800" b="1" dirty="0">
                <a:solidFill>
                  <a:srgbClr val="FFFF00"/>
                </a:solidFill>
              </a:rPr>
              <a:t>6. تنوع المهارات المطلوبة</a:t>
            </a:r>
          </a:p>
          <a:p>
            <a:pPr algn="r" rtl="1"/>
            <a:r>
              <a:rPr lang="ar-SA" altLang="fr-FR" sz="2800" dirty="0"/>
              <a:t>أصبحت متطلبات الجودة العالية محور إهتمام المنظمات ولذلك كان لزاماً على المنظمات تنمية مهارات جديدة تتعلق بخدمة العملاء وكيفية التفاعل معهم</a:t>
            </a:r>
            <a:r>
              <a:rPr lang="ar-DZ" altLang="fr-FR" sz="2800" dirty="0"/>
              <a:t>، </a:t>
            </a:r>
            <a:r>
              <a:rPr lang="ar-SA" altLang="fr-FR" sz="2800" dirty="0"/>
              <a:t>ومن هنا ظهرت بعض برامج تنمية الموارد البشرية ذات الطبيعة الخاصة والتي تتطلبها ظروف العمل في البيئة الداخلية والبيئة الخارجية ومن هذه البرامج:</a:t>
            </a:r>
          </a:p>
          <a:p>
            <a:pPr algn="r" rtl="1"/>
            <a:r>
              <a:rPr lang="ar-SA" altLang="fr-FR" sz="2800" b="1" dirty="0">
                <a:solidFill>
                  <a:srgbClr val="FFFF00"/>
                </a:solidFill>
              </a:rPr>
              <a:t>أ. التدريب على التعامل مع التنوع</a:t>
            </a:r>
          </a:p>
          <a:p>
            <a:pPr algn="r" rtl="1"/>
            <a:r>
              <a:rPr lang="ar-SA" altLang="fr-FR" sz="2800" dirty="0"/>
              <a:t>ويساعد هذا النوع من التدريب وتنمية الموارد البشرية على:</a:t>
            </a:r>
          </a:p>
          <a:p>
            <a:pPr algn="r" rtl="1">
              <a:buFont typeface="Wingdings 2" panose="05020102010507070707" pitchFamily="18" charset="2"/>
              <a:buAutoNum type="arabicPeriod"/>
            </a:pPr>
            <a:r>
              <a:rPr lang="ar-SA" altLang="fr-FR" sz="2800" dirty="0"/>
              <a:t>تحسين مهارات العلاقات المتداخلة.</a:t>
            </a:r>
          </a:p>
          <a:p>
            <a:pPr algn="r" rtl="1">
              <a:buFont typeface="Wingdings 2" panose="05020102010507070707" pitchFamily="18" charset="2"/>
              <a:buAutoNum type="arabicPeriod"/>
            </a:pPr>
            <a:r>
              <a:rPr lang="ar-SA" altLang="fr-FR" sz="2800" dirty="0"/>
              <a:t> فهم الاختلافات الثقافية, وتقدير مدى أهمية تأثيرها.</a:t>
            </a:r>
          </a:p>
          <a:p>
            <a:pPr algn="r" rtl="1">
              <a:buFont typeface="Wingdings 2" panose="05020102010507070707" pitchFamily="18" charset="2"/>
              <a:buAutoNum type="arabicPeriod"/>
            </a:pPr>
            <a:r>
              <a:rPr lang="ar-SA" altLang="fr-FR" sz="2800" dirty="0"/>
              <a:t> تخفيض الضغوط والتوتر.</a:t>
            </a:r>
          </a:p>
          <a:p>
            <a:pPr algn="r" rtl="1">
              <a:buFont typeface="Wingdings 2" panose="05020102010507070707" pitchFamily="18" charset="2"/>
              <a:buAutoNum type="arabicPeriod"/>
            </a:pPr>
            <a:r>
              <a:rPr lang="ar-SA" altLang="fr-FR" sz="2800" dirty="0"/>
              <a:t> تعليم الفرد الجديد قيم وأخلاقيات العمل.</a:t>
            </a:r>
          </a:p>
          <a:p>
            <a:pPr algn="r" rtl="1">
              <a:buFont typeface="Wingdings 2" panose="05020102010507070707" pitchFamily="18" charset="2"/>
              <a:buAutoNum type="arabicPeriod"/>
            </a:pPr>
            <a:r>
              <a:rPr lang="ar-SA" altLang="fr-FR" sz="2800" dirty="0"/>
              <a:t> تحسين المهارات الفنية.</a:t>
            </a:r>
          </a:p>
          <a:p>
            <a:pPr algn="r" rtl="1">
              <a:buFont typeface="Wingdings 2" panose="05020102010507070707" pitchFamily="18" charset="2"/>
              <a:buAutoNum type="arabicPeriod"/>
            </a:pPr>
            <a:r>
              <a:rPr lang="ar-SA" altLang="fr-FR" sz="2800" dirty="0"/>
              <a:t> مساعدة الفرد على التكيف مع الثقافة التعليمية.</a:t>
            </a:r>
          </a:p>
        </p:txBody>
      </p:sp>
    </p:spTree>
    <p:extLst>
      <p:ext uri="{BB962C8B-B14F-4D97-AF65-F5344CB8AC3E}">
        <p14:creationId xmlns:p14="http://schemas.microsoft.com/office/powerpoint/2010/main" val="144888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529298-E04D-42AB-A635-897CC21D61CA}"/>
              </a:ext>
            </a:extLst>
          </p:cNvPr>
          <p:cNvSpPr/>
          <p:nvPr/>
        </p:nvSpPr>
        <p:spPr bwMode="auto">
          <a:xfrm>
            <a:off x="228600" y="304800"/>
            <a:ext cx="8458200" cy="57912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altLang="fr-FR" b="1" dirty="0">
                <a:solidFill>
                  <a:srgbClr val="FFFF00"/>
                </a:solidFill>
              </a:rPr>
              <a:t>ب</a:t>
            </a:r>
            <a:r>
              <a:rPr lang="ar-SA" altLang="fr-FR" b="1" dirty="0">
                <a:solidFill>
                  <a:srgbClr val="FFFF00"/>
                </a:solidFill>
              </a:rPr>
              <a:t>. </a:t>
            </a:r>
            <a:r>
              <a:rPr lang="ar-SA" altLang="fr-FR" sz="2800" b="1" dirty="0">
                <a:solidFill>
                  <a:srgbClr val="FFFF00"/>
                </a:solidFill>
              </a:rPr>
              <a:t>التدريب على خدمة المستهلك أو العميل</a:t>
            </a:r>
          </a:p>
          <a:p>
            <a:pPr algn="r" rtl="1"/>
            <a:r>
              <a:rPr lang="ar-SA" altLang="fr-FR" sz="2800" dirty="0"/>
              <a:t>أصبحت العديد من المنظمات تعتمد على جودة الخدمة كوسيلة لمواجهة المنافسة وذلك من خلال تقديم خدمة مميزة للعميل. وهنا ظهرت أهمية تقديم برامج تدريبية لتنمية مهارات العاملين وتحسين مستوى الخدمة المقدمة للعملاء.</a:t>
            </a:r>
            <a:endParaRPr lang="ar-DZ" altLang="fr-FR" sz="2800" dirty="0"/>
          </a:p>
          <a:p>
            <a:pPr algn="r" rtl="1"/>
            <a:endParaRPr lang="ar-SA" altLang="fr-FR" sz="2800" dirty="0"/>
          </a:p>
          <a:p>
            <a:pPr algn="r" rtl="1"/>
            <a:r>
              <a:rPr lang="ar-DZ" altLang="fr-FR" sz="2800" b="1" dirty="0">
                <a:solidFill>
                  <a:srgbClr val="FFFF00"/>
                </a:solidFill>
              </a:rPr>
              <a:t>ج</a:t>
            </a:r>
            <a:r>
              <a:rPr lang="ar-SA" altLang="fr-FR" sz="2800" b="1" dirty="0">
                <a:solidFill>
                  <a:srgbClr val="FFFF00"/>
                </a:solidFill>
              </a:rPr>
              <a:t>. التدريب على العمل الجماعي وإكتساب صلاحيات إتخاذ القرارات</a:t>
            </a:r>
          </a:p>
          <a:p>
            <a:pPr algn="r" rtl="1"/>
            <a:r>
              <a:rPr lang="ar-SA" altLang="fr-FR" sz="2800" dirty="0"/>
              <a:t>وذلك من خلال تنمية مهارات الأفراد لكي يصبحوا أعضاء فعالين في فريق العمل من خلال إكتساب مهارات (التعاون, روح الفريق, الثقة بالنفس وفي الآخريين...وغيرها) من مهارات تتعلق بالعمل الجماعي.</a:t>
            </a:r>
          </a:p>
          <a:p>
            <a:pPr algn="r" rtl="1"/>
            <a:r>
              <a:rPr lang="ar-SA" altLang="fr-FR" sz="2800" dirty="0"/>
              <a:t>وايضاً إكساب الأفراد صلاحيات إتخاذ القرارات وتخفيض درجة المركزية في السلطة.</a:t>
            </a:r>
          </a:p>
          <a:p>
            <a:pPr algn="r" rtl="1"/>
            <a:endParaRPr lang="ar-SA" altLang="fr-FR" dirty="0"/>
          </a:p>
        </p:txBody>
      </p:sp>
    </p:spTree>
    <p:extLst>
      <p:ext uri="{BB962C8B-B14F-4D97-AF65-F5344CB8AC3E}">
        <p14:creationId xmlns:p14="http://schemas.microsoft.com/office/powerpoint/2010/main" val="3274938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45D6055-53DD-4F1D-9805-2EB09E40D7C2}"/>
              </a:ext>
            </a:extLst>
          </p:cNvPr>
          <p:cNvSpPr/>
          <p:nvPr/>
        </p:nvSpPr>
        <p:spPr bwMode="auto">
          <a:xfrm>
            <a:off x="457200" y="838200"/>
            <a:ext cx="8077200" cy="419100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5" name="Rectangle 4">
            <a:extLst>
              <a:ext uri="{FF2B5EF4-FFF2-40B4-BE49-F238E27FC236}">
                <a16:creationId xmlns:a16="http://schemas.microsoft.com/office/drawing/2014/main" id="{5D1903B6-565F-4E09-A214-F75A50DA9A23}"/>
              </a:ext>
            </a:extLst>
          </p:cNvPr>
          <p:cNvSpPr/>
          <p:nvPr/>
        </p:nvSpPr>
        <p:spPr>
          <a:xfrm>
            <a:off x="457200" y="1447800"/>
            <a:ext cx="8077200" cy="2862322"/>
          </a:xfrm>
          <a:prstGeom prst="rect">
            <a:avLst/>
          </a:prstGeom>
        </p:spPr>
        <p:txBody>
          <a:bodyPr wrap="square">
            <a:spAutoFit/>
          </a:bodyPr>
          <a:lstStyle/>
          <a:p>
            <a:pPr algn="r" rtl="1"/>
            <a:r>
              <a:rPr lang="ar-DZ" altLang="fr-FR" sz="3000" b="1" dirty="0">
                <a:solidFill>
                  <a:srgbClr val="FFFF00"/>
                </a:solidFill>
              </a:rPr>
              <a:t>د</a:t>
            </a:r>
            <a:r>
              <a:rPr lang="ar-SA" altLang="fr-FR" sz="3000" b="1" dirty="0">
                <a:solidFill>
                  <a:srgbClr val="FFFF00"/>
                </a:solidFill>
              </a:rPr>
              <a:t>. تقديم برامج التعليم المستمر للأفراد</a:t>
            </a:r>
          </a:p>
          <a:p>
            <a:pPr algn="r" rtl="1"/>
            <a:r>
              <a:rPr lang="ar-SA" altLang="fr-FR" sz="3000" dirty="0"/>
              <a:t>زاد إعتماد المنظمات على الأفراد في المستويات اللإدارية المختلفة , وخصوصاً المستوى الأدنى حيث يتم تفاعل الأفراد بصورة مباشرة مع العملاء, وقد يجدون العديد من المشاكل والمعوقات وهنا تظهر أهمية التحسين المستمر لمهارات هؤلاء الأفراد.</a:t>
            </a:r>
          </a:p>
        </p:txBody>
      </p:sp>
    </p:spTree>
    <p:extLst>
      <p:ext uri="{BB962C8B-B14F-4D97-AF65-F5344CB8AC3E}">
        <p14:creationId xmlns:p14="http://schemas.microsoft.com/office/powerpoint/2010/main" val="2152015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676400" y="4800600"/>
            <a:ext cx="9143999" cy="1676400"/>
          </a:xfrm>
        </p:spPr>
        <p:txBody>
          <a:bodyPr/>
          <a:lstStyle/>
          <a:p>
            <a:r>
              <a:rPr lang="ar-DZ" sz="4800" dirty="0">
                <a:solidFill>
                  <a:schemeClr val="tx1"/>
                </a:solidFill>
                <a:latin typeface="Times New Roman" panose="02020603050405020304" pitchFamily="18" charset="0"/>
              </a:rPr>
              <a:t>المحاضرة الرابعة </a:t>
            </a:r>
            <a:br>
              <a:rPr lang="ar-DZ" sz="4800" dirty="0">
                <a:solidFill>
                  <a:schemeClr val="tx1"/>
                </a:solidFill>
                <a:latin typeface="Times New Roman" panose="02020603050405020304" pitchFamily="18" charset="0"/>
              </a:rPr>
            </a:br>
            <a:br>
              <a:rPr lang="ar-SA" sz="4800" dirty="0">
                <a:solidFill>
                  <a:srgbClr val="FFFF00"/>
                </a:solidFill>
              </a:rPr>
            </a:br>
            <a:endParaRPr lang="en-US" sz="4800" dirty="0"/>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739314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AB55DF3-7FA7-43D1-BA0A-A25400074F2F}"/>
              </a:ext>
            </a:extLst>
          </p:cNvPr>
          <p:cNvGraphicFramePr>
            <a:graphicFrameLocks noGrp="1"/>
          </p:cNvGraphicFramePr>
          <p:nvPr>
            <p:extLst>
              <p:ext uri="{D42A27DB-BD31-4B8C-83A1-F6EECF244321}">
                <p14:modId xmlns:p14="http://schemas.microsoft.com/office/powerpoint/2010/main" val="3038715957"/>
              </p:ext>
            </p:extLst>
          </p:nvPr>
        </p:nvGraphicFramePr>
        <p:xfrm>
          <a:off x="171450" y="914400"/>
          <a:ext cx="8801100" cy="5486399"/>
        </p:xfrm>
        <a:graphic>
          <a:graphicData uri="http://schemas.openxmlformats.org/drawingml/2006/table">
            <a:tbl>
              <a:tblPr firstRow="1" bandRow="1">
                <a:tableStyleId>{21E4AEA4-8DFA-4A89-87EB-49C32662AFE0}</a:tableStyleId>
              </a:tblPr>
              <a:tblGrid>
                <a:gridCol w="3099518">
                  <a:extLst>
                    <a:ext uri="{9D8B030D-6E8A-4147-A177-3AD203B41FA5}">
                      <a16:colId xmlns:a16="http://schemas.microsoft.com/office/drawing/2014/main" val="2738802048"/>
                    </a:ext>
                  </a:extLst>
                </a:gridCol>
                <a:gridCol w="3520440">
                  <a:extLst>
                    <a:ext uri="{9D8B030D-6E8A-4147-A177-3AD203B41FA5}">
                      <a16:colId xmlns:a16="http://schemas.microsoft.com/office/drawing/2014/main" val="1157693801"/>
                    </a:ext>
                  </a:extLst>
                </a:gridCol>
                <a:gridCol w="2181142">
                  <a:extLst>
                    <a:ext uri="{9D8B030D-6E8A-4147-A177-3AD203B41FA5}">
                      <a16:colId xmlns:a16="http://schemas.microsoft.com/office/drawing/2014/main" val="1247530152"/>
                    </a:ext>
                  </a:extLst>
                </a:gridCol>
              </a:tblGrid>
              <a:tr h="783772">
                <a:tc>
                  <a:txBody>
                    <a:bodyPr/>
                    <a:lstStyle/>
                    <a:p>
                      <a:pPr algn="r" rtl="1"/>
                      <a:r>
                        <a:rPr lang="ar-DZ" sz="1800" b="1" i="0" u="none" strike="noStrike" kern="1200" baseline="0" dirty="0">
                          <a:solidFill>
                            <a:schemeClr val="lt1"/>
                          </a:solidFill>
                          <a:latin typeface="+mn-lt"/>
                          <a:ea typeface="+mn-ea"/>
                          <a:cs typeface="+mn-cs"/>
                        </a:rPr>
                        <a:t>المدخل الكلاسيكي لإدارة الموارد البشرية</a:t>
                      </a:r>
                      <a:endParaRPr lang="en-US" dirty="0"/>
                    </a:p>
                  </a:txBody>
                  <a:tc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tcPr>
                </a:tc>
                <a:tc>
                  <a:txBody>
                    <a:bodyPr/>
                    <a:lstStyle/>
                    <a:p>
                      <a:pPr algn="r" rtl="1"/>
                      <a:r>
                        <a:rPr lang="ar-DZ" sz="1800" b="1" i="0" u="none" strike="noStrike" kern="1200" baseline="0" dirty="0">
                          <a:solidFill>
                            <a:schemeClr val="lt1"/>
                          </a:solidFill>
                          <a:latin typeface="+mn-lt"/>
                          <a:ea typeface="+mn-ea"/>
                          <a:cs typeface="+mn-cs"/>
                        </a:rPr>
                        <a:t>المدخل الإساترتيجي لإدارة الموارد البشرية</a:t>
                      </a:r>
                      <a:endParaRPr lang="en-US" dirty="0"/>
                    </a:p>
                  </a:txBody>
                  <a:tc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tcPr>
                </a:tc>
                <a:tc>
                  <a:txBody>
                    <a:bodyPr/>
                    <a:lstStyle/>
                    <a:p>
                      <a:pPr algn="r" rtl="1"/>
                      <a:r>
                        <a:rPr lang="ar-DZ" sz="1800" b="1" i="0" u="none" strike="noStrike" kern="1200" baseline="0" dirty="0">
                          <a:solidFill>
                            <a:schemeClr val="lt1"/>
                          </a:solidFill>
                          <a:latin typeface="+mn-lt"/>
                          <a:ea typeface="+mn-ea"/>
                          <a:cs typeface="+mn-cs"/>
                        </a:rPr>
                        <a:t>المجالات</a:t>
                      </a:r>
                      <a:endParaRPr lang="en-US" dirty="0"/>
                    </a:p>
                  </a:txBody>
                  <a:tc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a:tcPr>
                </a:tc>
                <a:extLst>
                  <a:ext uri="{0D108BD9-81ED-4DB2-BD59-A6C34878D82A}">
                    <a16:rowId xmlns:a16="http://schemas.microsoft.com/office/drawing/2014/main" val="3501708306"/>
                  </a:ext>
                </a:extLst>
              </a:tr>
              <a:tr h="1791477">
                <a:tc>
                  <a:txBody>
                    <a:bodyPr/>
                    <a:lstStyle/>
                    <a:p>
                      <a:pPr algn="r" rtl="1"/>
                      <a:r>
                        <a:rPr lang="ar-DZ" sz="1800" b="0" i="0" u="none" strike="noStrike" kern="1200" baseline="0" dirty="0">
                          <a:solidFill>
                            <a:schemeClr val="bg1">
                              <a:lumMod val="50000"/>
                            </a:schemeClr>
                          </a:solidFill>
                          <a:latin typeface="+mn-lt"/>
                          <a:ea typeface="+mn-ea"/>
                          <a:cs typeface="+mn-cs"/>
                        </a:rPr>
                        <a:t>-الاهتمام بادارة العمليات اليومية كحفظ الملفات الخاصة بالعاملين أو اجزاء التسويات الخاصة بالاجور والاهتمام بشؤون التوظيف والتدريب والاجازات.........</a:t>
                      </a:r>
                      <a:endParaRPr lang="en-US" dirty="0">
                        <a:solidFill>
                          <a:schemeClr val="bg1">
                            <a:lumMod val="50000"/>
                          </a:schemeClr>
                        </a:solidFill>
                      </a:endParaRPr>
                    </a:p>
                  </a:txBody>
                  <a:tcPr/>
                </a:tc>
                <a:tc>
                  <a:txBody>
                    <a:bodyPr/>
                    <a:lstStyle/>
                    <a:p>
                      <a:pPr algn="r" rtl="1"/>
                      <a:r>
                        <a:rPr lang="ar-DZ" sz="1800" b="0" i="0" u="none" strike="noStrike" kern="1200" baseline="0" dirty="0">
                          <a:solidFill>
                            <a:schemeClr val="bg1">
                              <a:lumMod val="50000"/>
                            </a:schemeClr>
                          </a:solidFill>
                          <a:latin typeface="+mn-lt"/>
                          <a:ea typeface="+mn-ea"/>
                          <a:cs typeface="+mn-cs"/>
                        </a:rPr>
                        <a:t>المشاركة في تصميم الإستراتيجية العامة للمؤسسة، كتحقيق التكامل بينيا وبين إستراتيجية الموارد البشرية</a:t>
                      </a:r>
                      <a:endParaRPr lang="en-US" dirty="0">
                        <a:solidFill>
                          <a:schemeClr val="bg1">
                            <a:lumMod val="50000"/>
                          </a:schemeClr>
                        </a:solidFill>
                      </a:endParaRPr>
                    </a:p>
                  </a:txBody>
                  <a:tcPr/>
                </a:tc>
                <a:tc>
                  <a:txBody>
                    <a:bodyPr/>
                    <a:lstStyle/>
                    <a:p>
                      <a:pPr algn="r" rtl="1"/>
                      <a:r>
                        <a:rPr lang="ar-DZ" sz="1800" b="1" i="0" u="none" strike="noStrike" kern="1200" baseline="0" dirty="0">
                          <a:solidFill>
                            <a:schemeClr val="tx1"/>
                          </a:solidFill>
                          <a:latin typeface="+mn-lt"/>
                          <a:ea typeface="+mn-ea"/>
                          <a:cs typeface="+mn-cs"/>
                        </a:rPr>
                        <a:t>الإدارة الإستراتيجية</a:t>
                      </a:r>
                      <a:endParaRPr lang="en-US" b="1" dirty="0">
                        <a:solidFill>
                          <a:schemeClr val="tx1"/>
                        </a:solidFill>
                      </a:endParaRPr>
                    </a:p>
                  </a:txBody>
                  <a:tcPr>
                    <a:solidFill>
                      <a:schemeClr val="accent2"/>
                    </a:solidFill>
                  </a:tcPr>
                </a:tc>
                <a:extLst>
                  <a:ext uri="{0D108BD9-81ED-4DB2-BD59-A6C34878D82A}">
                    <a16:rowId xmlns:a16="http://schemas.microsoft.com/office/drawing/2014/main" val="492631406"/>
                  </a:ext>
                </a:extLst>
              </a:tr>
              <a:tr h="1119673">
                <a:tc>
                  <a:txBody>
                    <a:bodyPr/>
                    <a:lstStyle/>
                    <a:p>
                      <a:pPr algn="r" rtl="1"/>
                      <a:r>
                        <a:rPr lang="ar-DZ" dirty="0">
                          <a:solidFill>
                            <a:schemeClr val="bg1">
                              <a:lumMod val="50000"/>
                            </a:schemeClr>
                          </a:solidFill>
                        </a:rPr>
                        <a:t>تعتبر جزء من الادارة التنفيذية</a:t>
                      </a:r>
                      <a:endParaRPr lang="en-US" dirty="0">
                        <a:solidFill>
                          <a:schemeClr val="bg1">
                            <a:lumMod val="50000"/>
                          </a:schemeClr>
                        </a:solidFill>
                      </a:endParaRPr>
                    </a:p>
                  </a:txBody>
                  <a:tcPr/>
                </a:tc>
                <a:tc>
                  <a:txBody>
                    <a:bodyPr/>
                    <a:lstStyle/>
                    <a:p>
                      <a:pPr algn="r" rtl="1"/>
                      <a:r>
                        <a:rPr lang="ar-DZ" dirty="0">
                          <a:solidFill>
                            <a:schemeClr val="bg1">
                              <a:lumMod val="50000"/>
                            </a:schemeClr>
                          </a:solidFill>
                        </a:rPr>
                        <a:t>تعتبر جز من الادارة العليا بالمؤسسة اذ يوجد نائب الرئيس لشؤون الموارد البشرية بالوظائف الاخرى كالتسويق والانتاج والتمويل</a:t>
                      </a:r>
                      <a:endParaRPr lang="en-US" dirty="0">
                        <a:solidFill>
                          <a:schemeClr val="bg1">
                            <a:lumMod val="50000"/>
                          </a:schemeClr>
                        </a:solidFill>
                      </a:endParaRPr>
                    </a:p>
                  </a:txBody>
                  <a:tcPr/>
                </a:tc>
                <a:tc>
                  <a:txBody>
                    <a:bodyPr/>
                    <a:lstStyle/>
                    <a:p>
                      <a:pPr algn="r" rtl="1"/>
                      <a:r>
                        <a:rPr lang="ar-DZ" b="1" dirty="0">
                          <a:solidFill>
                            <a:schemeClr val="tx1"/>
                          </a:solidFill>
                        </a:rPr>
                        <a:t>السلطة والمكانة التنظيمية</a:t>
                      </a:r>
                      <a:endParaRPr lang="en-US" b="1" dirty="0">
                        <a:solidFill>
                          <a:schemeClr val="tx1"/>
                        </a:solidFill>
                      </a:endParaRPr>
                    </a:p>
                  </a:txBody>
                  <a:tcPr>
                    <a:solidFill>
                      <a:schemeClr val="accent2"/>
                    </a:solidFill>
                  </a:tcPr>
                </a:tc>
                <a:extLst>
                  <a:ext uri="{0D108BD9-81ED-4DB2-BD59-A6C34878D82A}">
                    <a16:rowId xmlns:a16="http://schemas.microsoft.com/office/drawing/2014/main" val="3415204695"/>
                  </a:ext>
                </a:extLst>
              </a:tr>
              <a:tr h="1791477">
                <a:tc>
                  <a:txBody>
                    <a:bodyPr/>
                    <a:lstStyle/>
                    <a:p>
                      <a:pPr algn="r" rtl="1"/>
                      <a:r>
                        <a:rPr lang="ar-DZ" dirty="0">
                          <a:solidFill>
                            <a:schemeClr val="bg1">
                              <a:lumMod val="50000"/>
                            </a:schemeClr>
                          </a:solidFill>
                        </a:rPr>
                        <a:t>تكامل بدرجة متوسطة أو منخفظة مع بقية الوظائف الاخرى </a:t>
                      </a:r>
                    </a:p>
                    <a:p>
                      <a:pPr algn="r" rtl="1"/>
                      <a:r>
                        <a:rPr lang="ar-DZ" dirty="0">
                          <a:solidFill>
                            <a:schemeClr val="bg1">
                              <a:lumMod val="50000"/>
                            </a:schemeClr>
                          </a:solidFill>
                        </a:rPr>
                        <a:t>-تكامل وتنسيق بدرجة متوسطة أو منخفضة بين اجزاء نظظام الموارد البشرية</a:t>
                      </a:r>
                      <a:endParaRPr lang="en-US" dirty="0">
                        <a:solidFill>
                          <a:schemeClr val="bg1">
                            <a:lumMod val="50000"/>
                          </a:schemeClr>
                        </a:solidFill>
                      </a:endParaRPr>
                    </a:p>
                  </a:txBody>
                  <a:tcPr/>
                </a:tc>
                <a:tc>
                  <a:txBody>
                    <a:bodyPr/>
                    <a:lstStyle/>
                    <a:p>
                      <a:pPr algn="r" rtl="1"/>
                      <a:r>
                        <a:rPr lang="ar-DZ" dirty="0">
                          <a:solidFill>
                            <a:schemeClr val="bg1">
                              <a:lumMod val="50000"/>
                            </a:schemeClr>
                          </a:solidFill>
                        </a:rPr>
                        <a:t>-تكامل وتنسيق بدرجة مرتفعة مع الوظائف التنفيذية الاخرى كالتسويق....</a:t>
                      </a:r>
                    </a:p>
                    <a:p>
                      <a:pPr algn="r" rtl="1"/>
                      <a:r>
                        <a:rPr lang="ar-DZ" dirty="0">
                          <a:solidFill>
                            <a:schemeClr val="bg1">
                              <a:lumMod val="50000"/>
                            </a:schemeClr>
                          </a:solidFill>
                        </a:rPr>
                        <a:t>-تكامل وتنسيق بدرجة مرتفعة من اجزاء نظام الموارد البشرية</a:t>
                      </a:r>
                      <a:endParaRPr lang="en-US" dirty="0">
                        <a:solidFill>
                          <a:schemeClr val="bg1">
                            <a:lumMod val="50000"/>
                          </a:schemeClr>
                        </a:solidFill>
                      </a:endParaRPr>
                    </a:p>
                  </a:txBody>
                  <a:tcPr/>
                </a:tc>
                <a:tc>
                  <a:txBody>
                    <a:bodyPr/>
                    <a:lstStyle/>
                    <a:p>
                      <a:pPr algn="r" rtl="1"/>
                      <a:r>
                        <a:rPr lang="ar-DZ" b="1" dirty="0">
                          <a:solidFill>
                            <a:schemeClr val="tx1"/>
                          </a:solidFill>
                        </a:rPr>
                        <a:t>التكامل والتنسيق</a:t>
                      </a:r>
                      <a:endParaRPr lang="en-US" b="1" dirty="0">
                        <a:solidFill>
                          <a:schemeClr val="tx1"/>
                        </a:solidFill>
                      </a:endParaRPr>
                    </a:p>
                  </a:txBody>
                  <a:tcPr>
                    <a:solidFill>
                      <a:schemeClr val="accent2"/>
                    </a:solidFill>
                  </a:tcPr>
                </a:tc>
                <a:extLst>
                  <a:ext uri="{0D108BD9-81ED-4DB2-BD59-A6C34878D82A}">
                    <a16:rowId xmlns:a16="http://schemas.microsoft.com/office/drawing/2014/main" val="1654757397"/>
                  </a:ext>
                </a:extLst>
              </a:tr>
            </a:tbl>
          </a:graphicData>
        </a:graphic>
      </p:graphicFrame>
      <p:sp>
        <p:nvSpPr>
          <p:cNvPr id="6" name="Rectangle: Rounded Corners 5">
            <a:extLst>
              <a:ext uri="{FF2B5EF4-FFF2-40B4-BE49-F238E27FC236}">
                <a16:creationId xmlns:a16="http://schemas.microsoft.com/office/drawing/2014/main" id="{C6683322-0696-4DA7-95C2-412F66F884DC}"/>
              </a:ext>
            </a:extLst>
          </p:cNvPr>
          <p:cNvSpPr/>
          <p:nvPr/>
        </p:nvSpPr>
        <p:spPr bwMode="auto">
          <a:xfrm>
            <a:off x="609600" y="0"/>
            <a:ext cx="7467600" cy="7620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b="1" dirty="0"/>
              <a:t>أوجه الاختلاف بين الإدارة الإستراتيجية والإدارة التقليدية للموارد البشرية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001327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1992-0795-4C90-A278-9D5B07BD257F}"/>
              </a:ext>
            </a:extLst>
          </p:cNvPr>
          <p:cNvSpPr>
            <a:spLocks noGrp="1"/>
          </p:cNvSpPr>
          <p:nvPr>
            <p:ph type="title"/>
          </p:nvPr>
        </p:nvSpPr>
        <p:spPr>
          <a:xfrm>
            <a:off x="419100" y="3733800"/>
            <a:ext cx="8305800" cy="838200"/>
          </a:xfrm>
        </p:spPr>
        <p:txBody>
          <a:bodyPr/>
          <a:lstStyle/>
          <a:p>
            <a:pPr algn="r" rtl="1"/>
            <a:r>
              <a:rPr lang="ar-DZ" sz="2400" dirty="0"/>
              <a:t>المصدر : عايدة سيد خطاب " الادارة الاستراتيجية للموارد البشرية في ظل اعادة الهيكلة، الاندماج،مشاركة المخاطر</a:t>
            </a:r>
            <a:br>
              <a:rPr lang="ar-DZ" sz="2400" dirty="0"/>
            </a:br>
            <a:endParaRPr lang="en-US" sz="2400" dirty="0"/>
          </a:p>
        </p:txBody>
      </p:sp>
      <p:graphicFrame>
        <p:nvGraphicFramePr>
          <p:cNvPr id="4" name="Table 4">
            <a:extLst>
              <a:ext uri="{FF2B5EF4-FFF2-40B4-BE49-F238E27FC236}">
                <a16:creationId xmlns:a16="http://schemas.microsoft.com/office/drawing/2014/main" id="{2861A867-95C1-43C1-81C7-5DBEBD7B248F}"/>
              </a:ext>
            </a:extLst>
          </p:cNvPr>
          <p:cNvGraphicFramePr>
            <a:graphicFrameLocks noGrp="1"/>
          </p:cNvGraphicFramePr>
          <p:nvPr>
            <p:extLst>
              <p:ext uri="{D42A27DB-BD31-4B8C-83A1-F6EECF244321}">
                <p14:modId xmlns:p14="http://schemas.microsoft.com/office/powerpoint/2010/main" val="534210988"/>
              </p:ext>
            </p:extLst>
          </p:nvPr>
        </p:nvGraphicFramePr>
        <p:xfrm>
          <a:off x="457200" y="1397000"/>
          <a:ext cx="8305800" cy="2032000"/>
        </p:xfrm>
        <a:graphic>
          <a:graphicData uri="http://schemas.openxmlformats.org/drawingml/2006/table">
            <a:tbl>
              <a:tblPr firstRow="1" bandRow="1">
                <a:tableStyleId>{5C22544A-7EE6-4342-B048-85BDC9FD1C3A}</a:tableStyleId>
              </a:tblPr>
              <a:tblGrid>
                <a:gridCol w="2768600">
                  <a:extLst>
                    <a:ext uri="{9D8B030D-6E8A-4147-A177-3AD203B41FA5}">
                      <a16:colId xmlns:a16="http://schemas.microsoft.com/office/drawing/2014/main" val="3851113137"/>
                    </a:ext>
                  </a:extLst>
                </a:gridCol>
                <a:gridCol w="2768600">
                  <a:extLst>
                    <a:ext uri="{9D8B030D-6E8A-4147-A177-3AD203B41FA5}">
                      <a16:colId xmlns:a16="http://schemas.microsoft.com/office/drawing/2014/main" val="1974409303"/>
                    </a:ext>
                  </a:extLst>
                </a:gridCol>
                <a:gridCol w="2768600">
                  <a:extLst>
                    <a:ext uri="{9D8B030D-6E8A-4147-A177-3AD203B41FA5}">
                      <a16:colId xmlns:a16="http://schemas.microsoft.com/office/drawing/2014/main" val="745560824"/>
                    </a:ext>
                  </a:extLst>
                </a:gridCol>
              </a:tblGrid>
              <a:tr h="2032000">
                <a:tc>
                  <a:txBody>
                    <a:bodyPr/>
                    <a:lstStyle/>
                    <a:p>
                      <a:pPr algn="r" rtl="1"/>
                      <a:r>
                        <a:rPr lang="ar-DZ" dirty="0">
                          <a:solidFill>
                            <a:schemeClr val="bg1">
                              <a:lumMod val="50000"/>
                            </a:schemeClr>
                          </a:solidFill>
                        </a:rPr>
                        <a:t>تقديم الخدمة حيث يتم الطلب عليها وتشتمل الخدمة المقدمة للعاملين في المصانع والمكاتب </a:t>
                      </a:r>
                      <a:endParaRPr lang="en-US" dirty="0">
                        <a:solidFill>
                          <a:schemeClr val="bg1">
                            <a:lumMod val="50000"/>
                          </a:schemeClr>
                        </a:solidFill>
                      </a:endParaRPr>
                    </a:p>
                  </a:txBody>
                  <a:tcPr>
                    <a:solidFill>
                      <a:schemeClr val="bg1">
                        <a:lumMod val="60000"/>
                        <a:lumOff val="40000"/>
                      </a:schemeClr>
                    </a:solidFill>
                  </a:tcPr>
                </a:tc>
                <a:tc>
                  <a:txBody>
                    <a:bodyPr/>
                    <a:lstStyle/>
                    <a:p>
                      <a:pPr algn="r" rtl="1"/>
                      <a:r>
                        <a:rPr lang="ar-DZ" dirty="0">
                          <a:solidFill>
                            <a:schemeClr val="bg1">
                              <a:lumMod val="50000"/>
                            </a:schemeClr>
                          </a:solidFill>
                        </a:rPr>
                        <a:t>-النظر لمستخدمي الخدمة من المديرين والعاملين وغيرهم على انهم عملاء لمؤسسة ومستهلكين، ومن هنا يجب تحسين جودة الخدمة وتحقيق رضا العاملين واشباع حاجتهم</a:t>
                      </a:r>
                      <a:endParaRPr lang="en-US" dirty="0">
                        <a:solidFill>
                          <a:schemeClr val="bg1">
                            <a:lumMod val="50000"/>
                          </a:schemeClr>
                        </a:solidFill>
                      </a:endParaRPr>
                    </a:p>
                  </a:txBody>
                  <a:tcPr>
                    <a:solidFill>
                      <a:schemeClr val="bg1">
                        <a:lumMod val="60000"/>
                        <a:lumOff val="40000"/>
                      </a:schemeClr>
                    </a:solidFill>
                  </a:tcPr>
                </a:tc>
                <a:tc>
                  <a:txBody>
                    <a:bodyPr/>
                    <a:lstStyle/>
                    <a:p>
                      <a:pPr algn="r" rtl="1"/>
                      <a:r>
                        <a:rPr lang="ar-DZ" dirty="0"/>
                        <a:t>مستخدمو خدمة الموارد البشرية </a:t>
                      </a:r>
                      <a:endParaRPr lang="en-US" dirty="0"/>
                    </a:p>
                  </a:txBody>
                  <a:tcPr>
                    <a:solidFill>
                      <a:schemeClr val="accent2"/>
                    </a:solidFill>
                  </a:tcPr>
                </a:tc>
                <a:extLst>
                  <a:ext uri="{0D108BD9-81ED-4DB2-BD59-A6C34878D82A}">
                    <a16:rowId xmlns:a16="http://schemas.microsoft.com/office/drawing/2014/main" val="312774920"/>
                  </a:ext>
                </a:extLst>
              </a:tr>
            </a:tbl>
          </a:graphicData>
        </a:graphic>
      </p:graphicFrame>
    </p:spTree>
    <p:extLst>
      <p:ext uri="{BB962C8B-B14F-4D97-AF65-F5344CB8AC3E}">
        <p14:creationId xmlns:p14="http://schemas.microsoft.com/office/powerpoint/2010/main" val="2960252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F596AF57-F340-4703-9C97-75C6EB398AFC}"/>
              </a:ext>
            </a:extLst>
          </p:cNvPr>
          <p:cNvSpPr/>
          <p:nvPr/>
        </p:nvSpPr>
        <p:spPr bwMode="auto">
          <a:xfrm>
            <a:off x="1066800" y="457200"/>
            <a:ext cx="6553200" cy="7620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a:ln>
                  <a:noFill/>
                </a:ln>
                <a:solidFill>
                  <a:srgbClr val="FFFF00"/>
                </a:solidFill>
                <a:effectLst/>
                <a:latin typeface="Times New Roman" panose="02020603050405020304" pitchFamily="18" charset="0"/>
              </a:rPr>
              <a:t>مكونات التسيير الاستراتيجي للموارد البشرية</a:t>
            </a:r>
            <a:endParaRPr kumimoji="0" lang="en-US" sz="2400" b="1" i="0" u="none" strike="noStrike" cap="none" normalizeH="0" baseline="0" dirty="0">
              <a:ln>
                <a:noFill/>
              </a:ln>
              <a:solidFill>
                <a:srgbClr val="FFFF00"/>
              </a:solidFill>
              <a:effectLst/>
              <a:latin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DDA547F4-FAD6-4ED5-AEA0-28426E969856}"/>
              </a:ext>
            </a:extLst>
          </p:cNvPr>
          <p:cNvCxnSpPr/>
          <p:nvPr/>
        </p:nvCxnSpPr>
        <p:spPr bwMode="auto">
          <a:xfrm>
            <a:off x="4343400" y="1219200"/>
            <a:ext cx="0" cy="381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Rounded Corners 8">
            <a:extLst>
              <a:ext uri="{FF2B5EF4-FFF2-40B4-BE49-F238E27FC236}">
                <a16:creationId xmlns:a16="http://schemas.microsoft.com/office/drawing/2014/main" id="{05DED7EE-C1CA-4EDA-BFE0-4AC87FD2B43C}"/>
              </a:ext>
            </a:extLst>
          </p:cNvPr>
          <p:cNvSpPr/>
          <p:nvPr/>
        </p:nvSpPr>
        <p:spPr bwMode="auto">
          <a:xfrm>
            <a:off x="1066799" y="1600200"/>
            <a:ext cx="6553175" cy="6096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a:ln>
                  <a:noFill/>
                </a:ln>
                <a:solidFill>
                  <a:srgbClr val="FFFF00"/>
                </a:solidFill>
                <a:effectLst/>
                <a:latin typeface="Times New Roman" panose="02020603050405020304" pitchFamily="18" charset="0"/>
              </a:rPr>
              <a:t>التصميمات والهياكل التنظيمية</a:t>
            </a:r>
            <a:endParaRPr kumimoji="0" lang="en-US" sz="2400" b="1" i="0" u="none" strike="noStrike" cap="none" normalizeH="0" baseline="0" dirty="0">
              <a:ln>
                <a:noFill/>
              </a:ln>
              <a:solidFill>
                <a:srgbClr val="FFFF00"/>
              </a:solidFill>
              <a:effectLst/>
              <a:latin typeface="Times New Roman" panose="02020603050405020304" pitchFamily="18" charset="0"/>
            </a:endParaRPr>
          </a:p>
        </p:txBody>
      </p:sp>
      <p:sp>
        <p:nvSpPr>
          <p:cNvPr id="10" name="Oval 9">
            <a:extLst>
              <a:ext uri="{FF2B5EF4-FFF2-40B4-BE49-F238E27FC236}">
                <a16:creationId xmlns:a16="http://schemas.microsoft.com/office/drawing/2014/main" id="{5D603461-3256-4810-BF0F-F03739D05A4A}"/>
              </a:ext>
            </a:extLst>
          </p:cNvPr>
          <p:cNvSpPr/>
          <p:nvPr/>
        </p:nvSpPr>
        <p:spPr bwMode="auto">
          <a:xfrm>
            <a:off x="2865493" y="2895600"/>
            <a:ext cx="3200364" cy="12192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a:ln>
                  <a:noFill/>
                </a:ln>
                <a:solidFill>
                  <a:schemeClr val="tx1"/>
                </a:solidFill>
                <a:effectLst/>
                <a:latin typeface="Times New Roman" panose="02020603050405020304" pitchFamily="18" charset="0"/>
              </a:rPr>
              <a:t>العناصر الاستراتيجية للموارد البشرية</a:t>
            </a:r>
            <a:endParaRPr kumimoji="0" lang="en-US" sz="2400" b="1" i="0" u="none" strike="noStrike" cap="none" normalizeH="0" baseline="0" dirty="0">
              <a:ln>
                <a:noFill/>
              </a:ln>
              <a:solidFill>
                <a:schemeClr val="tx1"/>
              </a:solidFill>
              <a:effectLst/>
              <a:latin typeface="Times New Roman" panose="02020603050405020304" pitchFamily="18" charset="0"/>
            </a:endParaRPr>
          </a:p>
        </p:txBody>
      </p:sp>
      <p:sp>
        <p:nvSpPr>
          <p:cNvPr id="11" name="Arrow: Up 10">
            <a:extLst>
              <a:ext uri="{FF2B5EF4-FFF2-40B4-BE49-F238E27FC236}">
                <a16:creationId xmlns:a16="http://schemas.microsoft.com/office/drawing/2014/main" id="{E95A9E48-E32C-41D6-BEFB-19A787957173}"/>
              </a:ext>
            </a:extLst>
          </p:cNvPr>
          <p:cNvSpPr/>
          <p:nvPr/>
        </p:nvSpPr>
        <p:spPr bwMode="auto">
          <a:xfrm>
            <a:off x="4206226" y="2247900"/>
            <a:ext cx="274319" cy="609600"/>
          </a:xfrm>
          <a:prstGeom prst="up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2" name="Arrow: Right 11">
            <a:extLst>
              <a:ext uri="{FF2B5EF4-FFF2-40B4-BE49-F238E27FC236}">
                <a16:creationId xmlns:a16="http://schemas.microsoft.com/office/drawing/2014/main" id="{9C1CB581-1B90-4A6A-91C9-63B53E0403CA}"/>
              </a:ext>
            </a:extLst>
          </p:cNvPr>
          <p:cNvSpPr/>
          <p:nvPr/>
        </p:nvSpPr>
        <p:spPr bwMode="auto">
          <a:xfrm>
            <a:off x="6065857" y="3429000"/>
            <a:ext cx="487343" cy="762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3" name="Arrow: Left 12">
            <a:extLst>
              <a:ext uri="{FF2B5EF4-FFF2-40B4-BE49-F238E27FC236}">
                <a16:creationId xmlns:a16="http://schemas.microsoft.com/office/drawing/2014/main" id="{3EF9DD99-AD55-446A-8726-213D4EC30B43}"/>
              </a:ext>
            </a:extLst>
          </p:cNvPr>
          <p:cNvSpPr/>
          <p:nvPr/>
        </p:nvSpPr>
        <p:spPr bwMode="auto">
          <a:xfrm>
            <a:off x="2362200" y="3409950"/>
            <a:ext cx="503293" cy="11430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4" name="Rectangle: Rounded Corners 13">
            <a:extLst>
              <a:ext uri="{FF2B5EF4-FFF2-40B4-BE49-F238E27FC236}">
                <a16:creationId xmlns:a16="http://schemas.microsoft.com/office/drawing/2014/main" id="{35714DB5-1ED6-4288-83D5-ED9A51A6DF9D}"/>
              </a:ext>
            </a:extLst>
          </p:cNvPr>
          <p:cNvSpPr/>
          <p:nvPr/>
        </p:nvSpPr>
        <p:spPr bwMode="auto">
          <a:xfrm>
            <a:off x="6569150" y="2962275"/>
            <a:ext cx="2133600" cy="10096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الاختيار والتوظيف</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15" name="Rectangle: Rounded Corners 14">
            <a:extLst>
              <a:ext uri="{FF2B5EF4-FFF2-40B4-BE49-F238E27FC236}">
                <a16:creationId xmlns:a16="http://schemas.microsoft.com/office/drawing/2014/main" id="{997381AD-F31C-47F1-B8B8-F5D93D134634}"/>
              </a:ext>
            </a:extLst>
          </p:cNvPr>
          <p:cNvSpPr/>
          <p:nvPr/>
        </p:nvSpPr>
        <p:spPr bwMode="auto">
          <a:xfrm>
            <a:off x="235690" y="2962275"/>
            <a:ext cx="2133600" cy="10096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التدريب والتنمية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id="{C6F6D876-A176-40CA-961B-442BD0D2D92C}"/>
              </a:ext>
            </a:extLst>
          </p:cNvPr>
          <p:cNvCxnSpPr>
            <a:stCxn id="10" idx="4"/>
          </p:cNvCxnSpPr>
          <p:nvPr/>
        </p:nvCxnSpPr>
        <p:spPr bwMode="auto">
          <a:xfrm>
            <a:off x="4465675" y="4114800"/>
            <a:ext cx="3840125" cy="1066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C1006AE6-4D31-43E4-B844-886AD4F6E406}"/>
              </a:ext>
            </a:extLst>
          </p:cNvPr>
          <p:cNvCxnSpPr>
            <a:stCxn id="10" idx="4"/>
          </p:cNvCxnSpPr>
          <p:nvPr/>
        </p:nvCxnSpPr>
        <p:spPr bwMode="auto">
          <a:xfrm>
            <a:off x="4465675" y="4114800"/>
            <a:ext cx="2239925" cy="1143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B4566CF5-4B73-47A6-8052-217228C4B978}"/>
              </a:ext>
            </a:extLst>
          </p:cNvPr>
          <p:cNvCxnSpPr>
            <a:stCxn id="10" idx="4"/>
          </p:cNvCxnSpPr>
          <p:nvPr/>
        </p:nvCxnSpPr>
        <p:spPr bwMode="auto">
          <a:xfrm>
            <a:off x="4465675" y="4114800"/>
            <a:ext cx="411125" cy="1143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A04F1707-3227-4CF6-BAF1-990FF7808857}"/>
              </a:ext>
            </a:extLst>
          </p:cNvPr>
          <p:cNvCxnSpPr>
            <a:stCxn id="10" idx="4"/>
          </p:cNvCxnSpPr>
          <p:nvPr/>
        </p:nvCxnSpPr>
        <p:spPr bwMode="auto">
          <a:xfrm flipH="1">
            <a:off x="3429000" y="4114800"/>
            <a:ext cx="1036675" cy="1066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3E6B2107-9047-4192-B974-0B7A6A088D9E}"/>
              </a:ext>
            </a:extLst>
          </p:cNvPr>
          <p:cNvCxnSpPr>
            <a:stCxn id="10" idx="4"/>
          </p:cNvCxnSpPr>
          <p:nvPr/>
        </p:nvCxnSpPr>
        <p:spPr bwMode="auto">
          <a:xfrm flipH="1">
            <a:off x="1905000" y="4114800"/>
            <a:ext cx="2560675" cy="1066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Rectangle 25">
            <a:extLst>
              <a:ext uri="{FF2B5EF4-FFF2-40B4-BE49-F238E27FC236}">
                <a16:creationId xmlns:a16="http://schemas.microsoft.com/office/drawing/2014/main" id="{4F531944-E64F-4715-B4D1-60D33FAAB98A}"/>
              </a:ext>
            </a:extLst>
          </p:cNvPr>
          <p:cNvSpPr/>
          <p:nvPr/>
        </p:nvSpPr>
        <p:spPr bwMode="auto">
          <a:xfrm>
            <a:off x="7526079" y="5257799"/>
            <a:ext cx="1559442" cy="61912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ادارة </a:t>
            </a:r>
            <a:r>
              <a:rPr lang="ar-DZ" dirty="0">
                <a:solidFill>
                  <a:schemeClr val="tx1"/>
                </a:solidFill>
                <a:latin typeface="Times New Roman" panose="02020603050405020304" pitchFamily="18" charset="0"/>
              </a:rPr>
              <a:t>الاداء</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27" name="Rectangle 26">
            <a:extLst>
              <a:ext uri="{FF2B5EF4-FFF2-40B4-BE49-F238E27FC236}">
                <a16:creationId xmlns:a16="http://schemas.microsoft.com/office/drawing/2014/main" id="{F101AFD3-647D-49B9-9F98-FD744452B019}"/>
              </a:ext>
            </a:extLst>
          </p:cNvPr>
          <p:cNvSpPr/>
          <p:nvPr/>
        </p:nvSpPr>
        <p:spPr bwMode="auto">
          <a:xfrm>
            <a:off x="6166875" y="5324475"/>
            <a:ext cx="1133253" cy="54292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منظومة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28" name="Rectangle 27">
            <a:extLst>
              <a:ext uri="{FF2B5EF4-FFF2-40B4-BE49-F238E27FC236}">
                <a16:creationId xmlns:a16="http://schemas.microsoft.com/office/drawing/2014/main" id="{CE0288DB-055C-47F6-8BFB-51BB04433455}"/>
              </a:ext>
            </a:extLst>
          </p:cNvPr>
          <p:cNvSpPr/>
          <p:nvPr/>
        </p:nvSpPr>
        <p:spPr bwMode="auto">
          <a:xfrm>
            <a:off x="4197194" y="5312070"/>
            <a:ext cx="1743730" cy="61912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برنامج التحسين</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29" name="Rectangle 28">
            <a:extLst>
              <a:ext uri="{FF2B5EF4-FFF2-40B4-BE49-F238E27FC236}">
                <a16:creationId xmlns:a16="http://schemas.microsoft.com/office/drawing/2014/main" id="{F02E2874-198A-4840-9E23-044CD8B75BA6}"/>
              </a:ext>
            </a:extLst>
          </p:cNvPr>
          <p:cNvSpPr/>
          <p:nvPr/>
        </p:nvSpPr>
        <p:spPr bwMode="auto">
          <a:xfrm>
            <a:off x="2537637" y="5302545"/>
            <a:ext cx="1559442" cy="61912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علاقات</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30" name="Rectangle 29">
            <a:extLst>
              <a:ext uri="{FF2B5EF4-FFF2-40B4-BE49-F238E27FC236}">
                <a16:creationId xmlns:a16="http://schemas.microsoft.com/office/drawing/2014/main" id="{6CB97CC6-F7E7-429D-BE9C-AE2EF4868EEC}"/>
              </a:ext>
            </a:extLst>
          </p:cNvPr>
          <p:cNvSpPr/>
          <p:nvPr/>
        </p:nvSpPr>
        <p:spPr bwMode="auto">
          <a:xfrm>
            <a:off x="467841" y="5191125"/>
            <a:ext cx="1559442" cy="61912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كفاءة الصحة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pic>
        <p:nvPicPr>
          <p:cNvPr id="31" name="Picture 30">
            <a:extLst>
              <a:ext uri="{FF2B5EF4-FFF2-40B4-BE49-F238E27FC236}">
                <a16:creationId xmlns:a16="http://schemas.microsoft.com/office/drawing/2014/main" id="{4BB71629-9F5B-46FA-A19C-9CC9B95B01A7}"/>
              </a:ext>
            </a:extLst>
          </p:cNvPr>
          <p:cNvPicPr>
            <a:picLocks noChangeAspect="1"/>
          </p:cNvPicPr>
          <p:nvPr/>
        </p:nvPicPr>
        <p:blipFill>
          <a:blip r:embed="rId2"/>
          <a:stretch>
            <a:fillRect/>
          </a:stretch>
        </p:blipFill>
        <p:spPr>
          <a:xfrm>
            <a:off x="158118" y="5748130"/>
            <a:ext cx="8370533" cy="835224"/>
          </a:xfrm>
          <a:prstGeom prst="rect">
            <a:avLst/>
          </a:prstGeom>
        </p:spPr>
      </p:pic>
    </p:spTree>
    <p:extLst>
      <p:ext uri="{BB962C8B-B14F-4D97-AF65-F5344CB8AC3E}">
        <p14:creationId xmlns:p14="http://schemas.microsoft.com/office/powerpoint/2010/main" val="233237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6944-5E89-42F5-AA58-7177456D799A}"/>
              </a:ext>
            </a:extLst>
          </p:cNvPr>
          <p:cNvSpPr>
            <a:spLocks noGrp="1"/>
          </p:cNvSpPr>
          <p:nvPr>
            <p:ph type="title"/>
          </p:nvPr>
        </p:nvSpPr>
        <p:spPr/>
        <p:txBody>
          <a:bodyPr/>
          <a:lstStyle/>
          <a:p>
            <a:pPr algn="r" rtl="1"/>
            <a:r>
              <a:rPr lang="ar-DZ" sz="4000" dirty="0">
                <a:solidFill>
                  <a:srgbClr val="FFFF00"/>
                </a:solidFill>
              </a:rPr>
              <a:t>ادارة الموارد البشرية ونظريات راس المال الفكري</a:t>
            </a:r>
            <a:endParaRPr lang="en-US" sz="4000" dirty="0">
              <a:solidFill>
                <a:srgbClr val="FFFF00"/>
              </a:solidFill>
            </a:endParaRPr>
          </a:p>
        </p:txBody>
      </p:sp>
      <p:sp>
        <p:nvSpPr>
          <p:cNvPr id="3" name="Content Placeholder 2">
            <a:extLst>
              <a:ext uri="{FF2B5EF4-FFF2-40B4-BE49-F238E27FC236}">
                <a16:creationId xmlns:a16="http://schemas.microsoft.com/office/drawing/2014/main" id="{FF2C7FB7-841F-4C23-ABDB-B6C3F1D8A27A}"/>
              </a:ext>
            </a:extLst>
          </p:cNvPr>
          <p:cNvSpPr>
            <a:spLocks noGrp="1"/>
          </p:cNvSpPr>
          <p:nvPr>
            <p:ph idx="1"/>
          </p:nvPr>
        </p:nvSpPr>
        <p:spPr>
          <a:xfrm>
            <a:off x="228600" y="1295400"/>
            <a:ext cx="8534400" cy="2859157"/>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0" indent="0" algn="r" rtl="1">
              <a:buNone/>
            </a:pPr>
            <a:r>
              <a:rPr lang="ar-SA" sz="2800" dirty="0"/>
              <a:t>تمثل </a:t>
            </a:r>
            <a:r>
              <a:rPr lang="ar-SA" sz="2800" b="1" dirty="0">
                <a:solidFill>
                  <a:srgbClr val="FFFF00"/>
                </a:solidFill>
              </a:rPr>
              <a:t>الإدارة الإستراتيجية للموارد البشرية </a:t>
            </a:r>
            <a:r>
              <a:rPr lang="ar-SA" sz="2800" dirty="0"/>
              <a:t>إمتداداً لمفاهيم ومبادىء </a:t>
            </a:r>
            <a:r>
              <a:rPr lang="ar-SA" sz="2800" b="1" dirty="0">
                <a:solidFill>
                  <a:srgbClr val="FFFF00"/>
                </a:solidFill>
              </a:rPr>
              <a:t>نظرية رأس المال البشري </a:t>
            </a:r>
            <a:r>
              <a:rPr lang="ar-SA" sz="2800" dirty="0"/>
              <a:t>والتي تقوم على فرضية أساسية وهي وجود إختلاف بين الأفراد فيما يتعلق بمقدار الأستثمار في مهاراتهم وخبراتهم وقدراتهم</a:t>
            </a:r>
            <a:r>
              <a:rPr lang="fr-BE" sz="2800" dirty="0"/>
              <a:t> </a:t>
            </a:r>
            <a:r>
              <a:rPr lang="ar-DZ" sz="2800" dirty="0"/>
              <a:t>و</a:t>
            </a:r>
            <a:r>
              <a:rPr lang="ar-SA" sz="2800" dirty="0"/>
              <a:t>يهدف هذا المفهوم على الحفاظ أو زيادة القيمة الرأسمالية للعاملين بالمنظمة ويتطلب تطبيق ذلك إحداث تغيرات في سياسة وإستراتيجة المنظمة فيما يتعلق بإدارة مواردها البشرية</a:t>
            </a:r>
            <a:r>
              <a:rPr lang="ar-DZ" sz="2800" dirty="0"/>
              <a:t> بحيث تتضمن : </a:t>
            </a:r>
            <a:endParaRPr lang="en-US" sz="2800" dirty="0"/>
          </a:p>
        </p:txBody>
      </p:sp>
      <p:sp>
        <p:nvSpPr>
          <p:cNvPr id="4" name="Rectangle: Rounded Corners 3">
            <a:extLst>
              <a:ext uri="{FF2B5EF4-FFF2-40B4-BE49-F238E27FC236}">
                <a16:creationId xmlns:a16="http://schemas.microsoft.com/office/drawing/2014/main" id="{4F6DBA77-A748-431A-83F8-123D9DB6E8D0}"/>
              </a:ext>
            </a:extLst>
          </p:cNvPr>
          <p:cNvSpPr/>
          <p:nvPr/>
        </p:nvSpPr>
        <p:spPr bwMode="auto">
          <a:xfrm>
            <a:off x="6096000" y="4419600"/>
            <a:ext cx="2667000" cy="23622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dirty="0">
                <a:latin typeface="Century Gothic" panose="020B0502020202020204"/>
                <a:cs typeface="Arial" panose="020B0604020202020204" pitchFamily="34" charset="0"/>
              </a:rPr>
              <a:t>1.</a:t>
            </a:r>
            <a:r>
              <a:rPr lang="ar-SA" dirty="0">
                <a:latin typeface="Century Gothic" panose="020B0502020202020204"/>
                <a:cs typeface="Arial" panose="020B0604020202020204" pitchFamily="34" charset="0"/>
              </a:rPr>
              <a:t>الفهم الواضح لتلك المفاهيم الإقتصادية المتعلقة بنظرية رأس المال البشري</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10918FC9-674B-4EBE-B040-5061D70D2B6D}"/>
              </a:ext>
            </a:extLst>
          </p:cNvPr>
          <p:cNvSpPr/>
          <p:nvPr/>
        </p:nvSpPr>
        <p:spPr bwMode="auto">
          <a:xfrm>
            <a:off x="3276600" y="4391439"/>
            <a:ext cx="2514600" cy="23622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dirty="0">
                <a:latin typeface="Century Gothic" panose="020B0502020202020204"/>
                <a:cs typeface="Arial" panose="020B0604020202020204" pitchFamily="34" charset="0"/>
              </a:rPr>
              <a:t>2. </a:t>
            </a:r>
            <a:r>
              <a:rPr lang="ar-SA" dirty="0">
                <a:latin typeface="Century Gothic" panose="020B0502020202020204"/>
                <a:cs typeface="Arial" panose="020B0604020202020204" pitchFamily="34" charset="0"/>
              </a:rPr>
              <a:t>التعرف على كيفية تطويع نظرية رأس المال البشري وتطبيقها في مجال الإدارة الإستراتيجية للموارد البشرية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2BC9FD1C-0111-4A08-B156-B6BA5891D651}"/>
              </a:ext>
            </a:extLst>
          </p:cNvPr>
          <p:cNvSpPr/>
          <p:nvPr/>
        </p:nvSpPr>
        <p:spPr bwMode="auto">
          <a:xfrm>
            <a:off x="215348" y="4381500"/>
            <a:ext cx="2756452" cy="23622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dirty="0">
                <a:latin typeface="Century Gothic" panose="020B0502020202020204"/>
                <a:cs typeface="Arial" panose="020B0604020202020204" pitchFamily="34" charset="0"/>
              </a:rPr>
              <a:t>3. </a:t>
            </a:r>
            <a:r>
              <a:rPr lang="ar-SA" dirty="0">
                <a:latin typeface="Century Gothic" panose="020B0502020202020204"/>
                <a:cs typeface="Arial" panose="020B0604020202020204" pitchFamily="34" charset="0"/>
              </a:rPr>
              <a:t>الإدارك للقيود التي تحدد من فعالية تطبيق مفاهيم هذه النظرية في مجال الإدارة الإستراتيجية للموارد البشرية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B88C50C4-71D7-4A6B-B837-C444CE14A5C7}"/>
              </a:ext>
            </a:extLst>
          </p:cNvPr>
          <p:cNvCxnSpPr/>
          <p:nvPr/>
        </p:nvCxnSpPr>
        <p:spPr bwMode="auto">
          <a:xfrm>
            <a:off x="4876800" y="4154557"/>
            <a:ext cx="2362200" cy="22694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627CA182-8702-47F3-82CB-B417BE063A16}"/>
              </a:ext>
            </a:extLst>
          </p:cNvPr>
          <p:cNvCxnSpPr>
            <a:stCxn id="3" idx="2"/>
            <a:endCxn id="5" idx="0"/>
          </p:cNvCxnSpPr>
          <p:nvPr/>
        </p:nvCxnSpPr>
        <p:spPr bwMode="auto">
          <a:xfrm>
            <a:off x="4495800" y="4154557"/>
            <a:ext cx="38100" cy="23688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05FAC5BA-D0AA-4D15-97B4-6C564405A8B9}"/>
              </a:ext>
            </a:extLst>
          </p:cNvPr>
          <p:cNvCxnSpPr/>
          <p:nvPr/>
        </p:nvCxnSpPr>
        <p:spPr bwMode="auto">
          <a:xfrm flipH="1">
            <a:off x="2019300" y="4154557"/>
            <a:ext cx="2133600" cy="23688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90307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0E1BB-926F-4346-B935-45A389D44C8C}"/>
              </a:ext>
            </a:extLst>
          </p:cNvPr>
          <p:cNvSpPr>
            <a:spLocks noGrp="1"/>
          </p:cNvSpPr>
          <p:nvPr>
            <p:ph type="title"/>
          </p:nvPr>
        </p:nvSpPr>
        <p:spPr>
          <a:xfrm>
            <a:off x="495300" y="6626"/>
            <a:ext cx="8305800" cy="838200"/>
          </a:xfrm>
        </p:spPr>
        <p:txBody>
          <a:bodyPr/>
          <a:lstStyle/>
          <a:p>
            <a:pPr algn="ctr"/>
            <a:r>
              <a:rPr lang="ar-DZ" dirty="0">
                <a:solidFill>
                  <a:srgbClr val="FFFF00"/>
                </a:solidFill>
              </a:rPr>
              <a:t>نظريات راس المال لـ:</a:t>
            </a:r>
            <a:endParaRPr lang="en-US" dirty="0">
              <a:solidFill>
                <a:srgbClr val="FFFF00"/>
              </a:solidFill>
            </a:endParaRPr>
          </a:p>
        </p:txBody>
      </p:sp>
      <p:graphicFrame>
        <p:nvGraphicFramePr>
          <p:cNvPr id="5" name="Diagram 4">
            <a:extLst>
              <a:ext uri="{FF2B5EF4-FFF2-40B4-BE49-F238E27FC236}">
                <a16:creationId xmlns:a16="http://schemas.microsoft.com/office/drawing/2014/main" id="{DB488F8A-8E4B-4DCB-9393-45355129D8B1}"/>
              </a:ext>
            </a:extLst>
          </p:cNvPr>
          <p:cNvGraphicFramePr/>
          <p:nvPr>
            <p:extLst>
              <p:ext uri="{D42A27DB-BD31-4B8C-83A1-F6EECF244321}">
                <p14:modId xmlns:p14="http://schemas.microsoft.com/office/powerpoint/2010/main" val="3070185747"/>
              </p:ext>
            </p:extLst>
          </p:nvPr>
        </p:nvGraphicFramePr>
        <p:xfrm>
          <a:off x="342900" y="762000"/>
          <a:ext cx="8458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5988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46809-9D4B-4015-8B5A-E3F6C4AC2BD4}"/>
              </a:ext>
            </a:extLst>
          </p:cNvPr>
          <p:cNvSpPr>
            <a:spLocks noGrp="1"/>
          </p:cNvSpPr>
          <p:nvPr>
            <p:ph type="title"/>
          </p:nvPr>
        </p:nvSpPr>
        <p:spPr/>
        <p:txBody>
          <a:bodyPr/>
          <a:lstStyle/>
          <a:p>
            <a:pPr algn="ctr"/>
            <a:r>
              <a:rPr lang="ar-SA" altLang="fr-FR" b="1" dirty="0">
                <a:solidFill>
                  <a:srgbClr val="FF0000"/>
                </a:solidFill>
              </a:rPr>
              <a:t>أهمية الموارد البشرية للأستراتيجية</a:t>
            </a:r>
            <a:endParaRPr lang="en-US" dirty="0"/>
          </a:p>
        </p:txBody>
      </p:sp>
      <p:sp>
        <p:nvSpPr>
          <p:cNvPr id="4" name="Content Placeholder 2">
            <a:extLst>
              <a:ext uri="{FF2B5EF4-FFF2-40B4-BE49-F238E27FC236}">
                <a16:creationId xmlns:a16="http://schemas.microsoft.com/office/drawing/2014/main" id="{A51435DB-4BC4-4625-8DE2-5B116894FF2D}"/>
              </a:ext>
            </a:extLst>
          </p:cNvPr>
          <p:cNvSpPr>
            <a:spLocks noGrp="1"/>
          </p:cNvSpPr>
          <p:nvPr>
            <p:ph idx="1"/>
          </p:nvPr>
        </p:nvSpPr>
        <p:spPr>
          <a:xfrm>
            <a:off x="228600" y="1447800"/>
            <a:ext cx="8534400" cy="3962400"/>
          </a:xfrm>
        </p:spPr>
        <p:txBody>
          <a:bodyPr/>
          <a:lstStyle/>
          <a:p>
            <a:pPr algn="r" rtl="1">
              <a:lnSpc>
                <a:spcPct val="150000"/>
              </a:lnSpc>
              <a:buFont typeface="Wingdings" panose="05000000000000000000" pitchFamily="2" charset="2"/>
              <a:buChar char="v"/>
            </a:pPr>
            <a:r>
              <a:rPr lang="ar-SA" altLang="fr-FR" b="1" dirty="0"/>
              <a:t> </a:t>
            </a:r>
            <a:r>
              <a:rPr lang="ar-SA" altLang="fr-FR" sz="2400" b="1" dirty="0"/>
              <a:t>أنها توفر ميزة تنافسية للمنظمة</a:t>
            </a:r>
          </a:p>
          <a:p>
            <a:pPr algn="r" rtl="1">
              <a:lnSpc>
                <a:spcPct val="150000"/>
              </a:lnSpc>
              <a:buFont typeface="Wingdings" panose="05000000000000000000" pitchFamily="2" charset="2"/>
              <a:buChar char="v"/>
            </a:pPr>
            <a:r>
              <a:rPr lang="ar-SA" altLang="fr-FR" sz="2400" b="1" dirty="0"/>
              <a:t> أن العائد على الإستثمار في الموارد البشرية أكبر من العائد على الإستثمار في الآلات والمباني.</a:t>
            </a:r>
          </a:p>
          <a:p>
            <a:pPr algn="r" rtl="1">
              <a:lnSpc>
                <a:spcPct val="150000"/>
              </a:lnSpc>
              <a:buFont typeface="Wingdings" panose="05000000000000000000" pitchFamily="2" charset="2"/>
              <a:buChar char="v"/>
            </a:pPr>
            <a:r>
              <a:rPr lang="ar-SA" altLang="fr-FR" sz="2400" b="1" dirty="0"/>
              <a:t> المشاكل الإقتصادية والعولمة والتطور التكنولوجي زاد من أهمية الدور الإستراتيجي للموارد البشرية.</a:t>
            </a:r>
          </a:p>
          <a:p>
            <a:pPr algn="r" rtl="1">
              <a:buFont typeface="Wingdings 2" panose="05020102010507070707" pitchFamily="18" charset="2"/>
              <a:buNone/>
            </a:pPr>
            <a:endParaRPr lang="ar-SA" altLang="fr-FR" b="1" dirty="0"/>
          </a:p>
        </p:txBody>
      </p:sp>
    </p:spTree>
    <p:extLst>
      <p:ext uri="{BB962C8B-B14F-4D97-AF65-F5344CB8AC3E}">
        <p14:creationId xmlns:p14="http://schemas.microsoft.com/office/powerpoint/2010/main" val="345140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p:cNvSpPr>
            <a:spLocks noChangeArrowheads="1"/>
          </p:cNvSpPr>
          <p:nvPr/>
        </p:nvSpPr>
        <p:spPr bwMode="auto">
          <a:xfrm>
            <a:off x="381000" y="762000"/>
            <a:ext cx="6248400" cy="609600"/>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DZ" altLang="fr-FR" dirty="0">
                <a:effectLst>
                  <a:outerShdw blurRad="38100" dist="38100" dir="2700000" algn="tl">
                    <a:srgbClr val="000000"/>
                  </a:outerShdw>
                </a:effectLst>
                <a:latin typeface="Arial" panose="020B0604020202020204" pitchFamily="34" charset="0"/>
                <a:cs typeface="Arial" panose="020B0604020202020204" pitchFamily="34" charset="0"/>
              </a:rPr>
              <a:t>ماهية</a:t>
            </a:r>
            <a:r>
              <a:rPr lang="ar-EG" altLang="fr-FR" dirty="0">
                <a:effectLst>
                  <a:outerShdw blurRad="38100" dist="38100" dir="2700000" algn="tl">
                    <a:srgbClr val="000000"/>
                  </a:outerShdw>
                </a:effectLst>
                <a:latin typeface="Arial" panose="020B0604020202020204" pitchFamily="34" charset="0"/>
                <a:cs typeface="Arial" panose="020B0604020202020204" pitchFamily="34" charset="0"/>
              </a:rPr>
              <a:t> ادارة الموارد البشرية </a:t>
            </a:r>
            <a:endParaRPr lang="en-US" altLang="fr-FR" sz="2000" dirty="0">
              <a:latin typeface="Arial" panose="020B0604020202020204" pitchFamily="34" charset="0"/>
              <a:cs typeface="Arial" panose="020B0604020202020204" pitchFamily="34" charset="0"/>
            </a:endParaRPr>
          </a:p>
        </p:txBody>
      </p:sp>
      <p:sp>
        <p:nvSpPr>
          <p:cNvPr id="10246" name="AutoShape 6"/>
          <p:cNvSpPr>
            <a:spLocks noChangeArrowheads="1"/>
          </p:cNvSpPr>
          <p:nvPr/>
        </p:nvSpPr>
        <p:spPr bwMode="auto">
          <a:xfrm>
            <a:off x="838200" y="2332383"/>
            <a:ext cx="5715000" cy="6096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rtl="1"/>
            <a:r>
              <a:rPr lang="ar-EG" altLang="fr-FR" sz="2800" dirty="0">
                <a:latin typeface="Arial Narrow" panose="020B0606020202030204" pitchFamily="34" charset="0"/>
                <a:cs typeface="Arial" panose="020B0604020202020204" pitchFamily="34" charset="0"/>
              </a:rPr>
              <a:t>تتكون من مجموعة من البشر ذوي خلفيات متنوعة</a:t>
            </a:r>
            <a:endParaRPr lang="en-US" altLang="fr-FR" sz="2800" dirty="0">
              <a:latin typeface="Arial Narrow" panose="020B0606020202030204" pitchFamily="34" charset="0"/>
              <a:cs typeface="Arial" panose="020B0604020202020204" pitchFamily="34" charset="0"/>
            </a:endParaRPr>
          </a:p>
        </p:txBody>
      </p:sp>
      <p:sp>
        <p:nvSpPr>
          <p:cNvPr id="10247" name="AutoShape 7"/>
          <p:cNvSpPr>
            <a:spLocks noChangeArrowheads="1"/>
          </p:cNvSpPr>
          <p:nvPr/>
        </p:nvSpPr>
        <p:spPr bwMode="auto">
          <a:xfrm>
            <a:off x="838200" y="3101837"/>
            <a:ext cx="5715000" cy="6096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rtl="1"/>
            <a:r>
              <a:rPr lang="ar-EG" altLang="fr-FR" sz="2800" dirty="0">
                <a:latin typeface="Arial Narrow" panose="020B0606020202030204" pitchFamily="34" charset="0"/>
                <a:cs typeface="Arial" panose="020B0604020202020204" pitchFamily="34" charset="0"/>
              </a:rPr>
              <a:t>تعتمد على البشر في العمل</a:t>
            </a:r>
            <a:endParaRPr lang="en-US" altLang="fr-FR" sz="2800" dirty="0">
              <a:latin typeface="Arial Narrow" panose="020B0606020202030204" pitchFamily="34" charset="0"/>
              <a:cs typeface="Arial" panose="020B0604020202020204" pitchFamily="34" charset="0"/>
            </a:endParaRPr>
          </a:p>
        </p:txBody>
      </p:sp>
      <p:sp>
        <p:nvSpPr>
          <p:cNvPr id="10248" name="AutoShape 8"/>
          <p:cNvSpPr>
            <a:spLocks noChangeArrowheads="1"/>
          </p:cNvSpPr>
          <p:nvPr/>
        </p:nvSpPr>
        <p:spPr bwMode="auto">
          <a:xfrm>
            <a:off x="838200" y="3871291"/>
            <a:ext cx="5715000" cy="6096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rtl="1"/>
            <a:r>
              <a:rPr lang="ar-EG" altLang="fr-FR" sz="2800" dirty="0">
                <a:latin typeface="Arial Narrow" panose="020B0606020202030204" pitchFamily="34" charset="0"/>
                <a:cs typeface="Arial" panose="020B0604020202020204" pitchFamily="34" charset="0"/>
              </a:rPr>
              <a:t>لا قيمة لها بدون البشر</a:t>
            </a:r>
            <a:endParaRPr lang="en-US" altLang="fr-FR" sz="2800" dirty="0">
              <a:latin typeface="Arial Narrow" panose="020B0606020202030204" pitchFamily="34" charset="0"/>
              <a:cs typeface="Arial" panose="020B0604020202020204" pitchFamily="34" charset="0"/>
            </a:endParaRPr>
          </a:p>
        </p:txBody>
      </p:sp>
      <p:sp>
        <p:nvSpPr>
          <p:cNvPr id="2" name="Oval 10"/>
          <p:cNvSpPr>
            <a:spLocks noChangeArrowheads="1"/>
          </p:cNvSpPr>
          <p:nvPr/>
        </p:nvSpPr>
        <p:spPr bwMode="auto">
          <a:xfrm>
            <a:off x="6553200" y="2111237"/>
            <a:ext cx="2590800" cy="2590800"/>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3200" dirty="0">
                <a:latin typeface="Arial" panose="020B0604020202020204" pitchFamily="34" charset="0"/>
                <a:cs typeface="Arial" panose="020B0604020202020204" pitchFamily="34" charset="0"/>
              </a:rPr>
              <a:t>المنظمة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strips(upRight)">
                                      <p:cBhvr>
                                        <p:cTn id="7" dur="1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p:cTn id="12" dur="500" fill="hold"/>
                                        <p:tgtEl>
                                          <p:spTgt spid="10246"/>
                                        </p:tgtEl>
                                        <p:attrNameLst>
                                          <p:attrName>ppt_x</p:attrName>
                                        </p:attrNameLst>
                                      </p:cBhvr>
                                      <p:tavLst>
                                        <p:tav tm="0">
                                          <p:val>
                                            <p:strVal val="#ppt_x-#ppt_w/2"/>
                                          </p:val>
                                        </p:tav>
                                        <p:tav tm="100000">
                                          <p:val>
                                            <p:strVal val="#ppt_x"/>
                                          </p:val>
                                        </p:tav>
                                      </p:tavLst>
                                    </p:anim>
                                    <p:anim calcmode="lin" valueType="num">
                                      <p:cBhvr>
                                        <p:cTn id="13" dur="500" fill="hold"/>
                                        <p:tgtEl>
                                          <p:spTgt spid="10246"/>
                                        </p:tgtEl>
                                        <p:attrNameLst>
                                          <p:attrName>ppt_y</p:attrName>
                                        </p:attrNameLst>
                                      </p:cBhvr>
                                      <p:tavLst>
                                        <p:tav tm="0">
                                          <p:val>
                                            <p:strVal val="#ppt_y"/>
                                          </p:val>
                                        </p:tav>
                                        <p:tav tm="100000">
                                          <p:val>
                                            <p:strVal val="#ppt_y"/>
                                          </p:val>
                                        </p:tav>
                                      </p:tavLst>
                                    </p:anim>
                                    <p:anim calcmode="lin" valueType="num">
                                      <p:cBhvr>
                                        <p:cTn id="14" dur="500" fill="hold"/>
                                        <p:tgtEl>
                                          <p:spTgt spid="10246"/>
                                        </p:tgtEl>
                                        <p:attrNameLst>
                                          <p:attrName>ppt_w</p:attrName>
                                        </p:attrNameLst>
                                      </p:cBhvr>
                                      <p:tavLst>
                                        <p:tav tm="0">
                                          <p:val>
                                            <p:fltVal val="0"/>
                                          </p:val>
                                        </p:tav>
                                        <p:tav tm="100000">
                                          <p:val>
                                            <p:strVal val="#ppt_w"/>
                                          </p:val>
                                        </p:tav>
                                      </p:tavLst>
                                    </p:anim>
                                    <p:anim calcmode="lin" valueType="num">
                                      <p:cBhvr>
                                        <p:cTn id="15" dur="500" fill="hold"/>
                                        <p:tgtEl>
                                          <p:spTgt spid="10246"/>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10247"/>
                                        </p:tgtEl>
                                        <p:attrNameLst>
                                          <p:attrName>style.visibility</p:attrName>
                                        </p:attrNameLst>
                                      </p:cBhvr>
                                      <p:to>
                                        <p:strVal val="visible"/>
                                      </p:to>
                                    </p:set>
                                    <p:anim calcmode="lin" valueType="num">
                                      <p:cBhvr>
                                        <p:cTn id="20" dur="500" fill="hold"/>
                                        <p:tgtEl>
                                          <p:spTgt spid="10247"/>
                                        </p:tgtEl>
                                        <p:attrNameLst>
                                          <p:attrName>ppt_x</p:attrName>
                                        </p:attrNameLst>
                                      </p:cBhvr>
                                      <p:tavLst>
                                        <p:tav tm="0">
                                          <p:val>
                                            <p:strVal val="#ppt_x-#ppt_w/2"/>
                                          </p:val>
                                        </p:tav>
                                        <p:tav tm="100000">
                                          <p:val>
                                            <p:strVal val="#ppt_x"/>
                                          </p:val>
                                        </p:tav>
                                      </p:tavLst>
                                    </p:anim>
                                    <p:anim calcmode="lin" valueType="num">
                                      <p:cBhvr>
                                        <p:cTn id="21" dur="500" fill="hold"/>
                                        <p:tgtEl>
                                          <p:spTgt spid="10247"/>
                                        </p:tgtEl>
                                        <p:attrNameLst>
                                          <p:attrName>ppt_y</p:attrName>
                                        </p:attrNameLst>
                                      </p:cBhvr>
                                      <p:tavLst>
                                        <p:tav tm="0">
                                          <p:val>
                                            <p:strVal val="#ppt_y"/>
                                          </p:val>
                                        </p:tav>
                                        <p:tav tm="100000">
                                          <p:val>
                                            <p:strVal val="#ppt_y"/>
                                          </p:val>
                                        </p:tav>
                                      </p:tavLst>
                                    </p:anim>
                                    <p:anim calcmode="lin" valueType="num">
                                      <p:cBhvr>
                                        <p:cTn id="22" dur="500" fill="hold"/>
                                        <p:tgtEl>
                                          <p:spTgt spid="10247"/>
                                        </p:tgtEl>
                                        <p:attrNameLst>
                                          <p:attrName>ppt_w</p:attrName>
                                        </p:attrNameLst>
                                      </p:cBhvr>
                                      <p:tavLst>
                                        <p:tav tm="0">
                                          <p:val>
                                            <p:fltVal val="0"/>
                                          </p:val>
                                        </p:tav>
                                        <p:tav tm="100000">
                                          <p:val>
                                            <p:strVal val="#ppt_w"/>
                                          </p:val>
                                        </p:tav>
                                      </p:tavLst>
                                    </p:anim>
                                    <p:anim calcmode="lin" valueType="num">
                                      <p:cBhvr>
                                        <p:cTn id="23" dur="500" fill="hold"/>
                                        <p:tgtEl>
                                          <p:spTgt spid="10247"/>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10248"/>
                                        </p:tgtEl>
                                        <p:attrNameLst>
                                          <p:attrName>style.visibility</p:attrName>
                                        </p:attrNameLst>
                                      </p:cBhvr>
                                      <p:to>
                                        <p:strVal val="visible"/>
                                      </p:to>
                                    </p:set>
                                    <p:anim calcmode="lin" valueType="num">
                                      <p:cBhvr>
                                        <p:cTn id="28" dur="500" fill="hold"/>
                                        <p:tgtEl>
                                          <p:spTgt spid="10248"/>
                                        </p:tgtEl>
                                        <p:attrNameLst>
                                          <p:attrName>ppt_x</p:attrName>
                                        </p:attrNameLst>
                                      </p:cBhvr>
                                      <p:tavLst>
                                        <p:tav tm="0">
                                          <p:val>
                                            <p:strVal val="#ppt_x-#ppt_w/2"/>
                                          </p:val>
                                        </p:tav>
                                        <p:tav tm="100000">
                                          <p:val>
                                            <p:strVal val="#ppt_x"/>
                                          </p:val>
                                        </p:tav>
                                      </p:tavLst>
                                    </p:anim>
                                    <p:anim calcmode="lin" valueType="num">
                                      <p:cBhvr>
                                        <p:cTn id="29" dur="500" fill="hold"/>
                                        <p:tgtEl>
                                          <p:spTgt spid="10248"/>
                                        </p:tgtEl>
                                        <p:attrNameLst>
                                          <p:attrName>ppt_y</p:attrName>
                                        </p:attrNameLst>
                                      </p:cBhvr>
                                      <p:tavLst>
                                        <p:tav tm="0">
                                          <p:val>
                                            <p:strVal val="#ppt_y"/>
                                          </p:val>
                                        </p:tav>
                                        <p:tav tm="100000">
                                          <p:val>
                                            <p:strVal val="#ppt_y"/>
                                          </p:val>
                                        </p:tav>
                                      </p:tavLst>
                                    </p:anim>
                                    <p:anim calcmode="lin" valueType="num">
                                      <p:cBhvr>
                                        <p:cTn id="30" dur="500" fill="hold"/>
                                        <p:tgtEl>
                                          <p:spTgt spid="10248"/>
                                        </p:tgtEl>
                                        <p:attrNameLst>
                                          <p:attrName>ppt_w</p:attrName>
                                        </p:attrNameLst>
                                      </p:cBhvr>
                                      <p:tavLst>
                                        <p:tav tm="0">
                                          <p:val>
                                            <p:fltVal val="0"/>
                                          </p:val>
                                        </p:tav>
                                        <p:tav tm="100000">
                                          <p:val>
                                            <p:strVal val="#ppt_w"/>
                                          </p:val>
                                        </p:tav>
                                      </p:tavLst>
                                    </p:anim>
                                    <p:anim calcmode="lin" valueType="num">
                                      <p:cBhvr>
                                        <p:cTn id="31" dur="500" fill="hold"/>
                                        <p:tgtEl>
                                          <p:spTgt spid="102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P spid="10247" grpId="0" animBg="1"/>
      <p:bldP spid="102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8C3D27-6C37-41AF-ACAF-F5AC3CE1942C}"/>
              </a:ext>
            </a:extLst>
          </p:cNvPr>
          <p:cNvSpPr/>
          <p:nvPr/>
        </p:nvSpPr>
        <p:spPr>
          <a:xfrm>
            <a:off x="304800" y="185069"/>
            <a:ext cx="8382000" cy="1200329"/>
          </a:xfrm>
          <a:prstGeom prst="rect">
            <a:avLst/>
          </a:prstGeom>
        </p:spPr>
        <p:txBody>
          <a:bodyPr wrap="square">
            <a:spAutoFit/>
          </a:bodyPr>
          <a:lstStyle/>
          <a:p>
            <a:pPr algn="ctr" rtl="1"/>
            <a:r>
              <a:rPr lang="ar-DZ" sz="3600" b="1" dirty="0">
                <a:solidFill>
                  <a:srgbClr val="FFFF00"/>
                </a:solidFill>
                <a:latin typeface="Simplified Arabic,Bold"/>
              </a:rPr>
              <a:t>دور إدارة الموارد البشرية في مرحلة التحليل الاستراتيجي</a:t>
            </a:r>
            <a:endParaRPr lang="en-US" sz="3600" dirty="0">
              <a:solidFill>
                <a:srgbClr val="FFFF00"/>
              </a:solidFill>
            </a:endParaRPr>
          </a:p>
        </p:txBody>
      </p:sp>
      <p:sp>
        <p:nvSpPr>
          <p:cNvPr id="5" name="Rectangle 4">
            <a:extLst>
              <a:ext uri="{FF2B5EF4-FFF2-40B4-BE49-F238E27FC236}">
                <a16:creationId xmlns:a16="http://schemas.microsoft.com/office/drawing/2014/main" id="{5D9FF98D-9B1E-4F7B-BD50-74DD72F79850}"/>
              </a:ext>
            </a:extLst>
          </p:cNvPr>
          <p:cNvSpPr/>
          <p:nvPr/>
        </p:nvSpPr>
        <p:spPr>
          <a:xfrm>
            <a:off x="152400" y="1405276"/>
            <a:ext cx="8534400" cy="5016758"/>
          </a:xfrm>
          <a:prstGeom prst="rect">
            <a:avLst/>
          </a:prstGeom>
        </p:spPr>
        <p:txBody>
          <a:bodyPr wrap="square">
            <a:spAutoFit/>
          </a:bodyPr>
          <a:lstStyle/>
          <a:p>
            <a:pPr algn="r" rtl="1" fontAlgn="auto">
              <a:spcAft>
                <a:spcPts val="0"/>
              </a:spcAft>
              <a:defRPr/>
            </a:pPr>
            <a:r>
              <a:rPr lang="ar-SA" altLang="fr-FR" sz="3200" dirty="0"/>
              <a:t>بالرغم من أهمية الموارد الأخرى إلا أن الموارد البشرية قد تكون أهم هذه الموارد, ولذلك أصبح من الضروري على المنظمات التخطيط للتنمية والاهتمام بهذه الموارد لأسباب منها:</a:t>
            </a:r>
          </a:p>
          <a:p>
            <a:pPr algn="r" rtl="1" fontAlgn="auto">
              <a:spcAft>
                <a:spcPts val="0"/>
              </a:spcAft>
              <a:defRPr/>
            </a:pPr>
            <a:r>
              <a:rPr lang="ar-SA" altLang="fr-FR" sz="3200" dirty="0"/>
              <a:t>1. ضرورة الحفاظ على المهارات العالية داخل المنظمة.</a:t>
            </a:r>
          </a:p>
          <a:p>
            <a:pPr algn="r" rtl="1" fontAlgn="auto">
              <a:spcAft>
                <a:spcPts val="0"/>
              </a:spcAft>
              <a:defRPr/>
            </a:pPr>
            <a:r>
              <a:rPr lang="ar-SA" altLang="fr-FR" sz="3200" dirty="0"/>
              <a:t>2. حلاً لمشكلة البطالة </a:t>
            </a:r>
          </a:p>
          <a:p>
            <a:pPr algn="r" rtl="1" fontAlgn="auto">
              <a:spcAft>
                <a:spcPts val="0"/>
              </a:spcAft>
              <a:defRPr/>
            </a:pPr>
            <a:r>
              <a:rPr lang="ar-SA" altLang="fr-FR" sz="3200" dirty="0"/>
              <a:t>3. إنخفاض الإنتاجية , وخصوصاً في الدول النامية.</a:t>
            </a:r>
          </a:p>
          <a:p>
            <a:pPr algn="r" rtl="1" fontAlgn="auto">
              <a:spcAft>
                <a:spcPts val="0"/>
              </a:spcAft>
              <a:defRPr/>
            </a:pPr>
            <a:r>
              <a:rPr lang="ar-SA" altLang="fr-FR" sz="3200" dirty="0"/>
              <a:t>فالتخطيط يمثل الخطوة الأولى للتغلب على مشاكل الموارد البشرية , فهو يساعد ويسهل من قدرة المنظمة على البقاء, وكوسيلة للتنمية, ويقدم مجال أكبر للنمو وسد حاجة المنظمة من الموارد البشرية.</a:t>
            </a:r>
          </a:p>
        </p:txBody>
      </p:sp>
    </p:spTree>
    <p:extLst>
      <p:ext uri="{BB962C8B-B14F-4D97-AF65-F5344CB8AC3E}">
        <p14:creationId xmlns:p14="http://schemas.microsoft.com/office/powerpoint/2010/main" val="4230782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85F851-3BC5-4515-8061-F46E101BA1F5}"/>
              </a:ext>
            </a:extLst>
          </p:cNvPr>
          <p:cNvSpPr/>
          <p:nvPr/>
        </p:nvSpPr>
        <p:spPr>
          <a:xfrm>
            <a:off x="685800" y="1447800"/>
            <a:ext cx="7924800" cy="353943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r>
              <a:rPr lang="ar-DZ" sz="2800" dirty="0"/>
              <a:t>لكن المرحلة الاولى هي مرحلة تحليل البيئي للبيئة الداخلية والخارجية للمنظمة بهدف التعرف على الوضع الحالي لها.</a:t>
            </a:r>
          </a:p>
          <a:p>
            <a:pPr algn="r" rtl="1"/>
            <a:r>
              <a:rPr lang="ar-DZ" sz="2800" dirty="0"/>
              <a:t>وتعتبر هذه العملية نقطة البداية التي تستهدف تحليل المتغيرات المؤثرة على نشاط المنظمة ككل ولادارة الموارد البشرية بصفة خاصة وتتضمن هذه المرحلة نوعين من التحليل :</a:t>
            </a:r>
          </a:p>
          <a:p>
            <a:pPr algn="r" rtl="1"/>
            <a:r>
              <a:rPr lang="ar-DZ" sz="2800" dirty="0"/>
              <a:t>1- تحليل البيئة الخارجية .</a:t>
            </a:r>
          </a:p>
          <a:p>
            <a:pPr algn="r" rtl="1"/>
            <a:r>
              <a:rPr lang="ar-DZ" sz="2800" dirty="0"/>
              <a:t>2- تحليل البيئة الداخلية  </a:t>
            </a:r>
          </a:p>
          <a:p>
            <a:pPr algn="r" rtl="1"/>
            <a:r>
              <a:rPr lang="ar-DZ" sz="2800" dirty="0"/>
              <a:t>3. التنبؤ بالاحتياجات المستقبلية</a:t>
            </a:r>
            <a:endParaRPr lang="en-US" sz="2800" dirty="0"/>
          </a:p>
        </p:txBody>
      </p:sp>
    </p:spTree>
    <p:extLst>
      <p:ext uri="{BB962C8B-B14F-4D97-AF65-F5344CB8AC3E}">
        <p14:creationId xmlns:p14="http://schemas.microsoft.com/office/powerpoint/2010/main" val="4022172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305800" cy="609600"/>
          </a:xfrm>
        </p:spPr>
        <p:txBody>
          <a:bodyPr/>
          <a:lstStyle/>
          <a:p>
            <a:pPr algn="r"/>
            <a:r>
              <a:rPr lang="ar-SA" altLang="fr-FR" sz="4000" b="1" dirty="0">
                <a:solidFill>
                  <a:srgbClr val="FFFF00"/>
                </a:solidFill>
              </a:rPr>
              <a:t>تحليل بيئة المنظمة :</a:t>
            </a:r>
            <a:endParaRPr lang="fr-FR" sz="4000" b="1" dirty="0"/>
          </a:p>
        </p:txBody>
      </p:sp>
      <p:sp>
        <p:nvSpPr>
          <p:cNvPr id="4" name="Rectangle 3"/>
          <p:cNvSpPr>
            <a:spLocks noGrp="1" noChangeArrowheads="1"/>
          </p:cNvSpPr>
          <p:nvPr>
            <p:ph idx="1"/>
          </p:nvPr>
        </p:nvSpPr>
        <p:spPr>
          <a:xfrm>
            <a:off x="114300" y="914400"/>
            <a:ext cx="8915400" cy="5715000"/>
          </a:xfrm>
        </p:spPr>
        <p:txBody>
          <a:bodyPr/>
          <a:lstStyle/>
          <a:p>
            <a:pPr marL="609600" indent="-609600" algn="r" rtl="1" eaLnBrk="1" hangingPunct="1">
              <a:lnSpc>
                <a:spcPct val="80000"/>
              </a:lnSpc>
              <a:buFont typeface="Wingdings" panose="05000000000000000000" pitchFamily="2" charset="2"/>
              <a:buAutoNum type="arabicPeriod"/>
              <a:defRPr/>
            </a:pPr>
            <a:r>
              <a:rPr lang="ar-SA" altLang="fr-FR" sz="2800" b="1" dirty="0">
                <a:solidFill>
                  <a:srgbClr val="FFFF00"/>
                </a:solidFill>
              </a:rPr>
              <a:t>تحليل البيئة الخارجية </a:t>
            </a:r>
            <a:r>
              <a:rPr lang="ar-SA" altLang="fr-FR" sz="2800" b="1" dirty="0">
                <a:solidFill>
                  <a:srgbClr val="FFCC00"/>
                </a:solidFill>
              </a:rPr>
              <a:t>:</a:t>
            </a:r>
            <a:r>
              <a:rPr lang="ar-SA" altLang="fr-FR" sz="2800" dirty="0"/>
              <a:t> تحليل العوامل التي تؤثر على سوق العمل من حيث العرض والطلب على العمالة </a:t>
            </a:r>
            <a:r>
              <a:rPr lang="ar-DZ" altLang="fr-FR" sz="2800" dirty="0"/>
              <a:t>بحيث يتم تحديد نوعية العمالة المطلوبة لجعل الرؤية التنظيمية حقيقة واقعة من خلال استقطاب كفاءات جديدة ومتميزة  وتحدد من خلالها الفرص والتهديدات وتكون </a:t>
            </a:r>
            <a:r>
              <a:rPr lang="ar-SA" altLang="fr-FR" sz="2800" dirty="0"/>
              <a:t>كالتالي :</a:t>
            </a:r>
            <a:endParaRPr lang="ar-DZ" altLang="fr-FR" sz="2800" dirty="0"/>
          </a:p>
          <a:p>
            <a:pPr marL="0" indent="0" algn="r" rtl="1" eaLnBrk="1" hangingPunct="1">
              <a:lnSpc>
                <a:spcPct val="80000"/>
              </a:lnSpc>
              <a:buNone/>
              <a:defRPr/>
            </a:pPr>
            <a:endParaRPr lang="ar-SA" altLang="fr-FR" sz="1000" dirty="0"/>
          </a:p>
          <a:p>
            <a:pPr marL="609600" indent="-609600" algn="r" rtl="1" eaLnBrk="1" hangingPunct="1">
              <a:lnSpc>
                <a:spcPct val="80000"/>
              </a:lnSpc>
              <a:buFont typeface="Wingdings" panose="05000000000000000000" pitchFamily="2" charset="2"/>
              <a:buNone/>
              <a:defRPr/>
            </a:pPr>
            <a:r>
              <a:rPr lang="ar-SA" altLang="fr-FR" sz="2800" b="1" dirty="0"/>
              <a:t> </a:t>
            </a:r>
            <a:r>
              <a:rPr lang="ar-DZ" altLang="fr-FR" sz="2800" b="1" dirty="0"/>
              <a:t>     </a:t>
            </a:r>
            <a:r>
              <a:rPr lang="ar-SA" altLang="fr-FR" sz="2800" b="1" dirty="0">
                <a:solidFill>
                  <a:srgbClr val="FF3300"/>
                </a:solidFill>
              </a:rPr>
              <a:t>أ. تكوين الموارد البشرية :</a:t>
            </a:r>
            <a:r>
              <a:rPr lang="ar-SA" altLang="fr-FR" sz="2800" dirty="0"/>
              <a:t> هو تحليل لنسب الأعمار حسب مستوى الثقافة ومستوى التعليم في البلاد إلى جانب أسلوب التوظيف المرغوب في المجتمع</a:t>
            </a:r>
          </a:p>
          <a:p>
            <a:pPr marL="609600" indent="-609600" algn="r" rtl="1" eaLnBrk="1" hangingPunct="1">
              <a:lnSpc>
                <a:spcPct val="80000"/>
              </a:lnSpc>
              <a:buFont typeface="Wingdings" panose="05000000000000000000" pitchFamily="2" charset="2"/>
              <a:buNone/>
              <a:defRPr/>
            </a:pPr>
            <a:r>
              <a:rPr lang="ar-DZ" altLang="fr-FR" sz="2800" b="1" dirty="0">
                <a:solidFill>
                  <a:srgbClr val="FF3300"/>
                </a:solidFill>
              </a:rPr>
              <a:t>     </a:t>
            </a:r>
            <a:r>
              <a:rPr lang="ar-SA" altLang="fr-FR" sz="2800" b="1" dirty="0">
                <a:solidFill>
                  <a:srgbClr val="FF3300"/>
                </a:solidFill>
              </a:rPr>
              <a:t> ب. التشريعات الحكومية</a:t>
            </a:r>
            <a:r>
              <a:rPr lang="ar-SA" altLang="fr-FR" sz="2800" dirty="0">
                <a:solidFill>
                  <a:srgbClr val="CC00CC"/>
                </a:solidFill>
              </a:rPr>
              <a:t> :</a:t>
            </a:r>
            <a:r>
              <a:rPr lang="ar-SA" altLang="fr-FR" sz="2800" dirty="0"/>
              <a:t> من العوامل الرئيسية التي تؤثر على سوق العمل ما تصدره الحكومة من تشريعات ومنها:</a:t>
            </a:r>
          </a:p>
          <a:p>
            <a:pPr marL="1246187" lvl="1" indent="-457200" algn="r" rtl="1" eaLnBrk="1" hangingPunct="1">
              <a:lnSpc>
                <a:spcPct val="80000"/>
              </a:lnSpc>
              <a:buFont typeface="Wingdings" panose="05000000000000000000" pitchFamily="2" charset="2"/>
              <a:buChar char="§"/>
              <a:defRPr/>
            </a:pPr>
            <a:r>
              <a:rPr lang="ar-SA" altLang="fr-FR" dirty="0"/>
              <a:t> أنظمة العمل والعمال .</a:t>
            </a:r>
          </a:p>
          <a:p>
            <a:pPr marL="1246187" lvl="1" indent="-457200" algn="r" rtl="1" eaLnBrk="1" hangingPunct="1">
              <a:lnSpc>
                <a:spcPct val="80000"/>
              </a:lnSpc>
              <a:buFont typeface="Wingdings" panose="05000000000000000000" pitchFamily="2" charset="2"/>
              <a:buChar char="§"/>
              <a:defRPr/>
            </a:pPr>
            <a:r>
              <a:rPr lang="ar-SA" altLang="fr-FR" dirty="0"/>
              <a:t>القيود على التعاقد واستقدام العمالة من الخارج .</a:t>
            </a:r>
          </a:p>
          <a:p>
            <a:pPr marL="1246187" lvl="1" indent="-457200" algn="r" rtl="1" eaLnBrk="1" hangingPunct="1">
              <a:lnSpc>
                <a:spcPct val="80000"/>
              </a:lnSpc>
              <a:buFont typeface="Wingdings" panose="05000000000000000000" pitchFamily="2" charset="2"/>
              <a:buChar char="§"/>
              <a:defRPr/>
            </a:pPr>
            <a:r>
              <a:rPr lang="ar-SA" altLang="fr-FR" dirty="0"/>
              <a:t>الضرائب .</a:t>
            </a:r>
          </a:p>
          <a:p>
            <a:pPr marL="1246187" lvl="1" indent="-457200" algn="r" rtl="1" eaLnBrk="1" hangingPunct="1">
              <a:lnSpc>
                <a:spcPct val="80000"/>
              </a:lnSpc>
              <a:buFont typeface="Wingdings" panose="05000000000000000000" pitchFamily="2" charset="2"/>
              <a:buChar char="§"/>
              <a:defRPr/>
            </a:pPr>
            <a:r>
              <a:rPr lang="ar-SA" altLang="fr-FR" dirty="0"/>
              <a:t>الضمان الاجتماعي .</a:t>
            </a:r>
          </a:p>
          <a:p>
            <a:pPr marL="1246187" lvl="1" indent="-457200" algn="r" rtl="1" eaLnBrk="1" hangingPunct="1">
              <a:lnSpc>
                <a:spcPct val="80000"/>
              </a:lnSpc>
              <a:buFont typeface="Wingdings" panose="05000000000000000000" pitchFamily="2" charset="2"/>
              <a:buChar char="§"/>
              <a:defRPr/>
            </a:pPr>
            <a:r>
              <a:rPr lang="ar-SA" altLang="fr-FR" dirty="0"/>
              <a:t>سياسات التعليم .</a:t>
            </a:r>
            <a:endParaRPr lang="fr-FR" altLang="fr-FR" dirty="0"/>
          </a:p>
        </p:txBody>
      </p:sp>
    </p:spTree>
    <p:extLst>
      <p:ext uri="{BB962C8B-B14F-4D97-AF65-F5344CB8AC3E}">
        <p14:creationId xmlns:p14="http://schemas.microsoft.com/office/powerpoint/2010/main" val="108865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p:cTn id="2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4">
                                            <p:txEl>
                                              <p:pRg st="4" end="4"/>
                                            </p:tx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4">
                                            <p:txEl>
                                              <p:pRg st="5" end="5"/>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p:cTn id="3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4">
                                            <p:txEl>
                                              <p:pRg st="6" end="6"/>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p:cTn id="41"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3" dur="500"/>
                                        <p:tgtEl>
                                          <p:spTgt spid="4">
                                            <p:txEl>
                                              <p:pRg st="7" end="7"/>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4">
                                            <p:txEl>
                                              <p:pRg st="8" end="8"/>
                                            </p:txEl>
                                          </p:spTgt>
                                        </p:tgtEl>
                                        <p:attrNameLst>
                                          <p:attrName>style.visibility</p:attrName>
                                        </p:attrNameLst>
                                      </p:cBhvr>
                                      <p:to>
                                        <p:strVal val="visible"/>
                                      </p:to>
                                    </p:set>
                                    <p:anim calcmode="lin" valueType="num">
                                      <p:cBhvr>
                                        <p:cTn id="4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228600" y="800100"/>
            <a:ext cx="8534400" cy="5257800"/>
          </a:xfrm>
        </p:spPr>
        <p:txBody>
          <a:bodyPr/>
          <a:lstStyle/>
          <a:p>
            <a:pPr algn="r" rtl="1" eaLnBrk="1" hangingPunct="1">
              <a:lnSpc>
                <a:spcPct val="80000"/>
              </a:lnSpc>
              <a:buFont typeface="Wingdings" panose="05000000000000000000" pitchFamily="2" charset="2"/>
              <a:buNone/>
              <a:defRPr/>
            </a:pPr>
            <a:r>
              <a:rPr lang="ar-SA" altLang="fr-FR" sz="2800" b="1" dirty="0">
                <a:solidFill>
                  <a:srgbClr val="FF3300"/>
                </a:solidFill>
              </a:rPr>
              <a:t>جـ. </a:t>
            </a:r>
            <a:r>
              <a:rPr lang="ar-SA" altLang="fr-FR" b="1" dirty="0">
                <a:solidFill>
                  <a:srgbClr val="FF3300"/>
                </a:solidFill>
              </a:rPr>
              <a:t>الظروف الاقتصادية العامة :</a:t>
            </a:r>
            <a:r>
              <a:rPr lang="ar-SA" altLang="fr-FR" dirty="0"/>
              <a:t> إن للظروف الاقتصادية تأثيراً كبيراً على سوق العمل ويتطلب ذلك تعديل خطط الموارد البشرية لتواكب تلك المتغيرات . </a:t>
            </a:r>
          </a:p>
          <a:p>
            <a:pPr algn="r" rtl="1" eaLnBrk="1" hangingPunct="1">
              <a:lnSpc>
                <a:spcPct val="80000"/>
              </a:lnSpc>
              <a:buFont typeface="Wingdings" panose="05000000000000000000" pitchFamily="2" charset="2"/>
              <a:buNone/>
              <a:defRPr/>
            </a:pPr>
            <a:r>
              <a:rPr lang="ar-SA" altLang="fr-FR" b="1" dirty="0">
                <a:solidFill>
                  <a:srgbClr val="FF3300"/>
                </a:solidFill>
              </a:rPr>
              <a:t>د. عوامل جغرافية وظروف المنافسة :</a:t>
            </a:r>
            <a:r>
              <a:rPr lang="ar-SA" altLang="fr-FR" dirty="0"/>
              <a:t> هناك تنافس عالمي على العمالة مم يقتضي أخذ الاعتبارات الجغرافية و المنافسة في عين الاعتبار ومنها :</a:t>
            </a:r>
          </a:p>
          <a:p>
            <a:pPr algn="r" rtl="1" eaLnBrk="1" hangingPunct="1">
              <a:lnSpc>
                <a:spcPct val="80000"/>
              </a:lnSpc>
              <a:buFont typeface="Wingdings" panose="05000000000000000000" pitchFamily="2" charset="2"/>
              <a:buChar char="§"/>
              <a:defRPr/>
            </a:pPr>
            <a:r>
              <a:rPr lang="ar-SA" altLang="fr-FR" dirty="0"/>
              <a:t>عدد المهاجرين إلى المنطقة " بيئة المنظمة " .</a:t>
            </a:r>
          </a:p>
          <a:p>
            <a:pPr algn="r" rtl="1" eaLnBrk="1" hangingPunct="1">
              <a:lnSpc>
                <a:spcPct val="80000"/>
              </a:lnSpc>
              <a:buFont typeface="Wingdings" panose="05000000000000000000" pitchFamily="2" charset="2"/>
              <a:buChar char="§"/>
              <a:defRPr/>
            </a:pPr>
            <a:r>
              <a:rPr lang="ar-SA" altLang="fr-FR" dirty="0"/>
              <a:t>أصحاب العمل الآخرين في المنطقة  " المنافسون " .</a:t>
            </a:r>
          </a:p>
          <a:p>
            <a:pPr algn="r" rtl="1" eaLnBrk="1" hangingPunct="1">
              <a:lnSpc>
                <a:spcPct val="80000"/>
              </a:lnSpc>
              <a:buFont typeface="Wingdings" panose="05000000000000000000" pitchFamily="2" charset="2"/>
              <a:buChar char="§"/>
              <a:defRPr/>
            </a:pPr>
            <a:r>
              <a:rPr lang="ar-SA" altLang="fr-FR" dirty="0"/>
              <a:t>مقاومة العاملين للانتقال إلى أماكن عمل جغرافية .</a:t>
            </a:r>
          </a:p>
          <a:p>
            <a:pPr algn="r" rtl="1" eaLnBrk="1" hangingPunct="1">
              <a:lnSpc>
                <a:spcPct val="80000"/>
              </a:lnSpc>
              <a:buFont typeface="Wingdings" panose="05000000000000000000" pitchFamily="2" charset="2"/>
              <a:buChar char="§"/>
              <a:defRPr/>
            </a:pPr>
            <a:r>
              <a:rPr lang="ar-SA" altLang="fr-FR" dirty="0"/>
              <a:t>المنافسة المباشرة في المنطقة .</a:t>
            </a:r>
          </a:p>
          <a:p>
            <a:pPr algn="r" rtl="1" eaLnBrk="1" hangingPunct="1">
              <a:lnSpc>
                <a:spcPct val="80000"/>
              </a:lnSpc>
              <a:buFont typeface="Wingdings" panose="05000000000000000000" pitchFamily="2" charset="2"/>
              <a:buChar char="§"/>
              <a:defRPr/>
            </a:pPr>
            <a:r>
              <a:rPr lang="ar-SA" altLang="fr-FR" dirty="0"/>
              <a:t>تأثير المنافسة العالمية على المنطقة .</a:t>
            </a:r>
            <a:endParaRPr lang="fr-FR" altLang="fr-FR" dirty="0"/>
          </a:p>
        </p:txBody>
      </p:sp>
    </p:spTree>
    <p:extLst>
      <p:ext uri="{BB962C8B-B14F-4D97-AF65-F5344CB8AC3E}">
        <p14:creationId xmlns:p14="http://schemas.microsoft.com/office/powerpoint/2010/main" val="181592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4">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p:cTn id="55"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7" dur="500" fill="hold"/>
                                        <p:tgtEl>
                                          <p:spTgt spid="4">
                                            <p:txEl>
                                              <p:pRg st="6" end="6"/>
                                            </p:txEl>
                                          </p:spTgt>
                                        </p:tgtEl>
                                        <p:attrNameLst>
                                          <p:attrName>style.rotation</p:attrName>
                                        </p:attrNameLst>
                                      </p:cBhvr>
                                      <p:tavLst>
                                        <p:tav tm="0">
                                          <p:val>
                                            <p:fltVal val="360"/>
                                          </p:val>
                                        </p:tav>
                                        <p:tav tm="100000">
                                          <p:val>
                                            <p:fltVal val="0"/>
                                          </p:val>
                                        </p:tav>
                                      </p:tavLst>
                                    </p:anim>
                                    <p:animEffect transition="in" filter="fade">
                                      <p:cBhvr>
                                        <p:cTn id="5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52400" y="639762"/>
            <a:ext cx="8839200" cy="4800600"/>
          </a:xfrm>
        </p:spPr>
        <p:txBody>
          <a:bodyPr/>
          <a:lstStyle/>
          <a:p>
            <a:pPr marL="609600" indent="-609600" algn="r" rtl="1" eaLnBrk="1" hangingPunct="1">
              <a:buFont typeface="Wingdings" panose="05000000000000000000" pitchFamily="2" charset="2"/>
              <a:buNone/>
              <a:defRPr/>
            </a:pPr>
            <a:r>
              <a:rPr lang="en-US" altLang="fr-FR" dirty="0"/>
              <a:t>   </a:t>
            </a:r>
            <a:r>
              <a:rPr lang="ar-SA" altLang="fr-FR" b="1" dirty="0">
                <a:solidFill>
                  <a:srgbClr val="FF3300"/>
                </a:solidFill>
              </a:rPr>
              <a:t>هـ . التطور التكنولوجي :</a:t>
            </a:r>
            <a:r>
              <a:rPr lang="ar-SA" altLang="fr-FR" dirty="0"/>
              <a:t> يؤثر مستوى التكنولوجيا في البلاد على إحداث تغيرات في نوعية العرض والطلب في سوق العمل، فالطلب يتجه إلى استقطاب وتوظيف قوى عاملة ماهرة كما أن الوظائف أصبحت تتطلب مستوى تأهيل مرتفع .</a:t>
            </a:r>
          </a:p>
          <a:p>
            <a:pPr marL="609600" indent="-609600" algn="r" rtl="1" eaLnBrk="1" hangingPunct="1">
              <a:buFont typeface="Wingdings" panose="05000000000000000000" pitchFamily="2" charset="2"/>
              <a:buNone/>
              <a:defRPr/>
            </a:pPr>
            <a:endParaRPr lang="ar-SA" altLang="fr-FR" sz="1800" dirty="0"/>
          </a:p>
          <a:p>
            <a:pPr marL="609600" indent="-609600" algn="r" rtl="1" eaLnBrk="1" hangingPunct="1">
              <a:buFont typeface="Wingdings" panose="05000000000000000000" pitchFamily="2" charset="2"/>
              <a:buNone/>
              <a:defRPr/>
            </a:pPr>
            <a:r>
              <a:rPr lang="ar-SA" altLang="fr-FR" b="1" dirty="0"/>
              <a:t>    </a:t>
            </a:r>
            <a:r>
              <a:rPr lang="ar-SA" altLang="fr-FR" b="1" dirty="0">
                <a:solidFill>
                  <a:srgbClr val="FF3300"/>
                </a:solidFill>
              </a:rPr>
              <a:t>و.</a:t>
            </a:r>
            <a:r>
              <a:rPr lang="ar-SA" altLang="fr-FR" b="1" dirty="0"/>
              <a:t> </a:t>
            </a:r>
            <a:r>
              <a:rPr lang="ar-SA" altLang="fr-FR" b="1" dirty="0">
                <a:solidFill>
                  <a:srgbClr val="FF3300"/>
                </a:solidFill>
              </a:rPr>
              <a:t>تغيير في شغل الوظائف</a:t>
            </a:r>
            <a:r>
              <a:rPr lang="ar-SA" altLang="fr-FR" dirty="0">
                <a:solidFill>
                  <a:srgbClr val="FF3300"/>
                </a:solidFill>
              </a:rPr>
              <a:t> :</a:t>
            </a:r>
            <a:r>
              <a:rPr lang="ar-SA" altLang="fr-FR" dirty="0"/>
              <a:t> عند وضع خطط الموارد البشرية يجب مراعاة اشتراط أنظمة العمل عدم التفرقة بين جنس المتقدم عند التعيين مما يفسح مجال العمل للجنسين دون تمييز .</a:t>
            </a:r>
          </a:p>
          <a:p>
            <a:pPr marL="609600" indent="-609600" eaLnBrk="1" hangingPunct="1">
              <a:buFont typeface="Wingdings" panose="05000000000000000000" pitchFamily="2" charset="2"/>
              <a:buNone/>
              <a:defRPr/>
            </a:pPr>
            <a:r>
              <a:rPr lang="ar-SA" altLang="fr-FR" b="1" dirty="0"/>
              <a:t>   </a:t>
            </a:r>
            <a:endParaRPr lang="fr-FR" altLang="fr-FR" b="1" dirty="0"/>
          </a:p>
        </p:txBody>
      </p:sp>
      <p:pic>
        <p:nvPicPr>
          <p:cNvPr id="5" name="Picture 8" descr="pic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89675">
            <a:off x="5562600" y="4953000"/>
            <a:ext cx="2160588" cy="1417638"/>
          </a:xfrm>
          <a:prstGeom prst="rect">
            <a:avLst/>
          </a:prstGeom>
          <a:noFill/>
          <a:ln w="76200" cmpd="tri">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86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stCondLst>
                                            <p:cond delay="0"/>
                                          </p:stCondLst>
                                        </p:cTn>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stCondLst>
                                            <p:cond delay="0"/>
                                          </p:stCondLst>
                                        </p:cTn>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stCondLst>
                                            <p:cond delay="0"/>
                                          </p:stCondLst>
                                        </p:cTn>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from="(-#ppt_w/2)" to="(#ppt_x)" calcmode="lin" valueType="num">
                                      <p:cBhvr>
                                        <p:cTn id="22" dur="300" fill="hold">
                                          <p:stCondLst>
                                            <p:cond delay="0"/>
                                          </p:stCondLst>
                                        </p:cTn>
                                        <p:tgtEl>
                                          <p:spTgt spid="5"/>
                                        </p:tgtEl>
                                        <p:attrNameLst>
                                          <p:attrName>ppt_x</p:attrName>
                                        </p:attrNameLst>
                                      </p:cBhvr>
                                    </p:anim>
                                    <p:anim from="0" to="-1.0" calcmode="lin" valueType="num">
                                      <p:cBhvr>
                                        <p:cTn id="23" dur="100" decel="50000" autoRev="1" fill="hold">
                                          <p:stCondLst>
                                            <p:cond delay="300"/>
                                          </p:stCondLst>
                                        </p:cTn>
                                        <p:tgtEl>
                                          <p:spTgt spid="5"/>
                                        </p:tgtEl>
                                        <p:attrNameLst>
                                          <p:attrName>xshear</p:attrName>
                                        </p:attrNameLst>
                                      </p:cBhvr>
                                    </p:anim>
                                    <p:animScale>
                                      <p:cBhvr>
                                        <p:cTn id="24" dur="100" decel="100000" autoRev="1" fill="hold">
                                          <p:stCondLst>
                                            <p:cond delay="300"/>
                                          </p:stCondLst>
                                        </p:cTn>
                                        <p:tgtEl>
                                          <p:spTgt spid="5"/>
                                        </p:tgtEl>
                                      </p:cBhvr>
                                      <p:from x="100000" y="100000"/>
                                      <p:to x="80000" y="100000"/>
                                    </p:animScale>
                                    <p:anim by="(#ppt_h/3+#ppt_w*0.1)" calcmode="lin" valueType="num">
                                      <p:cBhvr additive="sum">
                                        <p:cTn id="25" dur="100" decel="100000" autoRev="1" fill="hold">
                                          <p:stCondLst>
                                            <p:cond delay="3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cument"/>
          <p:cNvSpPr>
            <a:spLocks noGrp="1" noEditPoints="1" noChangeArrowheads="1"/>
          </p:cNvSpPr>
          <p:nvPr>
            <p:ph idx="1"/>
          </p:nvPr>
        </p:nvSpPr>
        <p:spPr bwMode="auto">
          <a:xfrm>
            <a:off x="2400300" y="1295400"/>
            <a:ext cx="4762500" cy="48006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gradFill>
            <a:gsLst>
              <a:gs pos="0">
                <a:srgbClr val="D60093">
                  <a:gamma/>
                  <a:shade val="46275"/>
                  <a:invGamma/>
                  <a:alpha val="0"/>
                </a:srgbClr>
              </a:gs>
              <a:gs pos="50000">
                <a:srgbClr val="D60093"/>
              </a:gs>
              <a:gs pos="100000">
                <a:srgbClr val="D60093">
                  <a:gamma/>
                  <a:shade val="46275"/>
                  <a:invGamma/>
                  <a:alpha val="0"/>
                </a:srgbClr>
              </a:gs>
            </a:gsLst>
            <a:lin ang="0" scaled="1"/>
          </a:gradFill>
          <a:ln w="9525">
            <a:solidFill>
              <a:srgbClr val="00FFFF"/>
            </a:solidFill>
            <a:miter lim="800000"/>
            <a:headEnd/>
            <a:tailEnd/>
          </a:ln>
          <a:effectLst>
            <a:outerShdw dist="107763" dir="2700000" algn="ctr" rotWithShape="0">
              <a:srgbClr val="808080"/>
            </a:outerShdw>
          </a:effectLst>
        </p:spPr>
        <p:txBody>
          <a:bodyPr/>
          <a:lstStyle/>
          <a:p>
            <a:pPr algn="ctr" rtl="1" eaLnBrk="1" hangingPunct="1">
              <a:defRPr/>
            </a:pPr>
            <a:r>
              <a:rPr lang="ar-SA" altLang="fr-FR" b="1" dirty="0">
                <a:solidFill>
                  <a:srgbClr val="FFFF00"/>
                </a:solidFill>
                <a:effectLst>
                  <a:outerShdw blurRad="38100" dist="38100" dir="2700000" algn="tl">
                    <a:srgbClr val="000000"/>
                  </a:outerShdw>
                </a:effectLst>
              </a:rPr>
              <a:t>ز. القيم الاجتماعية </a:t>
            </a:r>
            <a:r>
              <a:rPr lang="ar-SA" altLang="fr-FR" b="1" dirty="0">
                <a:effectLst>
                  <a:outerShdw blurRad="38100" dist="38100" dir="2700000" algn="tl">
                    <a:srgbClr val="000000"/>
                  </a:outerShdw>
                </a:effectLst>
              </a:rPr>
              <a:t>:</a:t>
            </a:r>
            <a:r>
              <a:rPr lang="ar-SA" altLang="fr-FR" dirty="0">
                <a:effectLst>
                  <a:outerShdw blurRad="38100" dist="38100" dir="2700000" algn="tl">
                    <a:srgbClr val="000000"/>
                  </a:outerShdw>
                </a:effectLst>
              </a:rPr>
              <a:t> </a:t>
            </a:r>
            <a:r>
              <a:rPr lang="ar-SA" altLang="fr-FR" b="1" dirty="0">
                <a:effectLst>
                  <a:outerShdw blurRad="38100" dist="38100" dir="2700000" algn="tl">
                    <a:srgbClr val="000000"/>
                  </a:outerShdw>
                </a:effectLst>
              </a:rPr>
              <a:t>عند تخطيط </a:t>
            </a:r>
            <a:r>
              <a:rPr lang="ar-DZ" altLang="fr-FR" b="1" dirty="0">
                <a:effectLst>
                  <a:outerShdw blurRad="38100" dist="38100" dir="2700000" algn="tl">
                    <a:srgbClr val="000000"/>
                  </a:outerShdw>
                </a:effectLst>
              </a:rPr>
              <a:t> الاستراتيجي </a:t>
            </a:r>
            <a:r>
              <a:rPr lang="ar-SA" altLang="fr-FR" b="1" dirty="0">
                <a:effectLst>
                  <a:outerShdw blurRad="38100" dist="38100" dir="2700000" algn="tl">
                    <a:srgbClr val="000000"/>
                  </a:outerShdw>
                </a:effectLst>
              </a:rPr>
              <a:t>الموارد البشرية يجب الاهتمام بأنواع الوظائف التي لا تلقى إقبالا من العاملين مثل وظائف النظافة وذلك بتحديد مصادر توفيرها مع ضرورة تخصيص الحوافز لزيادة  الإقبال عليها</a:t>
            </a:r>
            <a:r>
              <a:rPr lang="ar-SA" altLang="fr-FR" b="1" dirty="0">
                <a:solidFill>
                  <a:srgbClr val="0000CC"/>
                </a:solidFill>
                <a:effectLst>
                  <a:outerShdw blurRad="38100" dist="38100" dir="2700000" algn="tl">
                    <a:srgbClr val="000000"/>
                  </a:outerShdw>
                </a:effectLst>
              </a:rPr>
              <a:t>.</a:t>
            </a:r>
            <a:endParaRPr lang="fr-FR" altLang="fr-FR" b="1" dirty="0">
              <a:solidFill>
                <a:srgbClr val="0000CC"/>
              </a:solidFill>
              <a:effectLst>
                <a:outerShdw blurRad="38100" dist="38100" dir="2700000" algn="tl">
                  <a:srgbClr val="000000"/>
                </a:outerShdw>
              </a:effectLst>
            </a:endParaRPr>
          </a:p>
          <a:p>
            <a:pPr algn="ctr" rtl="1" eaLnBrk="1" hangingPunct="1">
              <a:defRPr/>
            </a:pPr>
            <a:endParaRPr lang="fr-FR" altLang="fr-FR" dirty="0"/>
          </a:p>
        </p:txBody>
      </p:sp>
      <p:pic>
        <p:nvPicPr>
          <p:cNvPr id="6" name="Picture 12" descr="pic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2362200"/>
            <a:ext cx="1076325" cy="2819400"/>
          </a:xfrm>
          <a:prstGeom prst="rect">
            <a:avLst/>
          </a:prstGeom>
          <a:noFill/>
          <a:ln w="76200" cmpd="tri">
            <a:solidFill>
              <a:srgbClr val="33CCCC"/>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pic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379260"/>
            <a:ext cx="1266825" cy="2802340"/>
          </a:xfrm>
          <a:prstGeom prst="rect">
            <a:avLst/>
          </a:prstGeom>
          <a:noFill/>
          <a:ln w="76200" cmpd="tri">
            <a:solidFill>
              <a:srgbClr val="00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9817" y="2819400"/>
            <a:ext cx="9143999" cy="1676400"/>
          </a:xfrm>
        </p:spPr>
        <p:txBody>
          <a:bodyPr/>
          <a:lstStyle/>
          <a:p>
            <a:r>
              <a:rPr lang="ar-DZ" sz="4800" dirty="0">
                <a:solidFill>
                  <a:schemeClr val="tx1"/>
                </a:solidFill>
                <a:latin typeface="Times New Roman" panose="02020603050405020304" pitchFamily="18" charset="0"/>
              </a:rPr>
              <a:t>المحاضرة الخامسة </a:t>
            </a:r>
            <a:br>
              <a:rPr lang="ar-DZ" sz="4800" dirty="0">
                <a:solidFill>
                  <a:schemeClr val="tx1"/>
                </a:solidFill>
                <a:latin typeface="Times New Roman" panose="02020603050405020304" pitchFamily="18" charset="0"/>
              </a:rPr>
            </a:br>
            <a:br>
              <a:rPr lang="ar-SA" sz="4800" dirty="0">
                <a:solidFill>
                  <a:srgbClr val="FFFF00"/>
                </a:solidFill>
              </a:rPr>
            </a:br>
            <a:endParaRPr lang="en-US" sz="4800" dirty="0"/>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11843144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152400"/>
            <a:ext cx="8077200" cy="573087"/>
          </a:xfrm>
        </p:spPr>
        <p:txBody>
          <a:bodyPr/>
          <a:lstStyle/>
          <a:p>
            <a:pPr algn="r" rtl="1" eaLnBrk="1" hangingPunct="1">
              <a:defRPr/>
            </a:pPr>
            <a:r>
              <a:rPr lang="ar-SA" altLang="fr-FR" sz="4000" b="1" dirty="0">
                <a:solidFill>
                  <a:srgbClr val="FFFF00"/>
                </a:solidFill>
              </a:rPr>
              <a:t>2. تحليل البيئة الداخلية :</a:t>
            </a:r>
            <a:endParaRPr lang="fr-FR" altLang="fr-FR" sz="4000" b="1" dirty="0">
              <a:solidFill>
                <a:srgbClr val="FFFF00"/>
              </a:solidFill>
            </a:endParaRPr>
          </a:p>
        </p:txBody>
      </p:sp>
      <p:sp>
        <p:nvSpPr>
          <p:cNvPr id="77827" name="Rectangle 3"/>
          <p:cNvSpPr>
            <a:spLocks noGrp="1" noChangeArrowheads="1"/>
          </p:cNvSpPr>
          <p:nvPr>
            <p:ph type="body" idx="1"/>
          </p:nvPr>
        </p:nvSpPr>
        <p:spPr>
          <a:xfrm>
            <a:off x="-59635" y="702296"/>
            <a:ext cx="9144000" cy="6536704"/>
          </a:xfrm>
        </p:spPr>
        <p:txBody>
          <a:bodyPr/>
          <a:lstStyle/>
          <a:p>
            <a:pPr marL="174625" indent="-174625" algn="r" rtl="1" eaLnBrk="1" hangingPunct="1">
              <a:buFont typeface="Wingdings" panose="05000000000000000000" pitchFamily="2" charset="2"/>
              <a:buNone/>
              <a:defRPr/>
            </a:pPr>
            <a:r>
              <a:rPr lang="ar-SA" altLang="fr-FR" sz="2800" dirty="0"/>
              <a:t>وتعني دراسة حجم ونوع المهارات والخبرات والقدرات ومقارنتها بالعرض والطلب في سوق العمل في سبيل تنفيذ خطط المنظمة الإستراتيجية</a:t>
            </a:r>
            <a:r>
              <a:rPr lang="ar-DZ" altLang="fr-FR" sz="2800" dirty="0"/>
              <a:t> وتشمل المتغيرات الاستراتيجية الداخلية  الهيكل التنظيمي، الثقافة التنظيمية، الموارد التنظيمية ويهدف الى التعرف على جوانب القوة التنظيمية وجوانب الضعف المتعلقة بالمورد البشري</a:t>
            </a:r>
            <a:r>
              <a:rPr lang="ar-SA" altLang="fr-FR" sz="2800" dirty="0"/>
              <a:t> كالتالي: </a:t>
            </a:r>
          </a:p>
          <a:p>
            <a:pPr marL="174625" indent="-174625" algn="r" rtl="1" eaLnBrk="1" hangingPunct="1">
              <a:buFont typeface="Wingdings" panose="05000000000000000000" pitchFamily="2" charset="2"/>
              <a:buNone/>
              <a:defRPr/>
            </a:pPr>
            <a:r>
              <a:rPr lang="ar-SA" altLang="fr-FR" sz="2800" dirty="0">
                <a:solidFill>
                  <a:srgbClr val="CC00CC"/>
                </a:solidFill>
              </a:rPr>
              <a:t>       </a:t>
            </a:r>
            <a:r>
              <a:rPr lang="ar-SA" altLang="fr-FR" sz="2800" b="1" dirty="0">
                <a:solidFill>
                  <a:srgbClr val="FF3300"/>
                </a:solidFill>
              </a:rPr>
              <a:t>أ - مراجعة الوظائف الحالية :</a:t>
            </a:r>
            <a:r>
              <a:rPr lang="ar-SA" altLang="fr-FR" sz="2800" dirty="0">
                <a:solidFill>
                  <a:srgbClr val="CC00CC"/>
                </a:solidFill>
              </a:rPr>
              <a:t> </a:t>
            </a:r>
            <a:r>
              <a:rPr lang="ar-SA" altLang="fr-FR" sz="2800" dirty="0"/>
              <a:t>تهدف لبيان نقاط القوة والضعف في الوظائف ومتطلباتها وعمل تحليل شامل لكافة الوظائف كأساس للتنبؤ بالاحتياجات المستقبلية.</a:t>
            </a:r>
          </a:p>
          <a:p>
            <a:pPr marL="174625" indent="-174625" algn="r" rtl="1" eaLnBrk="1" hangingPunct="1">
              <a:buFont typeface="Wingdings" panose="05000000000000000000" pitchFamily="2" charset="2"/>
              <a:buNone/>
              <a:defRPr/>
            </a:pPr>
            <a:r>
              <a:rPr lang="ar-SA" altLang="fr-FR" sz="2800" dirty="0"/>
              <a:t>      </a:t>
            </a:r>
            <a:r>
              <a:rPr lang="ar-SA" altLang="fr-FR" sz="2800" b="1" dirty="0">
                <a:solidFill>
                  <a:srgbClr val="FF3300"/>
                </a:solidFill>
              </a:rPr>
              <a:t>ب - تدقيق المهارات</a:t>
            </a:r>
            <a:r>
              <a:rPr lang="ar-SA" altLang="fr-FR" sz="2800" dirty="0">
                <a:solidFill>
                  <a:srgbClr val="FF3300"/>
                </a:solidFill>
              </a:rPr>
              <a:t> :</a:t>
            </a:r>
            <a:r>
              <a:rPr lang="ar-SA" altLang="fr-FR" sz="2800" dirty="0">
                <a:solidFill>
                  <a:srgbClr val="CC00CC"/>
                </a:solidFill>
              </a:rPr>
              <a:t> </a:t>
            </a:r>
            <a:r>
              <a:rPr lang="ar-SA" altLang="fr-FR" sz="2800" dirty="0"/>
              <a:t>يتم تحليل مفصل للموظفين ومستوى مهاراتهم.</a:t>
            </a:r>
            <a:endParaRPr lang="ar-SA" altLang="fr-FR" sz="2800" dirty="0">
              <a:solidFill>
                <a:srgbClr val="CC00CC"/>
              </a:solidFill>
            </a:endParaRPr>
          </a:p>
          <a:p>
            <a:pPr marL="174625" indent="-174625" algn="r" rtl="1" eaLnBrk="1" hangingPunct="1">
              <a:buFont typeface="Wingdings" panose="05000000000000000000" pitchFamily="2" charset="2"/>
              <a:buNone/>
              <a:defRPr/>
            </a:pPr>
            <a:r>
              <a:rPr lang="ar-SA" altLang="fr-FR" sz="2800" dirty="0"/>
              <a:t>      </a:t>
            </a:r>
            <a:r>
              <a:rPr lang="ar-SA" altLang="fr-FR" sz="2800" b="1" dirty="0">
                <a:solidFill>
                  <a:srgbClr val="FF3300"/>
                </a:solidFill>
              </a:rPr>
              <a:t>جـ - إعداد بيانات محددة حول الموارد البشرية</a:t>
            </a:r>
            <a:r>
              <a:rPr lang="ar-SA" altLang="fr-FR" sz="2800" dirty="0"/>
              <a:t> والتي تبين نقاط القوة و الضعف للمنشأة ومنها الافتقار إلى مهارات استخدام الحاسوب وتقارب أعمار العاملين، كما تفيد في معرفة معدل الدوران ومستوى </a:t>
            </a:r>
            <a:r>
              <a:rPr lang="ar-SA" altLang="fr-FR" sz="2800" dirty="0" err="1"/>
              <a:t>اللتدريب</a:t>
            </a:r>
            <a:r>
              <a:rPr lang="ar-SA" altLang="fr-FR" sz="2800" dirty="0"/>
              <a:t> والمهارات لأغراض الترقية.</a:t>
            </a:r>
          </a:p>
          <a:p>
            <a:pPr marL="174625" indent="-174625" eaLnBrk="1" hangingPunct="1">
              <a:buFont typeface="Wingdings" panose="05000000000000000000" pitchFamily="2" charset="2"/>
              <a:buNone/>
              <a:defRPr/>
            </a:pPr>
            <a:endParaRPr lang="fr-FR" altLang="fr-FR" sz="2800" dirty="0"/>
          </a:p>
        </p:txBody>
      </p:sp>
    </p:spTree>
    <p:extLst>
      <p:ext uri="{BB962C8B-B14F-4D97-AF65-F5344CB8AC3E}">
        <p14:creationId xmlns:p14="http://schemas.microsoft.com/office/powerpoint/2010/main" val="264649659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p:cTn id="7" dur="1000" fill="hold"/>
                                        <p:tgtEl>
                                          <p:spTgt spid="77826"/>
                                        </p:tgtEl>
                                        <p:attrNameLst>
                                          <p:attrName>ppt_x</p:attrName>
                                        </p:attrNameLst>
                                      </p:cBhvr>
                                      <p:tavLst>
                                        <p:tav tm="0">
                                          <p:val>
                                            <p:strVal val="#ppt_x-.2"/>
                                          </p:val>
                                        </p:tav>
                                        <p:tav tm="100000">
                                          <p:val>
                                            <p:strVal val="#ppt_x"/>
                                          </p:val>
                                        </p:tav>
                                      </p:tavLst>
                                    </p:anim>
                                    <p:anim calcmode="lin" valueType="num">
                                      <p:cBhvr>
                                        <p:cTn id="8" dur="1000" fill="hold"/>
                                        <p:tgtEl>
                                          <p:spTgt spid="778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778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7827">
                                            <p:txEl>
                                              <p:pRg st="0" end="0"/>
                                            </p:txEl>
                                          </p:spTgt>
                                        </p:tgtEl>
                                        <p:attrNameLst>
                                          <p:attrName>style.visibility</p:attrName>
                                        </p:attrNameLst>
                                      </p:cBhvr>
                                      <p:to>
                                        <p:strVal val="visible"/>
                                      </p:to>
                                    </p:set>
                                    <p:animEffect transition="in" filter="fade">
                                      <p:cBhvr>
                                        <p:cTn id="14" dur="500"/>
                                        <p:tgtEl>
                                          <p:spTgt spid="77827">
                                            <p:txEl>
                                              <p:pRg st="0" end="0"/>
                                            </p:txEl>
                                          </p:spTgt>
                                        </p:tgtEl>
                                      </p:cBhvr>
                                    </p:animEffect>
                                    <p:anim calcmode="lin" valueType="num">
                                      <p:cBhvr>
                                        <p:cTn id="15"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782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7827">
                                            <p:txEl>
                                              <p:pRg st="1" end="1"/>
                                            </p:txEl>
                                          </p:spTgt>
                                        </p:tgtEl>
                                        <p:attrNameLst>
                                          <p:attrName>style.visibility</p:attrName>
                                        </p:attrNameLst>
                                      </p:cBhvr>
                                      <p:to>
                                        <p:strVal val="visible"/>
                                      </p:to>
                                    </p:set>
                                    <p:animEffect transition="in" filter="fade">
                                      <p:cBhvr>
                                        <p:cTn id="21" dur="500"/>
                                        <p:tgtEl>
                                          <p:spTgt spid="77827">
                                            <p:txEl>
                                              <p:pRg st="1" end="1"/>
                                            </p:txEl>
                                          </p:spTgt>
                                        </p:tgtEl>
                                      </p:cBhvr>
                                    </p:animEffect>
                                    <p:anim calcmode="lin" valueType="num">
                                      <p:cBhvr>
                                        <p:cTn id="22"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77827">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7827">
                                            <p:txEl>
                                              <p:pRg st="2" end="2"/>
                                            </p:txEl>
                                          </p:spTgt>
                                        </p:tgtEl>
                                        <p:attrNameLst>
                                          <p:attrName>style.visibility</p:attrName>
                                        </p:attrNameLst>
                                      </p:cBhvr>
                                      <p:to>
                                        <p:strVal val="visible"/>
                                      </p:to>
                                    </p:set>
                                    <p:animEffect transition="in" filter="fade">
                                      <p:cBhvr>
                                        <p:cTn id="28" dur="500"/>
                                        <p:tgtEl>
                                          <p:spTgt spid="77827">
                                            <p:txEl>
                                              <p:pRg st="2" end="2"/>
                                            </p:txEl>
                                          </p:spTgt>
                                        </p:tgtEl>
                                      </p:cBhvr>
                                    </p:animEffect>
                                    <p:anim calcmode="lin" valueType="num">
                                      <p:cBhvr>
                                        <p:cTn id="29"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77827">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77827">
                                            <p:txEl>
                                              <p:pRg st="3" end="3"/>
                                            </p:txEl>
                                          </p:spTgt>
                                        </p:tgtEl>
                                        <p:attrNameLst>
                                          <p:attrName>style.visibility</p:attrName>
                                        </p:attrNameLst>
                                      </p:cBhvr>
                                      <p:to>
                                        <p:strVal val="visible"/>
                                      </p:to>
                                    </p:set>
                                    <p:animEffect transition="in" filter="fade">
                                      <p:cBhvr>
                                        <p:cTn id="35" dur="500"/>
                                        <p:tgtEl>
                                          <p:spTgt spid="77827">
                                            <p:txEl>
                                              <p:pRg st="3" end="3"/>
                                            </p:txEl>
                                          </p:spTgt>
                                        </p:tgtEl>
                                      </p:cBhvr>
                                    </p:animEffect>
                                    <p:anim calcmode="lin" valueType="num">
                                      <p:cBhvr>
                                        <p:cTn id="36"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77827">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381000"/>
            <a:ext cx="8077200" cy="838199"/>
          </a:xfrm>
        </p:spPr>
        <p:txBody>
          <a:bodyPr/>
          <a:lstStyle/>
          <a:p>
            <a:pPr algn="r" rtl="1" eaLnBrk="1" hangingPunct="1">
              <a:defRPr/>
            </a:pPr>
            <a:r>
              <a:rPr lang="ar-DZ" altLang="fr-FR" sz="3600" dirty="0">
                <a:solidFill>
                  <a:srgbClr val="FFFF00"/>
                </a:solidFill>
              </a:rPr>
              <a:t>3-</a:t>
            </a:r>
            <a:r>
              <a:rPr lang="ar-SA" altLang="fr-FR" sz="3600" dirty="0">
                <a:solidFill>
                  <a:srgbClr val="FFFF00"/>
                </a:solidFill>
              </a:rPr>
              <a:t>التنبؤ بالاحتياجات المستقبلية : </a:t>
            </a:r>
            <a:endParaRPr lang="fr-FR" altLang="fr-FR" sz="3600" dirty="0">
              <a:solidFill>
                <a:srgbClr val="FFFF00"/>
              </a:solidFill>
            </a:endParaRPr>
          </a:p>
        </p:txBody>
      </p:sp>
      <p:sp>
        <p:nvSpPr>
          <p:cNvPr id="78851" name="Rectangle 3"/>
          <p:cNvSpPr>
            <a:spLocks noGrp="1" noChangeArrowheads="1"/>
          </p:cNvSpPr>
          <p:nvPr>
            <p:ph type="body" idx="1"/>
          </p:nvPr>
        </p:nvSpPr>
        <p:spPr>
          <a:xfrm>
            <a:off x="263525" y="1222513"/>
            <a:ext cx="8616950" cy="5257800"/>
          </a:xfrm>
        </p:spPr>
        <p:txBody>
          <a:bodyPr/>
          <a:lstStyle/>
          <a:p>
            <a:pPr marL="0" indent="0" algn="just" rtl="1" eaLnBrk="1" hangingPunct="1">
              <a:lnSpc>
                <a:spcPct val="90000"/>
              </a:lnSpc>
              <a:buNone/>
              <a:tabLst>
                <a:tab pos="261938" algn="l"/>
                <a:tab pos="363538" algn="l"/>
              </a:tabLst>
              <a:defRPr/>
            </a:pPr>
            <a:r>
              <a:rPr lang="ar-DZ" altLang="fr-FR" dirty="0"/>
              <a:t>		</a:t>
            </a:r>
            <a:r>
              <a:rPr lang="ar-SA" altLang="fr-FR" dirty="0"/>
              <a:t>أن المعلومات المتجمعة حول ظروف البيئة الخارجية والداخلية للمنظمة ونقاط القوة والضعف تفيد في وضع التنبؤات للعرض والطلب من الموارد البشرية في ضوء الأهداف والاستراتيجيات للمنظمة .</a:t>
            </a:r>
          </a:p>
          <a:p>
            <a:pPr marL="0" indent="0" algn="r" rtl="1" eaLnBrk="1" hangingPunct="1">
              <a:lnSpc>
                <a:spcPct val="90000"/>
              </a:lnSpc>
              <a:buNone/>
              <a:tabLst>
                <a:tab pos="261938" algn="l"/>
                <a:tab pos="363538" algn="l"/>
              </a:tabLst>
              <a:defRPr/>
            </a:pPr>
            <a:endParaRPr lang="ar-SA" altLang="fr-FR" sz="1000" dirty="0"/>
          </a:p>
          <a:p>
            <a:pPr marL="0" indent="0" algn="r" rtl="1" eaLnBrk="1" hangingPunct="1">
              <a:lnSpc>
                <a:spcPct val="90000"/>
              </a:lnSpc>
              <a:buNone/>
              <a:tabLst>
                <a:tab pos="261938" algn="l"/>
                <a:tab pos="363538" algn="l"/>
              </a:tabLst>
              <a:defRPr/>
            </a:pPr>
            <a:r>
              <a:rPr lang="ar-SA" altLang="fr-FR" b="1" dirty="0">
                <a:solidFill>
                  <a:srgbClr val="FFCC00"/>
                </a:solidFill>
              </a:rPr>
              <a:t>أما وسائل التنبؤ فتتراوح بين:</a:t>
            </a:r>
            <a:r>
              <a:rPr lang="ar-SA" altLang="fr-FR" b="1" dirty="0"/>
              <a:t> </a:t>
            </a:r>
          </a:p>
          <a:p>
            <a:pPr marL="0" indent="0" algn="r" rtl="1" eaLnBrk="1" hangingPunct="1">
              <a:lnSpc>
                <a:spcPct val="90000"/>
              </a:lnSpc>
              <a:buNone/>
              <a:tabLst>
                <a:tab pos="261938" algn="l"/>
                <a:tab pos="363538" algn="l"/>
              </a:tabLst>
              <a:defRPr/>
            </a:pPr>
            <a:r>
              <a:rPr lang="ar-SA" altLang="fr-FR" dirty="0"/>
              <a:t>     1. الاعتماد على تقديرات شخصية وتخمينات المسئولين . </a:t>
            </a:r>
          </a:p>
          <a:p>
            <a:pPr marL="0" indent="0" algn="r" rtl="1" eaLnBrk="1" hangingPunct="1">
              <a:lnSpc>
                <a:spcPct val="90000"/>
              </a:lnSpc>
              <a:buNone/>
              <a:tabLst>
                <a:tab pos="261938" algn="l"/>
                <a:tab pos="363538" algn="l"/>
              </a:tabLst>
              <a:defRPr/>
            </a:pPr>
            <a:r>
              <a:rPr lang="ar-SA" altLang="fr-FR" dirty="0"/>
              <a:t>     2. استخدام أساليب المحاكاة المعقدة باستخدام الحاسوب .</a:t>
            </a:r>
          </a:p>
          <a:p>
            <a:pPr marL="0" indent="0" algn="r" rtl="1" eaLnBrk="1" hangingPunct="1">
              <a:lnSpc>
                <a:spcPct val="90000"/>
              </a:lnSpc>
              <a:buNone/>
              <a:tabLst>
                <a:tab pos="261938" algn="l"/>
                <a:tab pos="363538" algn="l"/>
              </a:tabLst>
              <a:defRPr/>
            </a:pPr>
            <a:r>
              <a:rPr lang="ar-SA" altLang="fr-FR" dirty="0"/>
              <a:t>     3. استخدام أساليب كمية أو غير كمية أو مزيج من الأساليب الكمية وغير الكمية .</a:t>
            </a:r>
            <a:endParaRPr lang="fr-FR" altLang="fr-FR" dirty="0"/>
          </a:p>
        </p:txBody>
      </p:sp>
    </p:spTree>
    <p:extLst>
      <p:ext uri="{BB962C8B-B14F-4D97-AF65-F5344CB8AC3E}">
        <p14:creationId xmlns:p14="http://schemas.microsoft.com/office/powerpoint/2010/main" val="54627813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7885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8851">
                                            <p:txEl>
                                              <p:pRg st="0" end="0"/>
                                            </p:txEl>
                                          </p:spTgt>
                                        </p:tgtEl>
                                        <p:attrNameLst>
                                          <p:attrName>style.visibility</p:attrName>
                                        </p:attrNameLst>
                                      </p:cBhvr>
                                      <p:to>
                                        <p:strVal val="visible"/>
                                      </p:to>
                                    </p:set>
                                    <p:animEffect transition="in" filter="fade">
                                      <p:cBhvr>
                                        <p:cTn id="11" dur="1000">
                                          <p:stCondLst>
                                            <p:cond delay="0"/>
                                          </p:stCondLst>
                                        </p:cTn>
                                        <p:tgtEl>
                                          <p:spTgt spid="7885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8851">
                                            <p:txEl>
                                              <p:pRg st="2" end="2"/>
                                            </p:txEl>
                                          </p:spTgt>
                                        </p:tgtEl>
                                        <p:attrNameLst>
                                          <p:attrName>style.visibility</p:attrName>
                                        </p:attrNameLst>
                                      </p:cBhvr>
                                      <p:to>
                                        <p:strVal val="visible"/>
                                      </p:to>
                                    </p:set>
                                    <p:animEffect transition="in" filter="fade">
                                      <p:cBhvr>
                                        <p:cTn id="16" dur="1000">
                                          <p:stCondLst>
                                            <p:cond delay="0"/>
                                          </p:stCondLst>
                                        </p:cTn>
                                        <p:tgtEl>
                                          <p:spTgt spid="7885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8851">
                                            <p:txEl>
                                              <p:pRg st="3" end="3"/>
                                            </p:txEl>
                                          </p:spTgt>
                                        </p:tgtEl>
                                        <p:attrNameLst>
                                          <p:attrName>style.visibility</p:attrName>
                                        </p:attrNameLst>
                                      </p:cBhvr>
                                      <p:to>
                                        <p:strVal val="visible"/>
                                      </p:to>
                                    </p:set>
                                    <p:animEffect transition="in" filter="fade">
                                      <p:cBhvr>
                                        <p:cTn id="21" dur="1000">
                                          <p:stCondLst>
                                            <p:cond delay="0"/>
                                          </p:stCondLst>
                                        </p:cTn>
                                        <p:tgtEl>
                                          <p:spTgt spid="78851">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8851">
                                            <p:txEl>
                                              <p:pRg st="4" end="4"/>
                                            </p:txEl>
                                          </p:spTgt>
                                        </p:tgtEl>
                                        <p:attrNameLst>
                                          <p:attrName>style.visibility</p:attrName>
                                        </p:attrNameLst>
                                      </p:cBhvr>
                                      <p:to>
                                        <p:strVal val="visible"/>
                                      </p:to>
                                    </p:set>
                                    <p:animEffect transition="in" filter="fade">
                                      <p:cBhvr>
                                        <p:cTn id="26" dur="1000">
                                          <p:stCondLst>
                                            <p:cond delay="0"/>
                                          </p:stCondLst>
                                        </p:cTn>
                                        <p:tgtEl>
                                          <p:spTgt spid="78851">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8851">
                                            <p:txEl>
                                              <p:pRg st="5" end="5"/>
                                            </p:txEl>
                                          </p:spTgt>
                                        </p:tgtEl>
                                        <p:attrNameLst>
                                          <p:attrName>style.visibility</p:attrName>
                                        </p:attrNameLst>
                                      </p:cBhvr>
                                      <p:to>
                                        <p:strVal val="visible"/>
                                      </p:to>
                                    </p:set>
                                    <p:animEffect transition="in" filter="fade">
                                      <p:cBhvr>
                                        <p:cTn id="31" dur="1000">
                                          <p:stCondLst>
                                            <p:cond delay="0"/>
                                          </p:stCondLst>
                                        </p:cTn>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9B97-83F1-4232-802E-AC933B64AD7E}"/>
              </a:ext>
            </a:extLst>
          </p:cNvPr>
          <p:cNvSpPr>
            <a:spLocks noGrp="1"/>
          </p:cNvSpPr>
          <p:nvPr>
            <p:ph type="title"/>
          </p:nvPr>
        </p:nvSpPr>
        <p:spPr>
          <a:xfrm>
            <a:off x="457200" y="248478"/>
            <a:ext cx="8305800" cy="533400"/>
          </a:xfrm>
        </p:spPr>
        <p:txBody>
          <a:bodyPr/>
          <a:lstStyle/>
          <a:p>
            <a:pPr algn="ctr" rtl="1"/>
            <a:r>
              <a:rPr lang="ar-DZ" sz="3200" b="1" dirty="0">
                <a:solidFill>
                  <a:srgbClr val="FFFF00"/>
                </a:solidFill>
                <a:latin typeface="Simplified Arabic,Bold"/>
              </a:rPr>
              <a:t>دور إدارة الموارد البشرية في مرحلة اعداد الاستراتيجية</a:t>
            </a:r>
            <a:endParaRPr lang="en-US" sz="3200" dirty="0"/>
          </a:p>
        </p:txBody>
      </p:sp>
      <p:sp>
        <p:nvSpPr>
          <p:cNvPr id="4" name="Content Placeholder 3">
            <a:extLst>
              <a:ext uri="{FF2B5EF4-FFF2-40B4-BE49-F238E27FC236}">
                <a16:creationId xmlns:a16="http://schemas.microsoft.com/office/drawing/2014/main" id="{06033829-9325-4530-A862-BA9E124C6B08}"/>
              </a:ext>
            </a:extLst>
          </p:cNvPr>
          <p:cNvSpPr>
            <a:spLocks noGrp="1"/>
          </p:cNvSpPr>
          <p:nvPr>
            <p:ph idx="1"/>
          </p:nvPr>
        </p:nvSpPr>
        <p:spPr>
          <a:xfrm>
            <a:off x="304800" y="1028700"/>
            <a:ext cx="8534400" cy="5295900"/>
          </a:xfrm>
        </p:spPr>
        <p:txBody>
          <a:bodyPr/>
          <a:lstStyle/>
          <a:p>
            <a:pPr algn="r" rtl="1"/>
            <a:r>
              <a:rPr lang="ar-DZ" dirty="0"/>
              <a:t>غالبا ما تتولى الادارة العليا للمنظمة أعداد الاستراتيجيات وبرغم ذلك فأن كل عنصر من عناصر اعداد الاستراتيجية يحتوي على مكون بشري هام، ومن هذا المنطلق فأن إدارة الموارد البشرية يجب أن تشترك في كل عنصر من عناصر إعداد الاستراتيجية، وتختلف درجة مشاركة إدارة الموارد البشرية في مرحلة اعداد الاستراتيجية من منظمة الى اخرى، وبصفة عامة يمكن القول انه هناك أربعة انواع من المساهمات المتوقعة لادارة القوى البشرية في هذه المرحلة هي:</a:t>
            </a:r>
          </a:p>
          <a:p>
            <a:pPr algn="r" rtl="1"/>
            <a:r>
              <a:rPr lang="ar-DZ" dirty="0"/>
              <a:t>1- المساهمة الادارية                   2-المساهمة المتبادلة</a:t>
            </a:r>
          </a:p>
          <a:p>
            <a:pPr algn="r" rtl="1"/>
            <a:r>
              <a:rPr lang="ar-DZ" dirty="0"/>
              <a:t>3- المساهمة المحدودة                  4-المساهمة التكاملية</a:t>
            </a:r>
            <a:endParaRPr lang="en-US" dirty="0"/>
          </a:p>
        </p:txBody>
      </p:sp>
    </p:spTree>
    <p:extLst>
      <p:ext uri="{BB962C8B-B14F-4D97-AF65-F5344CB8AC3E}">
        <p14:creationId xmlns:p14="http://schemas.microsoft.com/office/powerpoint/2010/main" val="3530302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4"/>
          <p:cNvSpPr>
            <a:spLocks noChangeArrowheads="1"/>
          </p:cNvSpPr>
          <p:nvPr/>
        </p:nvSpPr>
        <p:spPr bwMode="auto">
          <a:xfrm>
            <a:off x="923925" y="397565"/>
            <a:ext cx="7296150" cy="1066800"/>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SA" altLang="fr-FR" b="1" dirty="0">
                <a:solidFill>
                  <a:srgbClr val="FFCC00"/>
                </a:solidFill>
                <a:cs typeface="Simplified Arabic" panose="02020603050405020304" pitchFamily="18" charset="-78"/>
              </a:rPr>
              <a:t>ظهرت إدارة الموارد البشرية كعلم مستقل في بداية القرن الماضي، </a:t>
            </a:r>
            <a:endParaRPr lang="ar-DZ" altLang="fr-FR" b="1" dirty="0">
              <a:solidFill>
                <a:srgbClr val="FFCC00"/>
              </a:solidFill>
              <a:cs typeface="Simplified Arabic" panose="02020603050405020304" pitchFamily="18" charset="-78"/>
            </a:endParaRPr>
          </a:p>
          <a:p>
            <a:pPr algn="ctr">
              <a:defRPr/>
            </a:pPr>
            <a:r>
              <a:rPr lang="ar-SA" altLang="fr-FR" b="1" dirty="0">
                <a:solidFill>
                  <a:srgbClr val="FFCC00"/>
                </a:solidFill>
                <a:cs typeface="Simplified Arabic" panose="02020603050405020304" pitchFamily="18" charset="-78"/>
              </a:rPr>
              <a:t>وقد تطورت على عدة مراحل بالشكل التالي</a:t>
            </a:r>
            <a:endParaRPr lang="en-US" altLang="fr-FR" sz="2000" dirty="0">
              <a:latin typeface="Arial" panose="020B0604020202020204" pitchFamily="34" charset="0"/>
              <a:cs typeface="Arial" panose="020B0604020202020204" pitchFamily="34" charset="0"/>
            </a:endParaRPr>
          </a:p>
        </p:txBody>
      </p:sp>
      <p:sp>
        <p:nvSpPr>
          <p:cNvPr id="10246" name="AutoShape 6"/>
          <p:cNvSpPr>
            <a:spLocks noChangeArrowheads="1"/>
          </p:cNvSpPr>
          <p:nvPr/>
        </p:nvSpPr>
        <p:spPr bwMode="auto">
          <a:xfrm>
            <a:off x="605459" y="1766681"/>
            <a:ext cx="5715000" cy="6096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rtl="1" eaLnBrk="1" hangingPunct="1">
              <a:defRPr/>
            </a:pPr>
            <a:r>
              <a:rPr lang="ar-SA" altLang="fr-FR" b="1" dirty="0"/>
              <a:t>المرحلة الأولى (الثورة الصناعية)</a:t>
            </a:r>
          </a:p>
        </p:txBody>
      </p:sp>
      <p:sp>
        <p:nvSpPr>
          <p:cNvPr id="10247" name="AutoShape 7"/>
          <p:cNvSpPr>
            <a:spLocks noChangeArrowheads="1"/>
          </p:cNvSpPr>
          <p:nvPr/>
        </p:nvSpPr>
        <p:spPr bwMode="auto">
          <a:xfrm>
            <a:off x="628650" y="2662035"/>
            <a:ext cx="5715000" cy="6096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rtl="1" eaLnBrk="1" hangingPunct="1">
              <a:defRPr/>
            </a:pPr>
            <a:r>
              <a:rPr lang="ar-SA" altLang="fr-FR" b="1" dirty="0"/>
              <a:t>المرحلة الثانية (حركة الإدارة العلمية)</a:t>
            </a:r>
          </a:p>
        </p:txBody>
      </p:sp>
      <p:sp>
        <p:nvSpPr>
          <p:cNvPr id="10248" name="AutoShape 8"/>
          <p:cNvSpPr>
            <a:spLocks noChangeArrowheads="1"/>
          </p:cNvSpPr>
          <p:nvPr/>
        </p:nvSpPr>
        <p:spPr bwMode="auto">
          <a:xfrm>
            <a:off x="628650" y="3602112"/>
            <a:ext cx="5715000" cy="6096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rtl="1" eaLnBrk="1" hangingPunct="1">
              <a:defRPr/>
            </a:pPr>
            <a:r>
              <a:rPr lang="ar-SA" altLang="fr-FR" b="1" dirty="0"/>
              <a:t>المرحلة الثالثة (ما بين الحرب العالمية الأولى والثانية)</a:t>
            </a:r>
          </a:p>
        </p:txBody>
      </p:sp>
      <p:sp>
        <p:nvSpPr>
          <p:cNvPr id="2" name="Oval 10"/>
          <p:cNvSpPr>
            <a:spLocks noChangeArrowheads="1"/>
          </p:cNvSpPr>
          <p:nvPr/>
        </p:nvSpPr>
        <p:spPr bwMode="auto">
          <a:xfrm>
            <a:off x="6819900" y="1447800"/>
            <a:ext cx="2324100" cy="3254237"/>
          </a:xfrm>
          <a:prstGeom prst="ellipse">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SA" altLang="fr-FR" sz="3200" dirty="0">
                <a:solidFill>
                  <a:srgbClr val="FFFF00"/>
                </a:solidFill>
                <a:cs typeface="Simplified Arabic" panose="02020603050405020304" pitchFamily="18" charset="-78"/>
              </a:rPr>
              <a:t>التطور التاريخي</a:t>
            </a:r>
            <a:endParaRPr lang="ar-DZ" altLang="fr-FR" sz="3200" dirty="0">
              <a:solidFill>
                <a:srgbClr val="FFFF00"/>
              </a:solidFill>
              <a:cs typeface="Simplified Arabic" panose="02020603050405020304" pitchFamily="18" charset="-78"/>
            </a:endParaRPr>
          </a:p>
          <a:p>
            <a:pPr algn="ctr"/>
            <a:r>
              <a:rPr lang="ar-SA" altLang="fr-FR" sz="3200" dirty="0">
                <a:solidFill>
                  <a:srgbClr val="FFFF00"/>
                </a:solidFill>
                <a:cs typeface="Simplified Arabic" panose="02020603050405020304" pitchFamily="18" charset="-78"/>
              </a:rPr>
              <a:t> لإدارة الموارد</a:t>
            </a:r>
            <a:endParaRPr lang="ar-DZ" altLang="fr-FR" sz="3200" dirty="0">
              <a:solidFill>
                <a:srgbClr val="FFFF00"/>
              </a:solidFill>
              <a:cs typeface="Simplified Arabic" panose="02020603050405020304" pitchFamily="18" charset="-78"/>
            </a:endParaRPr>
          </a:p>
          <a:p>
            <a:pPr algn="ctr"/>
            <a:r>
              <a:rPr lang="ar-SA" altLang="fr-FR" sz="3200" dirty="0">
                <a:solidFill>
                  <a:srgbClr val="FFFF00"/>
                </a:solidFill>
                <a:cs typeface="Simplified Arabic" panose="02020603050405020304" pitchFamily="18" charset="-78"/>
              </a:rPr>
              <a:t> البشرية</a:t>
            </a:r>
            <a:endParaRPr lang="en-US" altLang="fr-FR" sz="2800" dirty="0">
              <a:latin typeface="Arial" panose="020B0604020202020204" pitchFamily="34" charset="0"/>
              <a:cs typeface="Arial" panose="020B0604020202020204" pitchFamily="34" charset="0"/>
            </a:endParaRPr>
          </a:p>
          <a:p>
            <a:pPr algn="ctr"/>
            <a:r>
              <a:rPr lang="ar-EG" altLang="fr-FR" sz="3200" dirty="0">
                <a:latin typeface="Arial" panose="020B0604020202020204" pitchFamily="34" charset="0"/>
                <a:cs typeface="Arial" panose="020B0604020202020204" pitchFamily="34" charset="0"/>
              </a:rPr>
              <a:t> </a:t>
            </a:r>
          </a:p>
        </p:txBody>
      </p:sp>
      <p:sp>
        <p:nvSpPr>
          <p:cNvPr id="7" name="AutoShape 8">
            <a:extLst>
              <a:ext uri="{FF2B5EF4-FFF2-40B4-BE49-F238E27FC236}">
                <a16:creationId xmlns:a16="http://schemas.microsoft.com/office/drawing/2014/main" id="{007D2970-E17F-43F8-AE26-52CE0659C304}"/>
              </a:ext>
            </a:extLst>
          </p:cNvPr>
          <p:cNvSpPr>
            <a:spLocks noChangeArrowheads="1"/>
          </p:cNvSpPr>
          <p:nvPr/>
        </p:nvSpPr>
        <p:spPr bwMode="auto">
          <a:xfrm>
            <a:off x="0" y="4397237"/>
            <a:ext cx="6320459" cy="609600"/>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rtl="1" eaLnBrk="1" hangingPunct="1">
              <a:defRPr/>
            </a:pPr>
            <a:r>
              <a:rPr lang="ar-SA" altLang="fr-FR" b="1" dirty="0"/>
              <a:t>المرحلة الرابعة (ما بعد الحرب العالمية الثانية حتى وقتنا الحالي)</a:t>
            </a:r>
            <a:endParaRPr lang="fr-FR" altLang="fr-FR" b="1" dirty="0"/>
          </a:p>
        </p:txBody>
      </p:sp>
      <p:sp>
        <p:nvSpPr>
          <p:cNvPr id="3" name="Oval 2">
            <a:extLst>
              <a:ext uri="{FF2B5EF4-FFF2-40B4-BE49-F238E27FC236}">
                <a16:creationId xmlns:a16="http://schemas.microsoft.com/office/drawing/2014/main" id="{9B0EF4AE-3083-471C-B2D1-1F2FC83F2F2D}"/>
              </a:ext>
            </a:extLst>
          </p:cNvPr>
          <p:cNvSpPr/>
          <p:nvPr/>
        </p:nvSpPr>
        <p:spPr bwMode="auto">
          <a:xfrm>
            <a:off x="6294783" y="1794842"/>
            <a:ext cx="503583" cy="58143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ar-DZ" b="1" dirty="0">
                <a:solidFill>
                  <a:srgbClr val="FFFF00"/>
                </a:solidFill>
              </a:rPr>
              <a:t>1</a:t>
            </a:r>
            <a:endParaRPr kumimoji="0" lang="en-US" sz="2400" b="1" i="0" u="none" strike="noStrike" cap="none" normalizeH="0" baseline="0" dirty="0">
              <a:ln>
                <a:noFill/>
              </a:ln>
              <a:solidFill>
                <a:srgbClr val="FFFF00"/>
              </a:solidFill>
              <a:effectLst/>
            </a:endParaRPr>
          </a:p>
        </p:txBody>
      </p:sp>
      <p:sp>
        <p:nvSpPr>
          <p:cNvPr id="10" name="Oval 9">
            <a:extLst>
              <a:ext uri="{FF2B5EF4-FFF2-40B4-BE49-F238E27FC236}">
                <a16:creationId xmlns:a16="http://schemas.microsoft.com/office/drawing/2014/main" id="{1F18B444-C6FD-4DF4-B100-A2A1F5E334AE}"/>
              </a:ext>
            </a:extLst>
          </p:cNvPr>
          <p:cNvSpPr/>
          <p:nvPr/>
        </p:nvSpPr>
        <p:spPr bwMode="auto">
          <a:xfrm>
            <a:off x="6320459" y="2706758"/>
            <a:ext cx="503583" cy="58143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a:ln>
                  <a:noFill/>
                </a:ln>
                <a:solidFill>
                  <a:srgbClr val="FFFF00"/>
                </a:solidFill>
                <a:effectLst/>
                <a:latin typeface="Times New Roman" panose="02020603050405020304" pitchFamily="18" charset="0"/>
              </a:rPr>
              <a:t>2</a:t>
            </a:r>
            <a:endParaRPr kumimoji="0" lang="en-US" sz="2400" b="1" i="0" u="none" strike="noStrike" cap="none" normalizeH="0" baseline="0" dirty="0">
              <a:ln>
                <a:noFill/>
              </a:ln>
              <a:solidFill>
                <a:srgbClr val="FFFF00"/>
              </a:solidFill>
              <a:effectLst/>
              <a:latin typeface="Times New Roman" panose="02020603050405020304" pitchFamily="18" charset="0"/>
            </a:endParaRPr>
          </a:p>
        </p:txBody>
      </p:sp>
      <p:sp>
        <p:nvSpPr>
          <p:cNvPr id="11" name="Oval 10">
            <a:extLst>
              <a:ext uri="{FF2B5EF4-FFF2-40B4-BE49-F238E27FC236}">
                <a16:creationId xmlns:a16="http://schemas.microsoft.com/office/drawing/2014/main" id="{74329E7B-F00B-45FF-838B-16FE2432B6F1}"/>
              </a:ext>
            </a:extLst>
          </p:cNvPr>
          <p:cNvSpPr/>
          <p:nvPr/>
        </p:nvSpPr>
        <p:spPr bwMode="auto">
          <a:xfrm>
            <a:off x="6296439" y="3671685"/>
            <a:ext cx="503583" cy="58143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a:ln>
                  <a:noFill/>
                </a:ln>
                <a:solidFill>
                  <a:srgbClr val="FFFF00"/>
                </a:solidFill>
                <a:effectLst/>
                <a:latin typeface="Times New Roman" panose="02020603050405020304" pitchFamily="18" charset="0"/>
              </a:rPr>
              <a:t>3</a:t>
            </a:r>
            <a:endParaRPr kumimoji="0" lang="en-US" sz="2400" b="1" i="0" u="none" strike="noStrike" cap="none" normalizeH="0" baseline="0" dirty="0">
              <a:ln>
                <a:noFill/>
              </a:ln>
              <a:solidFill>
                <a:srgbClr val="FFFF00"/>
              </a:solidFill>
              <a:effectLst/>
              <a:latin typeface="Times New Roman" panose="02020603050405020304" pitchFamily="18" charset="0"/>
            </a:endParaRPr>
          </a:p>
        </p:txBody>
      </p:sp>
      <p:sp>
        <p:nvSpPr>
          <p:cNvPr id="12" name="Oval 11">
            <a:extLst>
              <a:ext uri="{FF2B5EF4-FFF2-40B4-BE49-F238E27FC236}">
                <a16:creationId xmlns:a16="http://schemas.microsoft.com/office/drawing/2014/main" id="{EF58F958-0863-40BB-ADC2-D73266267527}"/>
              </a:ext>
            </a:extLst>
          </p:cNvPr>
          <p:cNvSpPr/>
          <p:nvPr/>
        </p:nvSpPr>
        <p:spPr bwMode="auto">
          <a:xfrm>
            <a:off x="6276561" y="4397237"/>
            <a:ext cx="503583" cy="581439"/>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a:ln>
                  <a:noFill/>
                </a:ln>
                <a:solidFill>
                  <a:srgbClr val="FFFF00"/>
                </a:solidFill>
                <a:effectLst/>
                <a:latin typeface="Times New Roman" panose="02020603050405020304" pitchFamily="18" charset="0"/>
              </a:rPr>
              <a:t>4</a:t>
            </a:r>
            <a:endParaRPr kumimoji="0" lang="en-US" sz="2400" b="1" i="0" u="none" strike="noStrike" cap="none" normalizeH="0" baseline="0" dirty="0">
              <a:ln>
                <a:noFill/>
              </a:ln>
              <a:solidFill>
                <a:srgbClr val="FFFF00"/>
              </a:solidFill>
              <a:effectLst/>
              <a:latin typeface="Times New Roman" panose="02020603050405020304" pitchFamily="18" charset="0"/>
            </a:endParaRPr>
          </a:p>
        </p:txBody>
      </p:sp>
    </p:spTree>
    <p:custDataLst>
      <p:tags r:id="rId1"/>
    </p:custDataLst>
    <p:extLst>
      <p:ext uri="{BB962C8B-B14F-4D97-AF65-F5344CB8AC3E}">
        <p14:creationId xmlns:p14="http://schemas.microsoft.com/office/powerpoint/2010/main" val="40156101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strips(upRight)">
                                      <p:cBhvr>
                                        <p:cTn id="7" dur="1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p:cTn id="12" dur="500" fill="hold"/>
                                        <p:tgtEl>
                                          <p:spTgt spid="10246"/>
                                        </p:tgtEl>
                                        <p:attrNameLst>
                                          <p:attrName>ppt_x</p:attrName>
                                        </p:attrNameLst>
                                      </p:cBhvr>
                                      <p:tavLst>
                                        <p:tav tm="0">
                                          <p:val>
                                            <p:strVal val="#ppt_x-#ppt_w/2"/>
                                          </p:val>
                                        </p:tav>
                                        <p:tav tm="100000">
                                          <p:val>
                                            <p:strVal val="#ppt_x"/>
                                          </p:val>
                                        </p:tav>
                                      </p:tavLst>
                                    </p:anim>
                                    <p:anim calcmode="lin" valueType="num">
                                      <p:cBhvr>
                                        <p:cTn id="13" dur="500" fill="hold"/>
                                        <p:tgtEl>
                                          <p:spTgt spid="10246"/>
                                        </p:tgtEl>
                                        <p:attrNameLst>
                                          <p:attrName>ppt_y</p:attrName>
                                        </p:attrNameLst>
                                      </p:cBhvr>
                                      <p:tavLst>
                                        <p:tav tm="0">
                                          <p:val>
                                            <p:strVal val="#ppt_y"/>
                                          </p:val>
                                        </p:tav>
                                        <p:tav tm="100000">
                                          <p:val>
                                            <p:strVal val="#ppt_y"/>
                                          </p:val>
                                        </p:tav>
                                      </p:tavLst>
                                    </p:anim>
                                    <p:anim calcmode="lin" valueType="num">
                                      <p:cBhvr>
                                        <p:cTn id="14" dur="500" fill="hold"/>
                                        <p:tgtEl>
                                          <p:spTgt spid="10246"/>
                                        </p:tgtEl>
                                        <p:attrNameLst>
                                          <p:attrName>ppt_w</p:attrName>
                                        </p:attrNameLst>
                                      </p:cBhvr>
                                      <p:tavLst>
                                        <p:tav tm="0">
                                          <p:val>
                                            <p:fltVal val="0"/>
                                          </p:val>
                                        </p:tav>
                                        <p:tav tm="100000">
                                          <p:val>
                                            <p:strVal val="#ppt_w"/>
                                          </p:val>
                                        </p:tav>
                                      </p:tavLst>
                                    </p:anim>
                                    <p:anim calcmode="lin" valueType="num">
                                      <p:cBhvr>
                                        <p:cTn id="15" dur="500" fill="hold"/>
                                        <p:tgtEl>
                                          <p:spTgt spid="10246"/>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10247"/>
                                        </p:tgtEl>
                                        <p:attrNameLst>
                                          <p:attrName>style.visibility</p:attrName>
                                        </p:attrNameLst>
                                      </p:cBhvr>
                                      <p:to>
                                        <p:strVal val="visible"/>
                                      </p:to>
                                    </p:set>
                                    <p:anim calcmode="lin" valueType="num">
                                      <p:cBhvr>
                                        <p:cTn id="20" dur="500" fill="hold"/>
                                        <p:tgtEl>
                                          <p:spTgt spid="10247"/>
                                        </p:tgtEl>
                                        <p:attrNameLst>
                                          <p:attrName>ppt_x</p:attrName>
                                        </p:attrNameLst>
                                      </p:cBhvr>
                                      <p:tavLst>
                                        <p:tav tm="0">
                                          <p:val>
                                            <p:strVal val="#ppt_x-#ppt_w/2"/>
                                          </p:val>
                                        </p:tav>
                                        <p:tav tm="100000">
                                          <p:val>
                                            <p:strVal val="#ppt_x"/>
                                          </p:val>
                                        </p:tav>
                                      </p:tavLst>
                                    </p:anim>
                                    <p:anim calcmode="lin" valueType="num">
                                      <p:cBhvr>
                                        <p:cTn id="21" dur="500" fill="hold"/>
                                        <p:tgtEl>
                                          <p:spTgt spid="10247"/>
                                        </p:tgtEl>
                                        <p:attrNameLst>
                                          <p:attrName>ppt_y</p:attrName>
                                        </p:attrNameLst>
                                      </p:cBhvr>
                                      <p:tavLst>
                                        <p:tav tm="0">
                                          <p:val>
                                            <p:strVal val="#ppt_y"/>
                                          </p:val>
                                        </p:tav>
                                        <p:tav tm="100000">
                                          <p:val>
                                            <p:strVal val="#ppt_y"/>
                                          </p:val>
                                        </p:tav>
                                      </p:tavLst>
                                    </p:anim>
                                    <p:anim calcmode="lin" valueType="num">
                                      <p:cBhvr>
                                        <p:cTn id="22" dur="500" fill="hold"/>
                                        <p:tgtEl>
                                          <p:spTgt spid="10247"/>
                                        </p:tgtEl>
                                        <p:attrNameLst>
                                          <p:attrName>ppt_w</p:attrName>
                                        </p:attrNameLst>
                                      </p:cBhvr>
                                      <p:tavLst>
                                        <p:tav tm="0">
                                          <p:val>
                                            <p:fltVal val="0"/>
                                          </p:val>
                                        </p:tav>
                                        <p:tav tm="100000">
                                          <p:val>
                                            <p:strVal val="#ppt_w"/>
                                          </p:val>
                                        </p:tav>
                                      </p:tavLst>
                                    </p:anim>
                                    <p:anim calcmode="lin" valueType="num">
                                      <p:cBhvr>
                                        <p:cTn id="23" dur="500" fill="hold"/>
                                        <p:tgtEl>
                                          <p:spTgt spid="10247"/>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10248"/>
                                        </p:tgtEl>
                                        <p:attrNameLst>
                                          <p:attrName>style.visibility</p:attrName>
                                        </p:attrNameLst>
                                      </p:cBhvr>
                                      <p:to>
                                        <p:strVal val="visible"/>
                                      </p:to>
                                    </p:set>
                                    <p:anim calcmode="lin" valueType="num">
                                      <p:cBhvr>
                                        <p:cTn id="28" dur="500" fill="hold"/>
                                        <p:tgtEl>
                                          <p:spTgt spid="10248"/>
                                        </p:tgtEl>
                                        <p:attrNameLst>
                                          <p:attrName>ppt_x</p:attrName>
                                        </p:attrNameLst>
                                      </p:cBhvr>
                                      <p:tavLst>
                                        <p:tav tm="0">
                                          <p:val>
                                            <p:strVal val="#ppt_x-#ppt_w/2"/>
                                          </p:val>
                                        </p:tav>
                                        <p:tav tm="100000">
                                          <p:val>
                                            <p:strVal val="#ppt_x"/>
                                          </p:val>
                                        </p:tav>
                                      </p:tavLst>
                                    </p:anim>
                                    <p:anim calcmode="lin" valueType="num">
                                      <p:cBhvr>
                                        <p:cTn id="29" dur="500" fill="hold"/>
                                        <p:tgtEl>
                                          <p:spTgt spid="10248"/>
                                        </p:tgtEl>
                                        <p:attrNameLst>
                                          <p:attrName>ppt_y</p:attrName>
                                        </p:attrNameLst>
                                      </p:cBhvr>
                                      <p:tavLst>
                                        <p:tav tm="0">
                                          <p:val>
                                            <p:strVal val="#ppt_y"/>
                                          </p:val>
                                        </p:tav>
                                        <p:tav tm="100000">
                                          <p:val>
                                            <p:strVal val="#ppt_y"/>
                                          </p:val>
                                        </p:tav>
                                      </p:tavLst>
                                    </p:anim>
                                    <p:anim calcmode="lin" valueType="num">
                                      <p:cBhvr>
                                        <p:cTn id="30" dur="500" fill="hold"/>
                                        <p:tgtEl>
                                          <p:spTgt spid="10248"/>
                                        </p:tgtEl>
                                        <p:attrNameLst>
                                          <p:attrName>ppt_w</p:attrName>
                                        </p:attrNameLst>
                                      </p:cBhvr>
                                      <p:tavLst>
                                        <p:tav tm="0">
                                          <p:val>
                                            <p:fltVal val="0"/>
                                          </p:val>
                                        </p:tav>
                                        <p:tav tm="100000">
                                          <p:val>
                                            <p:strVal val="#ppt_w"/>
                                          </p:val>
                                        </p:tav>
                                      </p:tavLst>
                                    </p:anim>
                                    <p:anim calcmode="lin" valueType="num">
                                      <p:cBhvr>
                                        <p:cTn id="31" dur="500" fill="hold"/>
                                        <p:tgtEl>
                                          <p:spTgt spid="1024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ppt_x-#ppt_w/2"/>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animBg="1"/>
      <p:bldP spid="10247" grpId="0" animBg="1"/>
      <p:bldP spid="10248"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10104E9-8EDA-40DE-941B-A99A08CDC50A}"/>
              </a:ext>
            </a:extLst>
          </p:cNvPr>
          <p:cNvSpPr/>
          <p:nvPr/>
        </p:nvSpPr>
        <p:spPr bwMode="auto">
          <a:xfrm>
            <a:off x="8077200" y="381000"/>
            <a:ext cx="762000" cy="59436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vert270" wrap="square" lIns="91440" tIns="45720" rIns="91440" bIns="45720" numCol="1" rtlCol="0" anchor="t" anchorCtr="0" compatLnSpc="1">
            <a:prstTxWarp prst="textNoShape">
              <a:avLst/>
            </a:prstTxWarp>
          </a:bodyPr>
          <a:lstStyle/>
          <a:p>
            <a:r>
              <a:rPr lang="ar-DZ" b="1" dirty="0">
                <a:solidFill>
                  <a:srgbClr val="FFFF00"/>
                </a:solidFill>
                <a:latin typeface="Simplified Arabic,Bold"/>
              </a:rPr>
              <a:t>دور إدارة الموارد البشرية في مرحلة اعداد الاستراتيجية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DCC64EB7-3B8B-40DF-98DC-AD04E650960D}"/>
              </a:ext>
            </a:extLst>
          </p:cNvPr>
          <p:cNvSpPr/>
          <p:nvPr/>
        </p:nvSpPr>
        <p:spPr bwMode="auto">
          <a:xfrm>
            <a:off x="6248400" y="304800"/>
            <a:ext cx="1714500" cy="15240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rtl="1"/>
            <a:r>
              <a:rPr lang="ar-DZ" dirty="0"/>
              <a:t>المساهمة الادارية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634889A8-1898-4876-BAAC-880EA5DB2A3C}"/>
              </a:ext>
            </a:extLst>
          </p:cNvPr>
          <p:cNvSpPr/>
          <p:nvPr/>
        </p:nvSpPr>
        <p:spPr bwMode="auto">
          <a:xfrm>
            <a:off x="6248400" y="1981200"/>
            <a:ext cx="1714500" cy="14478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DZ" dirty="0"/>
              <a:t>المساهمة المتبادلة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id="{05C18E47-42B9-4E36-BBC4-14A8B4106628}"/>
              </a:ext>
            </a:extLst>
          </p:cNvPr>
          <p:cNvSpPr/>
          <p:nvPr/>
        </p:nvSpPr>
        <p:spPr bwMode="auto">
          <a:xfrm>
            <a:off x="6248400" y="3597965"/>
            <a:ext cx="1714500" cy="141798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DZ" dirty="0"/>
              <a:t>المساهمة المحدودة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id="{7F709B4D-B944-4D14-AF55-0C022CA830EF}"/>
              </a:ext>
            </a:extLst>
          </p:cNvPr>
          <p:cNvSpPr/>
          <p:nvPr/>
        </p:nvSpPr>
        <p:spPr bwMode="auto">
          <a:xfrm>
            <a:off x="6248400" y="5105399"/>
            <a:ext cx="1714500" cy="141798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DZ" dirty="0"/>
              <a:t>المساهمة التكاملية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19721203-BBDF-4991-873C-07D683F4AFB8}"/>
              </a:ext>
            </a:extLst>
          </p:cNvPr>
          <p:cNvSpPr/>
          <p:nvPr/>
        </p:nvSpPr>
        <p:spPr bwMode="auto">
          <a:xfrm>
            <a:off x="76200" y="304800"/>
            <a:ext cx="6057900" cy="1537251"/>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300" b="0" i="0" u="none" strike="noStrike" cap="none" normalizeH="0" baseline="0" dirty="0">
                <a:ln>
                  <a:noFill/>
                </a:ln>
                <a:solidFill>
                  <a:schemeClr val="tx1"/>
                </a:solidFill>
                <a:effectLst/>
                <a:latin typeface="Times New Roman" panose="02020603050405020304" pitchFamily="18" charset="0"/>
              </a:rPr>
              <a:t>يقتصر دور ادارة الموارد البشرية في هذه المساهمة على مجرد الاهتمام بالعمليات التشغيلية اليومية دون المساهمة في الخطط ،بمعنى اقل قدر من التكامل بين ادارة الموارد البشرية والادارة العليا  "</a:t>
            </a:r>
            <a:r>
              <a:rPr kumimoji="0" lang="ar-DZ" sz="2300" b="1" i="0" u="none" strike="noStrike" cap="none" normalizeH="0" baseline="0" dirty="0">
                <a:ln>
                  <a:noFill/>
                </a:ln>
                <a:solidFill>
                  <a:srgbClr val="FFFF00"/>
                </a:solidFill>
                <a:effectLst/>
                <a:latin typeface="Times New Roman" panose="02020603050405020304" pitchFamily="18" charset="0"/>
              </a:rPr>
              <a:t>حالة انفصام عن الفكر الاستراتيجي</a:t>
            </a:r>
            <a:r>
              <a:rPr kumimoji="0" lang="ar-DZ" sz="2300" b="0" i="0" u="none" strike="noStrike" cap="none" normalizeH="0" baseline="0" dirty="0">
                <a:ln>
                  <a:noFill/>
                </a:ln>
                <a:solidFill>
                  <a:schemeClr val="tx1"/>
                </a:solidFill>
                <a:effectLst/>
                <a:latin typeface="Times New Roman" panose="02020603050405020304" pitchFamily="18" charset="0"/>
              </a:rPr>
              <a:t>" </a:t>
            </a:r>
            <a:endParaRPr kumimoji="0" lang="en-US" sz="2300" b="0" i="0" u="none" strike="noStrike" cap="none" normalizeH="0" baseline="0" dirty="0">
              <a:ln>
                <a:noFill/>
              </a:ln>
              <a:solidFill>
                <a:schemeClr val="tx1"/>
              </a:solidFill>
              <a:effectLst/>
              <a:latin typeface="Times New Roman" panose="02020603050405020304" pitchFamily="18" charset="0"/>
            </a:endParaRPr>
          </a:p>
        </p:txBody>
      </p:sp>
      <p:sp>
        <p:nvSpPr>
          <p:cNvPr id="10" name="Rectangle: Rounded Corners 9">
            <a:extLst>
              <a:ext uri="{FF2B5EF4-FFF2-40B4-BE49-F238E27FC236}">
                <a16:creationId xmlns:a16="http://schemas.microsoft.com/office/drawing/2014/main" id="{9817DFEE-F370-42C7-825E-D240B5C928AC}"/>
              </a:ext>
            </a:extLst>
          </p:cNvPr>
          <p:cNvSpPr/>
          <p:nvPr/>
        </p:nvSpPr>
        <p:spPr bwMode="auto">
          <a:xfrm>
            <a:off x="76200" y="1981200"/>
            <a:ext cx="6057900" cy="14478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300" b="0" i="0" u="none" strike="noStrike" cap="none" normalizeH="0" baseline="0" dirty="0">
                <a:ln>
                  <a:noFill/>
                </a:ln>
                <a:solidFill>
                  <a:schemeClr val="tx1"/>
                </a:solidFill>
                <a:effectLst/>
                <a:latin typeface="Times New Roman" panose="02020603050405020304" pitchFamily="18" charset="0"/>
              </a:rPr>
              <a:t>الارتباط الحقيقي لادارة الموارد البشرية بالخطط الاستراتيجية يبدأ عند تطبيق مفهوم المساهمة التبادلية وهنا ادارة الموارد البشرية تحدد حجم العمالة اللازم لتنفيذ الاستراتيجيات</a:t>
            </a:r>
            <a:endParaRPr kumimoji="0" lang="en-US" sz="2300" b="0" i="0" u="none" strike="noStrike" cap="none" normalizeH="0" baseline="0" dirty="0">
              <a:ln>
                <a:noFill/>
              </a:ln>
              <a:solidFill>
                <a:schemeClr val="tx1"/>
              </a:solidFill>
              <a:effectLst/>
              <a:latin typeface="Times New Roman" panose="02020603050405020304" pitchFamily="18" charset="0"/>
            </a:endParaRPr>
          </a:p>
        </p:txBody>
      </p:sp>
      <p:sp>
        <p:nvSpPr>
          <p:cNvPr id="11" name="Rectangle: Rounded Corners 10">
            <a:extLst>
              <a:ext uri="{FF2B5EF4-FFF2-40B4-BE49-F238E27FC236}">
                <a16:creationId xmlns:a16="http://schemas.microsoft.com/office/drawing/2014/main" id="{487C2C6B-9C86-4BB6-86BD-149DF65A4E58}"/>
              </a:ext>
            </a:extLst>
          </p:cNvPr>
          <p:cNvSpPr/>
          <p:nvPr/>
        </p:nvSpPr>
        <p:spPr bwMode="auto">
          <a:xfrm>
            <a:off x="76200" y="3568149"/>
            <a:ext cx="6057900" cy="14478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في هذه الحالة يتم اعداد الاستراتيجيات من قبل الادارة العليا ثم يتم ابلاغ ادارة الموارد البشرية بها، دون ان يكون لها مساهمة واضحة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id="{398B67F2-C10B-4316-881A-0AD5302F7EDC}"/>
              </a:ext>
            </a:extLst>
          </p:cNvPr>
          <p:cNvSpPr/>
          <p:nvPr/>
        </p:nvSpPr>
        <p:spPr bwMode="auto">
          <a:xfrm>
            <a:off x="76200" y="5105400"/>
            <a:ext cx="6057900" cy="16002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300" b="0" i="0" u="none" strike="noStrike" cap="none" normalizeH="0" baseline="0" dirty="0">
                <a:ln>
                  <a:noFill/>
                </a:ln>
                <a:solidFill>
                  <a:schemeClr val="tx1"/>
                </a:solidFill>
                <a:effectLst/>
                <a:latin typeface="Times New Roman" panose="02020603050405020304" pitchFamily="18" charset="0"/>
              </a:rPr>
              <a:t>اعلى مستويات المساهمة في اعداد الخطط الاستراتيجية تتحقق من خلال المساهمة التكاملية حيث يحدث نوع من الانصهار بين الادارة العليا وادارة الموارد البشرية وتساهم في كل عناصر الخطة الاستراتيجية</a:t>
            </a:r>
            <a:endParaRPr kumimoji="0" lang="en-US" sz="23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345004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F22F0C-B9AA-4E93-B65C-D77BE6D1BDDE}"/>
              </a:ext>
            </a:extLst>
          </p:cNvPr>
          <p:cNvSpPr/>
          <p:nvPr/>
        </p:nvSpPr>
        <p:spPr>
          <a:xfrm>
            <a:off x="1752600" y="300335"/>
            <a:ext cx="5943600" cy="461665"/>
          </a:xfrm>
          <a:prstGeom prst="rect">
            <a:avLst/>
          </a:prstGeom>
        </p:spPr>
        <p:txBody>
          <a:bodyPr wrap="square">
            <a:spAutoFit/>
          </a:bodyPr>
          <a:lstStyle/>
          <a:p>
            <a:r>
              <a:rPr lang="ar-DZ" b="1" dirty="0">
                <a:solidFill>
                  <a:srgbClr val="FFFF00"/>
                </a:solidFill>
                <a:latin typeface="Simplified Arabic,Bold"/>
              </a:rPr>
              <a:t>دور إدارة الموارد البشرية في مرحلة تنفيذ الاستراتيجيات</a:t>
            </a:r>
            <a:endParaRPr lang="en-US" dirty="0"/>
          </a:p>
        </p:txBody>
      </p:sp>
      <p:sp>
        <p:nvSpPr>
          <p:cNvPr id="5" name="Rectangle: Rounded Corners 4">
            <a:extLst>
              <a:ext uri="{FF2B5EF4-FFF2-40B4-BE49-F238E27FC236}">
                <a16:creationId xmlns:a16="http://schemas.microsoft.com/office/drawing/2014/main" id="{678C78A1-0EAC-4274-967D-2C87533EC25F}"/>
              </a:ext>
            </a:extLst>
          </p:cNvPr>
          <p:cNvSpPr/>
          <p:nvPr/>
        </p:nvSpPr>
        <p:spPr bwMode="auto">
          <a:xfrm>
            <a:off x="152400" y="838200"/>
            <a:ext cx="8686800" cy="327660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عند الانتهاء من اعداد الاستراتيجيات فإن الخطوة الاهم في عملية التخطيط الاستراتيجي هي عملية تنفيذها لتلك الاستراتيجيات، وهنا فإن الادارة يجب أن تحدد اجابات واضحة للأسئلة التالية: </a:t>
            </a:r>
          </a:p>
          <a:p>
            <a:pPr marL="457200" marR="0" indent="-457200" algn="r" defTabSz="914400" rtl="1" eaLnBrk="0" fontAlgn="base" latinLnBrk="0" hangingPunct="0">
              <a:lnSpc>
                <a:spcPct val="100000"/>
              </a:lnSpc>
              <a:spcBef>
                <a:spcPct val="0"/>
              </a:spcBef>
              <a:spcAft>
                <a:spcPct val="0"/>
              </a:spcAft>
              <a:buClrTx/>
              <a:buSzTx/>
              <a:buFont typeface="+mj-lt"/>
              <a:buAutoNum type="arabicPeriod"/>
              <a:tabLst/>
            </a:pPr>
            <a:r>
              <a:rPr kumimoji="0" lang="ar-DZ" sz="2400" b="0" i="0" u="none" strike="noStrike" cap="none" normalizeH="0" baseline="0" dirty="0">
                <a:ln>
                  <a:noFill/>
                </a:ln>
                <a:solidFill>
                  <a:schemeClr val="tx1"/>
                </a:solidFill>
                <a:effectLst/>
                <a:latin typeface="Times New Roman" panose="02020603050405020304" pitchFamily="18" charset="0"/>
              </a:rPr>
              <a:t>من هم الاشخاص المسؤولون عن تنفيذ الخطة الاستراتيجية؟</a:t>
            </a:r>
          </a:p>
          <a:p>
            <a:pPr marL="457200" marR="0" indent="-457200" algn="r" defTabSz="914400" rtl="1" eaLnBrk="0" fontAlgn="base" latinLnBrk="0" hangingPunct="0">
              <a:lnSpc>
                <a:spcPct val="100000"/>
              </a:lnSpc>
              <a:spcBef>
                <a:spcPct val="0"/>
              </a:spcBef>
              <a:spcAft>
                <a:spcPct val="0"/>
              </a:spcAft>
              <a:buClrTx/>
              <a:buSzTx/>
              <a:buFont typeface="+mj-lt"/>
              <a:buAutoNum type="arabicPeriod"/>
              <a:tabLst/>
            </a:pPr>
            <a:r>
              <a:rPr lang="ar-DZ" dirty="0">
                <a:solidFill>
                  <a:schemeClr val="tx1"/>
                </a:solidFill>
                <a:latin typeface="Times New Roman" panose="02020603050405020304" pitchFamily="18" charset="0"/>
              </a:rPr>
              <a:t>ماهي الانشطة التنظيمية التي يجب أتؤدى؟</a:t>
            </a:r>
          </a:p>
          <a:p>
            <a:pPr marL="457200" marR="0" indent="-457200" algn="r" defTabSz="914400" rtl="1" eaLnBrk="0" fontAlgn="base" latinLnBrk="0" hangingPunct="0">
              <a:lnSpc>
                <a:spcPct val="100000"/>
              </a:lnSpc>
              <a:spcBef>
                <a:spcPct val="0"/>
              </a:spcBef>
              <a:spcAft>
                <a:spcPct val="0"/>
              </a:spcAft>
              <a:buClrTx/>
              <a:buSzTx/>
              <a:buFont typeface="+mj-lt"/>
              <a:buAutoNum type="arabicPeriod"/>
              <a:tabLst/>
            </a:pPr>
            <a:r>
              <a:rPr kumimoji="0" lang="ar-DZ" sz="2400" b="0" i="0" u="none" strike="noStrike" cap="none" normalizeH="0" baseline="0" dirty="0">
                <a:ln>
                  <a:noFill/>
                </a:ln>
                <a:solidFill>
                  <a:schemeClr val="tx1"/>
                </a:solidFill>
                <a:effectLst/>
                <a:latin typeface="Times New Roman" panose="02020603050405020304" pitchFamily="18" charset="0"/>
              </a:rPr>
              <a:t>كيف يمكن أن تؤدى تلك الانشطة؟</a:t>
            </a:r>
          </a:p>
          <a:p>
            <a:pPr marR="0" algn="r" defTabSz="914400" rtl="1" eaLnBrk="0" fontAlgn="base" latinLnBrk="0" hangingPunct="0">
              <a:lnSpc>
                <a:spcPct val="100000"/>
              </a:lnSpc>
              <a:spcBef>
                <a:spcPct val="0"/>
              </a:spcBef>
              <a:spcAft>
                <a:spcPct val="0"/>
              </a:spcAft>
              <a:buClrTx/>
              <a:buSzTx/>
              <a:tabLst/>
            </a:pPr>
            <a:r>
              <a:rPr lang="ar-DZ" dirty="0">
                <a:solidFill>
                  <a:schemeClr val="tx1"/>
                </a:solidFill>
                <a:latin typeface="Times New Roman" panose="02020603050405020304" pitchFamily="18" charset="0"/>
              </a:rPr>
              <a:t>لان عدم ايجاد اجابات مناسبة للأسئلة السابقة يؤدي الى احتمال عدم تحقق للنتائج المرجوة </a:t>
            </a:r>
          </a:p>
          <a:p>
            <a:pPr marR="0" algn="r" defTabSz="914400" rtl="1" eaLnBrk="0" fontAlgn="base" latinLnBrk="0" hangingPunct="0">
              <a:lnSpc>
                <a:spcPct val="100000"/>
              </a:lnSpc>
              <a:spcBef>
                <a:spcPct val="0"/>
              </a:spcBef>
              <a:spcAft>
                <a:spcPct val="0"/>
              </a:spcAft>
              <a:buClrTx/>
              <a:buSzTx/>
              <a:tabLst/>
            </a:pPr>
            <a:endParaRPr kumimoji="0" lang="ar-DZ" sz="2400" b="0" i="0" u="none" strike="noStrike" cap="none" normalizeH="0" baseline="0" dirty="0">
              <a:ln>
                <a:noFill/>
              </a:ln>
              <a:solidFill>
                <a:schemeClr val="tx1"/>
              </a:solidFill>
              <a:effectLst/>
              <a:latin typeface="Times New Roman" panose="02020603050405020304" pitchFamily="18" charset="0"/>
            </a:endParaRPr>
          </a:p>
          <a:p>
            <a:pPr marL="457200" marR="0" indent="-457200" algn="r" defTabSz="914400" rtl="1" eaLnBrk="0" fontAlgn="base" latinLnBrk="0" hangingPunct="0">
              <a:lnSpc>
                <a:spcPct val="100000"/>
              </a:lnSpc>
              <a:spcBef>
                <a:spcPct val="0"/>
              </a:spcBef>
              <a:spcAft>
                <a:spcPct val="0"/>
              </a:spcAft>
              <a:buClrTx/>
              <a:buSzTx/>
              <a:buFont typeface="+mj-lt"/>
              <a:buAutoNum type="arabicPeriod"/>
              <a:tabLst/>
            </a:pP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12DF65D9-6609-46B1-B926-B6E8A329A6F8}"/>
              </a:ext>
            </a:extLst>
          </p:cNvPr>
          <p:cNvSpPr/>
          <p:nvPr/>
        </p:nvSpPr>
        <p:spPr bwMode="auto">
          <a:xfrm>
            <a:off x="228600" y="4495800"/>
            <a:ext cx="8610600" cy="175706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lang="ar-DZ" dirty="0">
                <a:solidFill>
                  <a:schemeClr val="tx1"/>
                </a:solidFill>
                <a:latin typeface="Times New Roman" panose="02020603050405020304" pitchFamily="18" charset="0"/>
              </a:rPr>
              <a:t>ان المنظمة تمتلك العديد من الخيارات الاستراتيجية التي يمكن استخدامها لتنفيذ الاستراتيجية، وبصفة عامة فأن تلك الخيارات تتضمن مجالين أساسيين هما: </a:t>
            </a:r>
          </a:p>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1- الهياكل التنظيمية</a:t>
            </a:r>
          </a:p>
          <a:p>
            <a:pPr marL="0" marR="0" indent="0" algn="r" defTabSz="914400" rtl="1" eaLnBrk="0" fontAlgn="base" latinLnBrk="0" hangingPunct="0">
              <a:lnSpc>
                <a:spcPct val="100000"/>
              </a:lnSpc>
              <a:spcBef>
                <a:spcPct val="0"/>
              </a:spcBef>
              <a:spcAft>
                <a:spcPct val="0"/>
              </a:spcAft>
              <a:buClrTx/>
              <a:buSzTx/>
              <a:buFontTx/>
              <a:buNone/>
              <a:tabLst/>
            </a:pPr>
            <a:r>
              <a:rPr lang="ar-DZ" dirty="0">
                <a:solidFill>
                  <a:schemeClr val="tx1"/>
                </a:solidFill>
                <a:latin typeface="Times New Roman" panose="02020603050405020304" pitchFamily="18" charset="0"/>
              </a:rPr>
              <a:t>2- والعمليات التنظيمية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106188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6629400" y="6096000"/>
            <a:ext cx="2133600" cy="457200"/>
          </a:xfrm>
          <a:prstGeom prst="rect">
            <a:avLst/>
          </a:prstGeom>
        </p:spPr>
        <p:txBody>
          <a:bodyPr/>
          <a:lstStyle/>
          <a:p>
            <a:pPr>
              <a:defRPr/>
            </a:pPr>
            <a:fld id="{88A662F1-167C-488D-8F99-9FBA0CCE5496}" type="slidenum">
              <a:rPr lang="en-US" altLang="fr-FR"/>
              <a:pPr>
                <a:defRPr/>
              </a:pPr>
              <a:t>52</a:t>
            </a:fld>
            <a:endParaRPr lang="en-US" altLang="fr-FR"/>
          </a:p>
        </p:txBody>
      </p:sp>
      <p:sp>
        <p:nvSpPr>
          <p:cNvPr id="67586" name="Rectangle 2"/>
          <p:cNvSpPr>
            <a:spLocks noGrp="1" noChangeArrowheads="1"/>
          </p:cNvSpPr>
          <p:nvPr>
            <p:ph type="title"/>
          </p:nvPr>
        </p:nvSpPr>
        <p:spPr>
          <a:xfrm>
            <a:off x="228600" y="838200"/>
            <a:ext cx="8534400" cy="1219200"/>
          </a:xfrm>
        </p:spPr>
        <p:txBody>
          <a:bodyPr/>
          <a:lstStyle/>
          <a:p>
            <a:pPr algn="r" eaLnBrk="1" hangingPunct="1">
              <a:defRPr/>
            </a:pPr>
            <a:r>
              <a:rPr lang="ar-DZ" altLang="fr-FR" sz="2800" dirty="0"/>
              <a:t> ويمكن تحديد أهم المتغيرات التي تؤثر على مدى قدرة المنظمة عى تنفيذها لاستراتيجياتها بنجاح عل أنها تتضمن  الهيكل التنظيمي، تصميم الوظيفة، اختيار وتدريب وتنمية العاملين، نظم الاجور والحوافز، نظم المعلومات التنظيمية.</a:t>
            </a:r>
            <a:br>
              <a:rPr lang="ar-DZ" altLang="fr-FR" sz="2800" dirty="0"/>
            </a:br>
            <a:endParaRPr lang="fr-FR" altLang="fr-FR" sz="2800" dirty="0"/>
          </a:p>
        </p:txBody>
      </p:sp>
      <p:sp>
        <p:nvSpPr>
          <p:cNvPr id="6148" name="Rectangle 3"/>
          <p:cNvSpPr>
            <a:spLocks noGrp="1" noChangeArrowheads="1"/>
          </p:cNvSpPr>
          <p:nvPr>
            <p:ph type="body" idx="1"/>
          </p:nvPr>
        </p:nvSpPr>
        <p:spPr>
          <a:xfrm>
            <a:off x="228600" y="2286000"/>
            <a:ext cx="8534400" cy="2286000"/>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r" rtl="1" eaLnBrk="1" hangingPunct="1"/>
            <a:r>
              <a:rPr lang="ar-SA" altLang="fr-FR" sz="2800" dirty="0"/>
              <a:t>مفهوم تحليل الوظائف </a:t>
            </a:r>
            <a:r>
              <a:rPr lang="ar-DZ" altLang="fr-FR" sz="2800" dirty="0"/>
              <a:t>:</a:t>
            </a:r>
          </a:p>
          <a:p>
            <a:pPr marL="0" indent="0" algn="r" rtl="1" eaLnBrk="1" hangingPunct="1">
              <a:buNone/>
            </a:pPr>
            <a:r>
              <a:rPr lang="ar-SA" altLang="fr-FR" sz="2800" dirty="0"/>
              <a:t>يقصد بتحليل الوظيفة عملية جمع المعلومات عن محتوى الوظيفة ثم عرضها بطريقة منظمة بحيث يتم تحديد طبيعة وواجبات الوظيفة (وصف الوظيفة) وك</a:t>
            </a:r>
            <a:r>
              <a:rPr lang="ar-EG" altLang="fr-FR" sz="2800" dirty="0"/>
              <a:t>ذلك أنواع الأفراد وشروط شغلهم لهذه الوظيفة (مواصفات الوظيفة)</a:t>
            </a:r>
            <a:endParaRPr lang="fr-FR" altLang="fr-FR" sz="2800" dirty="0"/>
          </a:p>
        </p:txBody>
      </p:sp>
    </p:spTree>
    <p:extLst>
      <p:ext uri="{BB962C8B-B14F-4D97-AF65-F5344CB8AC3E}">
        <p14:creationId xmlns:p14="http://schemas.microsoft.com/office/powerpoint/2010/main" val="2455294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4F9E425-8662-4D52-A783-EA83F2108925}"/>
              </a:ext>
            </a:extLst>
          </p:cNvPr>
          <p:cNvSpPr/>
          <p:nvPr/>
        </p:nvSpPr>
        <p:spPr bwMode="auto">
          <a:xfrm>
            <a:off x="6768548" y="381000"/>
            <a:ext cx="1981200" cy="16764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SA" b="1" dirty="0"/>
              <a:t>استقطاب</a:t>
            </a:r>
            <a:r>
              <a:rPr lang="ar-DZ" b="1" dirty="0"/>
              <a:t> واختيار وتعيين</a:t>
            </a:r>
            <a:r>
              <a:rPr lang="ar-SA" b="1" dirty="0"/>
              <a:t> الموارد البشرية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12F42485-50C7-424E-ABF4-AB29E23232CC}"/>
              </a:ext>
            </a:extLst>
          </p:cNvPr>
          <p:cNvSpPr/>
          <p:nvPr/>
        </p:nvSpPr>
        <p:spPr bwMode="auto">
          <a:xfrm>
            <a:off x="152400" y="381000"/>
            <a:ext cx="6477000" cy="16764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SA" dirty="0"/>
              <a:t>يقوم هذا النشاط بعملية ترغيب وجذب للموارد البشرية من سوق العمل للتقدم وطلب التوظيف في المنظمة بانتقاء أفضل المتقدمين وذلك باستخدام معايير اختيار وضعها تصميم العمل، وتعيينهم في الوظائف الشاغرة المتوافقة مع مواصفاتهم.</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54D56948-54DE-4235-B43F-852B9DFE335A}"/>
              </a:ext>
            </a:extLst>
          </p:cNvPr>
          <p:cNvSpPr/>
          <p:nvPr/>
        </p:nvSpPr>
        <p:spPr bwMode="auto">
          <a:xfrm>
            <a:off x="152400" y="2362200"/>
            <a:ext cx="6477000" cy="20574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من خخلال هذا النشاط تقوم المنظمة بتأهيل وتنمية معارف ومهارات وأنماط السلوك للموارد البشرية العاملة بها لمواجهة تحديات الوظائف الحالية والمستقبليةوالتي تتطلبها الاستراتيجيات وبالتالي فأن هذه الوظيفة من أهم الوظائف التي تلبي متطلبات تنفيذ الاستراتيجية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id="{656BC62D-768C-4DBB-AE15-973A253AA307}"/>
              </a:ext>
            </a:extLst>
          </p:cNvPr>
          <p:cNvSpPr/>
          <p:nvPr/>
        </p:nvSpPr>
        <p:spPr bwMode="auto">
          <a:xfrm>
            <a:off x="152400" y="4714461"/>
            <a:ext cx="6476999" cy="16764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من خلال هذا النشاط يمكن للمنظمة تقييم اداء الموارد البشرية التي تعمل لديها لتتأكد من عدم وجود فجوات بين الاداء الفعلي والاداي المتوقع ومقارنتها مع الاهداف التنظيمية المسطرة لنجاح الاستراتيجية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91CF3940-170A-4697-9EB6-4AEE0EEB6998}"/>
              </a:ext>
            </a:extLst>
          </p:cNvPr>
          <p:cNvSpPr/>
          <p:nvPr/>
        </p:nvSpPr>
        <p:spPr bwMode="auto">
          <a:xfrm>
            <a:off x="6781800" y="2362200"/>
            <a:ext cx="1981200" cy="20574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b="1" dirty="0"/>
              <a:t>التدريب وتنمية الموارد البشرية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10" name="Rectangle: Rounded Corners 9">
            <a:extLst>
              <a:ext uri="{FF2B5EF4-FFF2-40B4-BE49-F238E27FC236}">
                <a16:creationId xmlns:a16="http://schemas.microsoft.com/office/drawing/2014/main" id="{4FCD8A91-FB8C-4F7B-A121-6FFE39D7EAA5}"/>
              </a:ext>
            </a:extLst>
          </p:cNvPr>
          <p:cNvSpPr/>
          <p:nvPr/>
        </p:nvSpPr>
        <p:spPr bwMode="auto">
          <a:xfrm>
            <a:off x="6781800" y="4704523"/>
            <a:ext cx="1961322" cy="16764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dirty="0">
                <a:solidFill>
                  <a:schemeClr val="tx1"/>
                </a:solidFill>
                <a:latin typeface="Times New Roman" panose="02020603050405020304" pitchFamily="18" charset="0"/>
              </a:rPr>
              <a:t>ادارة تقييم الاداء</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104218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48988C-7C3D-4EC2-B603-B51C56CDA8AC}"/>
              </a:ext>
            </a:extLst>
          </p:cNvPr>
          <p:cNvSpPr/>
          <p:nvPr/>
        </p:nvSpPr>
        <p:spPr bwMode="auto">
          <a:xfrm>
            <a:off x="6768548" y="381000"/>
            <a:ext cx="1981200" cy="16764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kumimoji="0" lang="ar-DZ" sz="2400" b="0" i="0" u="none" strike="noStrike" cap="none" normalizeH="0" baseline="0" dirty="0">
                <a:ln>
                  <a:noFill/>
                </a:ln>
                <a:solidFill>
                  <a:schemeClr val="tx1"/>
                </a:solidFill>
                <a:effectLst/>
                <a:latin typeface="Times New Roman" panose="02020603050405020304" pitchFamily="18" charset="0"/>
              </a:rPr>
              <a:t>هيكل الاجور والحوافز</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AA6C702A-D60C-437A-A60B-2B94E5450D52}"/>
              </a:ext>
            </a:extLst>
          </p:cNvPr>
          <p:cNvSpPr/>
          <p:nvPr/>
        </p:nvSpPr>
        <p:spPr bwMode="auto">
          <a:xfrm>
            <a:off x="152400" y="381000"/>
            <a:ext cx="6477000" cy="16764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SA" dirty="0"/>
              <a:t>يقوم هذا النشاط </a:t>
            </a:r>
            <a:r>
              <a:rPr lang="ar-DZ" dirty="0"/>
              <a:t>دورا مهما في تنفيذ الاستراتيجية فوجود مستوى جيد من الاجور أو الحوافز في منظمة ما مقارنة بالمنظمات النافسة يسمح بجذب أحسن الكفاءات والحفاظ عليها</a:t>
            </a:r>
            <a:r>
              <a:rPr lang="ar-SA" dirty="0"/>
              <a:t>.</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425411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9817" y="2819400"/>
            <a:ext cx="9143999" cy="1676400"/>
          </a:xfrm>
        </p:spPr>
        <p:txBody>
          <a:bodyPr/>
          <a:lstStyle/>
          <a:p>
            <a:r>
              <a:rPr lang="ar-DZ" sz="4800" dirty="0">
                <a:solidFill>
                  <a:schemeClr val="tx1"/>
                </a:solidFill>
                <a:latin typeface="Times New Roman" panose="02020603050405020304" pitchFamily="18" charset="0"/>
              </a:rPr>
              <a:t>المحاضرة السادسة </a:t>
            </a:r>
            <a:br>
              <a:rPr lang="ar-DZ" sz="4800" dirty="0">
                <a:solidFill>
                  <a:schemeClr val="tx1"/>
                </a:solidFill>
                <a:latin typeface="Times New Roman" panose="02020603050405020304" pitchFamily="18" charset="0"/>
              </a:rPr>
            </a:br>
            <a:br>
              <a:rPr lang="ar-SA" sz="4800" dirty="0">
                <a:solidFill>
                  <a:srgbClr val="FFFF00"/>
                </a:solidFill>
              </a:rPr>
            </a:br>
            <a:endParaRPr lang="en-US" sz="4800" dirty="0"/>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2185665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3D958-6587-44CB-BFDD-A5906993D58C}"/>
              </a:ext>
            </a:extLst>
          </p:cNvPr>
          <p:cNvSpPr>
            <a:spLocks noGrp="1"/>
          </p:cNvSpPr>
          <p:nvPr>
            <p:ph idx="1"/>
          </p:nvPr>
        </p:nvSpPr>
        <p:spPr>
          <a:xfrm>
            <a:off x="304800" y="1447800"/>
            <a:ext cx="8534400" cy="2819400"/>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r" rtl="1"/>
            <a:r>
              <a:rPr lang="ar-DZ" dirty="0"/>
              <a:t>يتلخص دور ادارة الموارد البشرية في هذه المرحلة في التأكد من تحقيق الاهداف الاستراتيجية، ومن أهم المجالات التي يمكن أن تؤدي فيها ادارة الموارد البشرية دورا هاما في هذا المجال هو ضمان تزويد المنظمة بالعمالة المهرة التي تحقق لها الميزة التنافسية الدائمة للمنظمة</a:t>
            </a:r>
            <a:endParaRPr lang="en-US" dirty="0"/>
          </a:p>
        </p:txBody>
      </p:sp>
      <p:sp>
        <p:nvSpPr>
          <p:cNvPr id="4" name="Rectangle 3">
            <a:extLst>
              <a:ext uri="{FF2B5EF4-FFF2-40B4-BE49-F238E27FC236}">
                <a16:creationId xmlns:a16="http://schemas.microsoft.com/office/drawing/2014/main" id="{10D3857A-8185-4BFB-B274-AE0C832CDCFC}"/>
              </a:ext>
            </a:extLst>
          </p:cNvPr>
          <p:cNvSpPr/>
          <p:nvPr/>
        </p:nvSpPr>
        <p:spPr>
          <a:xfrm>
            <a:off x="685800" y="267205"/>
            <a:ext cx="7772400" cy="584775"/>
          </a:xfrm>
          <a:prstGeom prst="rect">
            <a:avLst/>
          </a:prstGeom>
        </p:spPr>
        <p:txBody>
          <a:bodyPr wrap="square">
            <a:spAutoFit/>
          </a:bodyPr>
          <a:lstStyle/>
          <a:p>
            <a:pPr algn="r" rtl="1"/>
            <a:r>
              <a:rPr lang="ar-DZ" sz="3200" b="1" dirty="0">
                <a:solidFill>
                  <a:srgbClr val="FFFF00"/>
                </a:solidFill>
                <a:latin typeface="Simplified Arabic,Bold"/>
              </a:rPr>
              <a:t>دور إدارة الموارد البشرية في مرحلة تقييم الاستراتيجيات</a:t>
            </a:r>
            <a:endParaRPr lang="en-US" sz="3200" dirty="0"/>
          </a:p>
        </p:txBody>
      </p:sp>
    </p:spTree>
    <p:extLst>
      <p:ext uri="{BB962C8B-B14F-4D97-AF65-F5344CB8AC3E}">
        <p14:creationId xmlns:p14="http://schemas.microsoft.com/office/powerpoint/2010/main" val="1167452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E264-C890-4F9D-8F33-CB11559DAC99}"/>
              </a:ext>
            </a:extLst>
          </p:cNvPr>
          <p:cNvSpPr>
            <a:spLocks noGrp="1"/>
          </p:cNvSpPr>
          <p:nvPr>
            <p:ph type="title"/>
          </p:nvPr>
        </p:nvSpPr>
        <p:spPr>
          <a:xfrm>
            <a:off x="457200" y="228600"/>
            <a:ext cx="8305800" cy="533400"/>
          </a:xfrm>
        </p:spPr>
        <p:txBody>
          <a:bodyPr/>
          <a:lstStyle/>
          <a:p>
            <a:pPr algn="ctr" rtl="1"/>
            <a:r>
              <a:rPr lang="ar-DZ" sz="3600" dirty="0">
                <a:solidFill>
                  <a:srgbClr val="FFFF00"/>
                </a:solidFill>
              </a:rPr>
              <a:t>ملخص لعملية الادارة الاستراتيجية </a:t>
            </a:r>
            <a:endParaRPr lang="en-US" sz="3600" dirty="0">
              <a:solidFill>
                <a:srgbClr val="FFFF00"/>
              </a:solidFill>
            </a:endParaRPr>
          </a:p>
        </p:txBody>
      </p:sp>
      <p:pic>
        <p:nvPicPr>
          <p:cNvPr id="4" name="Content Placeholder 3">
            <a:extLst>
              <a:ext uri="{FF2B5EF4-FFF2-40B4-BE49-F238E27FC236}">
                <a16:creationId xmlns:a16="http://schemas.microsoft.com/office/drawing/2014/main" id="{1FFCD7BB-A28B-43A7-9197-AB49F6812579}"/>
              </a:ext>
            </a:extLst>
          </p:cNvPr>
          <p:cNvPicPr>
            <a:picLocks noGrp="1" noChangeAspect="1"/>
          </p:cNvPicPr>
          <p:nvPr>
            <p:ph idx="1"/>
          </p:nvPr>
        </p:nvPicPr>
        <p:blipFill>
          <a:blip r:embed="rId2"/>
          <a:stretch>
            <a:fillRect/>
          </a:stretch>
        </p:blipFill>
        <p:spPr>
          <a:xfrm>
            <a:off x="228600" y="838200"/>
            <a:ext cx="8686800" cy="5791200"/>
          </a:xfrm>
          <a:prstGeom prst="rect">
            <a:avLst/>
          </a:prstGeom>
        </p:spPr>
      </p:pic>
    </p:spTree>
    <p:extLst>
      <p:ext uri="{BB962C8B-B14F-4D97-AF65-F5344CB8AC3E}">
        <p14:creationId xmlns:p14="http://schemas.microsoft.com/office/powerpoint/2010/main" val="29624094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9F34B-8ADD-4B0E-813A-17B45653F0DF}"/>
              </a:ext>
            </a:extLst>
          </p:cNvPr>
          <p:cNvSpPr>
            <a:spLocks noGrp="1"/>
          </p:cNvSpPr>
          <p:nvPr>
            <p:ph type="title"/>
          </p:nvPr>
        </p:nvSpPr>
        <p:spPr/>
        <p:txBody>
          <a:bodyPr/>
          <a:lstStyle/>
          <a:p>
            <a:pPr algn="r" rtl="1"/>
            <a:r>
              <a:rPr lang="ar-SA" altLang="fr-FR" b="1" dirty="0">
                <a:solidFill>
                  <a:srgbClr val="FFFF00"/>
                </a:solidFill>
              </a:rPr>
              <a:t>مداخل الإدارة الإستراتيجية للموارد البشرية</a:t>
            </a:r>
            <a:endParaRPr lang="en-US" dirty="0">
              <a:solidFill>
                <a:srgbClr val="FFFF00"/>
              </a:solidFill>
            </a:endParaRPr>
          </a:p>
        </p:txBody>
      </p:sp>
      <p:sp>
        <p:nvSpPr>
          <p:cNvPr id="4" name="Rectangle: Rounded Corners 3">
            <a:extLst>
              <a:ext uri="{FF2B5EF4-FFF2-40B4-BE49-F238E27FC236}">
                <a16:creationId xmlns:a16="http://schemas.microsoft.com/office/drawing/2014/main" id="{2F5180FC-B4EF-46CA-B291-5C171BBADA2B}"/>
              </a:ext>
            </a:extLst>
          </p:cNvPr>
          <p:cNvSpPr/>
          <p:nvPr/>
        </p:nvSpPr>
        <p:spPr bwMode="auto">
          <a:xfrm>
            <a:off x="533400" y="1219200"/>
            <a:ext cx="8077200" cy="8382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عمليات الادارة الاستراتيجية للموارد البشرية فهي عملية يمكن وصفها وفقا لبعض المداخل </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6F612FF9-EA0C-407A-959E-A3BA0F416A65}"/>
              </a:ext>
            </a:extLst>
          </p:cNvPr>
          <p:cNvSpPr/>
          <p:nvPr/>
        </p:nvSpPr>
        <p:spPr bwMode="auto">
          <a:xfrm>
            <a:off x="6400800" y="2209800"/>
            <a:ext cx="2514600" cy="6096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rtl="1"/>
            <a:r>
              <a:rPr lang="ar-DZ" altLang="fr-FR" b="1" dirty="0">
                <a:solidFill>
                  <a:srgbClr val="FFFF00"/>
                </a:solidFill>
              </a:rPr>
              <a:t>1.</a:t>
            </a:r>
            <a:r>
              <a:rPr lang="ar-SA" altLang="fr-FR" b="1" dirty="0">
                <a:solidFill>
                  <a:srgbClr val="FFFF00"/>
                </a:solidFill>
              </a:rPr>
              <a:t>عملية تكيف</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93379E81-DAF4-4A55-B11A-DB51D2FF32B6}"/>
              </a:ext>
            </a:extLst>
          </p:cNvPr>
          <p:cNvSpPr/>
          <p:nvPr/>
        </p:nvSpPr>
        <p:spPr bwMode="auto">
          <a:xfrm>
            <a:off x="3581400" y="2209800"/>
            <a:ext cx="2590800" cy="6858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rgbClr val="FFFF00"/>
                </a:solidFill>
                <a:effectLst/>
                <a:latin typeface="Times New Roman" panose="02020603050405020304" pitchFamily="18" charset="0"/>
              </a:rPr>
              <a:t>2.او عملية تفاعل</a:t>
            </a:r>
            <a:endParaRPr kumimoji="0" lang="en-US" sz="2400" b="0" i="0" u="none" strike="noStrike" cap="none" normalizeH="0" baseline="0" dirty="0">
              <a:ln>
                <a:noFill/>
              </a:ln>
              <a:solidFill>
                <a:srgbClr val="FFFF00"/>
              </a:solidFill>
              <a:effectLst/>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id="{0F8BCD05-E9F2-405C-B936-B92670FB889C}"/>
              </a:ext>
            </a:extLst>
          </p:cNvPr>
          <p:cNvSpPr/>
          <p:nvPr/>
        </p:nvSpPr>
        <p:spPr bwMode="auto">
          <a:xfrm>
            <a:off x="228600" y="2236304"/>
            <a:ext cx="2667000" cy="583096"/>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rgbClr val="FFFF00"/>
                </a:solidFill>
                <a:effectLst/>
                <a:latin typeface="Times New Roman" panose="02020603050405020304" pitchFamily="18" charset="0"/>
              </a:rPr>
              <a:t>3.او عملية تكامل </a:t>
            </a:r>
            <a:endParaRPr kumimoji="0" lang="en-US" sz="2400" b="0" i="0" u="none" strike="noStrike" cap="none" normalizeH="0" baseline="0" dirty="0">
              <a:ln>
                <a:noFill/>
              </a:ln>
              <a:solidFill>
                <a:srgbClr val="FFFF00"/>
              </a:solidFill>
              <a:effectLst/>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id="{7DA77793-2B5A-4A6B-BDAE-92098E4BA40F}"/>
              </a:ext>
            </a:extLst>
          </p:cNvPr>
          <p:cNvSpPr/>
          <p:nvPr/>
        </p:nvSpPr>
        <p:spPr bwMode="auto">
          <a:xfrm>
            <a:off x="6400800" y="3124200"/>
            <a:ext cx="2590800" cy="35052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just" defTabSz="914400" rtl="1" eaLnBrk="0" fontAlgn="base" latinLnBrk="0" hangingPunct="0">
              <a:lnSpc>
                <a:spcPct val="100000"/>
              </a:lnSpc>
              <a:spcBef>
                <a:spcPct val="0"/>
              </a:spcBef>
              <a:spcAft>
                <a:spcPct val="0"/>
              </a:spcAft>
              <a:buClrTx/>
              <a:buSzTx/>
              <a:buFontTx/>
              <a:buNone/>
              <a:tabLst/>
            </a:pPr>
            <a:r>
              <a:rPr kumimoji="0" lang="ar-DZ" sz="2000" b="0" i="0" u="none" strike="noStrike" cap="none" normalizeH="0" baseline="0" dirty="0">
                <a:ln>
                  <a:noFill/>
                </a:ln>
                <a:solidFill>
                  <a:schemeClr val="tx1"/>
                </a:solidFill>
                <a:effectLst/>
                <a:latin typeface="Times New Roman" panose="02020603050405020304" pitchFamily="18" charset="0"/>
              </a:rPr>
              <a:t>حسب هذا المدخل فأن سياسات الموارد البشريةيجب أن تصمم بطريقة تجعلها تلعب دورا مساندا لعمل الاستراتيجية وعليه فأن ادراة الموارد لابشرية يجب ان تحدث التكيف المطلوب لانجاو اهداف الاستراتيجية على الاستراتيجية المختارة</a:t>
            </a:r>
            <a:endParaRPr kumimoji="0" lang="en-US" sz="2000" b="0" i="0" u="none" strike="noStrike" cap="none" normalizeH="0" baseline="0" dirty="0">
              <a:ln>
                <a:noFill/>
              </a:ln>
              <a:solidFill>
                <a:schemeClr val="tx1"/>
              </a:solidFill>
              <a:effectLst/>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513B473A-8B0E-463A-8421-AB4E522653A1}"/>
              </a:ext>
            </a:extLst>
          </p:cNvPr>
          <p:cNvSpPr/>
          <p:nvPr/>
        </p:nvSpPr>
        <p:spPr bwMode="auto">
          <a:xfrm>
            <a:off x="3581400" y="3124200"/>
            <a:ext cx="2590800" cy="35052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000" b="0" i="0" u="none" strike="noStrike" cap="none" normalizeH="0" baseline="0" dirty="0">
                <a:ln>
                  <a:noFill/>
                </a:ln>
                <a:solidFill>
                  <a:schemeClr val="tx1"/>
                </a:solidFill>
                <a:effectLst/>
                <a:latin typeface="Times New Roman" panose="02020603050405020304" pitchFamily="18" charset="0"/>
              </a:rPr>
              <a:t>يساعد ادارة الموارد البشرية في القيام  بدورها المبادر على كل من الاستراتيجية التي تم اعدادهاوعلى فلسفة ادارة الموارد البشرية والتخطيط على مستوى المنظمة بطريقة أقوى وأكبر من اجرد المدخل التكيفي</a:t>
            </a:r>
            <a:endParaRPr kumimoji="0" lang="en-US" sz="2000" b="0" i="0" u="none" strike="noStrike" cap="none" normalizeH="0" baseline="0" dirty="0">
              <a:ln>
                <a:noFill/>
              </a:ln>
              <a:solidFill>
                <a:schemeClr val="tx1"/>
              </a:solidFill>
              <a:effectLst/>
              <a:latin typeface="Times New Roman" panose="02020603050405020304" pitchFamily="18" charset="0"/>
            </a:endParaRPr>
          </a:p>
        </p:txBody>
      </p:sp>
      <p:sp>
        <p:nvSpPr>
          <p:cNvPr id="10" name="Rectangle: Rounded Corners 9">
            <a:extLst>
              <a:ext uri="{FF2B5EF4-FFF2-40B4-BE49-F238E27FC236}">
                <a16:creationId xmlns:a16="http://schemas.microsoft.com/office/drawing/2014/main" id="{890FE676-32A2-47CA-BDE7-70493049DC74}"/>
              </a:ext>
            </a:extLst>
          </p:cNvPr>
          <p:cNvSpPr/>
          <p:nvPr/>
        </p:nvSpPr>
        <p:spPr bwMode="auto">
          <a:xfrm>
            <a:off x="0" y="3124200"/>
            <a:ext cx="3352800" cy="35052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kumimoji="0" lang="ar-DZ" sz="2000" b="0" i="0" u="none" strike="noStrike" cap="none" normalizeH="0" baseline="0" dirty="0">
                <a:ln>
                  <a:noFill/>
                </a:ln>
                <a:solidFill>
                  <a:schemeClr val="tx1"/>
                </a:solidFill>
                <a:effectLst/>
                <a:latin typeface="Times New Roman" panose="02020603050405020304" pitchFamily="18" charset="0"/>
              </a:rPr>
              <a:t>حسب هذا المدخل فإن عملية التكامل تكون راسي وأفقي بمعنى يجب على مدير ادارة الموارد البشرية ان يتم عملية التكامل الافقي بنجاح والذي يتعلق كل المجالات والانشطة بإدارة المورد البشرية بعدها يأخذ التكامل الراسي دورها في ربط ادارة الموارد البشرية بمجموعة التخطيط الاستراتيجي تسمح </a:t>
            </a:r>
            <a:r>
              <a:rPr lang="ar-SA" altLang="en-US" sz="2000" dirty="0"/>
              <a:t>بتوفير روابط ديناميكية في جميع الإتجاهات </a:t>
            </a:r>
            <a:endParaRPr kumimoji="0" lang="en-US" sz="20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589701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15FAD31-7CB7-43B8-A005-0C08D242B131}"/>
              </a:ext>
            </a:extLst>
          </p:cNvPr>
          <p:cNvSpPr txBox="1">
            <a:spLocks/>
          </p:cNvSpPr>
          <p:nvPr/>
        </p:nvSpPr>
        <p:spPr bwMode="auto">
          <a:xfrm>
            <a:off x="685541" y="987873"/>
            <a:ext cx="8229600" cy="517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Font typeface="Wingdings 2" panose="05020102010507070707" pitchFamily="18" charset="2"/>
              <a:buNone/>
            </a:pPr>
            <a:r>
              <a:rPr lang="ar-SA" altLang="fr-FR" sz="2400" b="1" dirty="0">
                <a:solidFill>
                  <a:srgbClr val="C00000"/>
                </a:solidFill>
              </a:rPr>
              <a:t>      (أ)                                   (ب)                           (ج)</a:t>
            </a:r>
          </a:p>
          <a:p>
            <a:pPr algn="r" rtl="1">
              <a:buFont typeface="Wingdings 2" panose="05020102010507070707" pitchFamily="18" charset="2"/>
              <a:buNone/>
            </a:pPr>
            <a:r>
              <a:rPr lang="ar-SA" altLang="fr-FR" sz="2600" b="1" dirty="0">
                <a:solidFill>
                  <a:srgbClr val="FF0000"/>
                </a:solidFill>
              </a:rPr>
              <a:t>المدخل التكيفي              المدخل التفاعلي               مدخل التكامل التام</a:t>
            </a:r>
          </a:p>
          <a:p>
            <a:pPr algn="r" rtl="1">
              <a:buFont typeface="Wingdings 2" panose="05020102010507070707" pitchFamily="18" charset="2"/>
              <a:buNone/>
            </a:pPr>
            <a:endParaRPr lang="ar-SA" altLang="fr-FR" dirty="0"/>
          </a:p>
          <a:p>
            <a:pPr algn="r" rtl="1">
              <a:buFont typeface="Wingdings 2" panose="05020102010507070707" pitchFamily="18" charset="2"/>
              <a:buNone/>
            </a:pPr>
            <a:endParaRPr lang="ar-SA" altLang="fr-FR" dirty="0"/>
          </a:p>
        </p:txBody>
      </p:sp>
      <p:sp>
        <p:nvSpPr>
          <p:cNvPr id="5" name="Rectangle 4">
            <a:extLst>
              <a:ext uri="{FF2B5EF4-FFF2-40B4-BE49-F238E27FC236}">
                <a16:creationId xmlns:a16="http://schemas.microsoft.com/office/drawing/2014/main" id="{81DBC0E5-A55D-46A4-8351-9FF373A28F69}"/>
              </a:ext>
            </a:extLst>
          </p:cNvPr>
          <p:cNvSpPr/>
          <p:nvPr/>
        </p:nvSpPr>
        <p:spPr>
          <a:xfrm>
            <a:off x="6644103" y="2556152"/>
            <a:ext cx="1944687" cy="98583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rtl="1" eaLnBrk="1" fontAlgn="auto" hangingPunct="1">
              <a:spcBef>
                <a:spcPts val="0"/>
              </a:spcBef>
              <a:spcAft>
                <a:spcPts val="0"/>
              </a:spcAft>
              <a:defRPr/>
            </a:pPr>
            <a:r>
              <a:rPr lang="ar-SA" sz="2000" b="1" dirty="0"/>
              <a:t>مجموعة التخطيط الإستراتيجي للأعمال</a:t>
            </a:r>
          </a:p>
        </p:txBody>
      </p:sp>
      <p:sp>
        <p:nvSpPr>
          <p:cNvPr id="6" name="Rectangle 5">
            <a:extLst>
              <a:ext uri="{FF2B5EF4-FFF2-40B4-BE49-F238E27FC236}">
                <a16:creationId xmlns:a16="http://schemas.microsoft.com/office/drawing/2014/main" id="{5ECC17D8-F1D2-4550-9F75-724F262B1137}"/>
              </a:ext>
            </a:extLst>
          </p:cNvPr>
          <p:cNvSpPr/>
          <p:nvPr/>
        </p:nvSpPr>
        <p:spPr>
          <a:xfrm>
            <a:off x="3969543" y="2567126"/>
            <a:ext cx="1944688" cy="100806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r>
              <a:rPr lang="ar-SA" sz="2200" b="1" dirty="0"/>
              <a:t>مجموعة التخطيط الإستراتيجي للأعمال</a:t>
            </a:r>
          </a:p>
        </p:txBody>
      </p:sp>
      <p:sp>
        <p:nvSpPr>
          <p:cNvPr id="7" name="Rectangle 6">
            <a:extLst>
              <a:ext uri="{FF2B5EF4-FFF2-40B4-BE49-F238E27FC236}">
                <a16:creationId xmlns:a16="http://schemas.microsoft.com/office/drawing/2014/main" id="{BC02C996-B527-47D7-84C0-F05A3CD606D4}"/>
              </a:ext>
            </a:extLst>
          </p:cNvPr>
          <p:cNvSpPr/>
          <p:nvPr/>
        </p:nvSpPr>
        <p:spPr>
          <a:xfrm>
            <a:off x="6709966" y="4376323"/>
            <a:ext cx="1800225" cy="935037"/>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r>
              <a:rPr lang="ar-SA" b="1" dirty="0"/>
              <a:t>مجموعة تخطيط الموارد البشرية</a:t>
            </a:r>
          </a:p>
        </p:txBody>
      </p:sp>
      <p:sp>
        <p:nvSpPr>
          <p:cNvPr id="8" name="Rectangle 7">
            <a:extLst>
              <a:ext uri="{FF2B5EF4-FFF2-40B4-BE49-F238E27FC236}">
                <a16:creationId xmlns:a16="http://schemas.microsoft.com/office/drawing/2014/main" id="{AEC80DB3-98D3-43F2-9452-A9B5162447E0}"/>
              </a:ext>
            </a:extLst>
          </p:cNvPr>
          <p:cNvSpPr/>
          <p:nvPr/>
        </p:nvSpPr>
        <p:spPr>
          <a:xfrm>
            <a:off x="4042568" y="4379619"/>
            <a:ext cx="1871663" cy="100806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r>
              <a:rPr lang="ar-SA" b="1" dirty="0"/>
              <a:t>مجموعة تخطيط الموارد البشرية</a:t>
            </a:r>
          </a:p>
        </p:txBody>
      </p:sp>
      <p:sp>
        <p:nvSpPr>
          <p:cNvPr id="9" name="Rectangle 8">
            <a:extLst>
              <a:ext uri="{FF2B5EF4-FFF2-40B4-BE49-F238E27FC236}">
                <a16:creationId xmlns:a16="http://schemas.microsoft.com/office/drawing/2014/main" id="{59C840FF-5324-41D3-BF0F-1656197F2C9C}"/>
              </a:ext>
            </a:extLst>
          </p:cNvPr>
          <p:cNvSpPr/>
          <p:nvPr/>
        </p:nvSpPr>
        <p:spPr>
          <a:xfrm>
            <a:off x="883813" y="2538894"/>
            <a:ext cx="1944688" cy="1044888"/>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r>
              <a:rPr lang="ar-SA" sz="2200" b="1" dirty="0"/>
              <a:t>مجموعة التخطيط الإستراتيجي للأعمال</a:t>
            </a:r>
          </a:p>
        </p:txBody>
      </p:sp>
      <p:sp>
        <p:nvSpPr>
          <p:cNvPr id="10" name="Rectangle 9">
            <a:extLst>
              <a:ext uri="{FF2B5EF4-FFF2-40B4-BE49-F238E27FC236}">
                <a16:creationId xmlns:a16="http://schemas.microsoft.com/office/drawing/2014/main" id="{06DDB6F1-0F2D-46D4-BD5F-FFCAE33F38B0}"/>
              </a:ext>
            </a:extLst>
          </p:cNvPr>
          <p:cNvSpPr/>
          <p:nvPr/>
        </p:nvSpPr>
        <p:spPr>
          <a:xfrm>
            <a:off x="883813" y="4376463"/>
            <a:ext cx="1871662" cy="1008062"/>
          </a:xfrm>
          <a:prstGeom prst="rect">
            <a:avLst/>
          </a:prstGeom>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r>
              <a:rPr lang="ar-SA" b="1" dirty="0"/>
              <a:t>مجموعة تخطيط الموارد البشرية</a:t>
            </a:r>
          </a:p>
        </p:txBody>
      </p:sp>
      <p:cxnSp>
        <p:nvCxnSpPr>
          <p:cNvPr id="11" name="Straight Arrow Connector 10">
            <a:extLst>
              <a:ext uri="{FF2B5EF4-FFF2-40B4-BE49-F238E27FC236}">
                <a16:creationId xmlns:a16="http://schemas.microsoft.com/office/drawing/2014/main" id="{E464F6D6-91D5-42F6-8ACA-1B9FFC5AD601}"/>
              </a:ext>
            </a:extLst>
          </p:cNvPr>
          <p:cNvCxnSpPr>
            <a:cxnSpLocks/>
          </p:cNvCxnSpPr>
          <p:nvPr/>
        </p:nvCxnSpPr>
        <p:spPr>
          <a:xfrm>
            <a:off x="2209800" y="3601485"/>
            <a:ext cx="0" cy="74350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D5C1D9C-BD43-4561-8C04-6556C731BD91}"/>
              </a:ext>
            </a:extLst>
          </p:cNvPr>
          <p:cNvCxnSpPr>
            <a:cxnSpLocks/>
          </p:cNvCxnSpPr>
          <p:nvPr/>
        </p:nvCxnSpPr>
        <p:spPr>
          <a:xfrm>
            <a:off x="1899462" y="3566319"/>
            <a:ext cx="8301" cy="7786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54BB76F-C97F-48C1-9E28-576C3B8E3E17}"/>
              </a:ext>
            </a:extLst>
          </p:cNvPr>
          <p:cNvCxnSpPr>
            <a:cxnSpLocks/>
          </p:cNvCxnSpPr>
          <p:nvPr/>
        </p:nvCxnSpPr>
        <p:spPr>
          <a:xfrm>
            <a:off x="1524000" y="3601485"/>
            <a:ext cx="0" cy="7748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043D1A7-FA7B-4A3B-BC98-B49C88022438}"/>
              </a:ext>
            </a:extLst>
          </p:cNvPr>
          <p:cNvCxnSpPr>
            <a:cxnSpLocks/>
            <a:endCxn id="10" idx="1"/>
          </p:cNvCxnSpPr>
          <p:nvPr/>
        </p:nvCxnSpPr>
        <p:spPr>
          <a:xfrm>
            <a:off x="557567" y="3988904"/>
            <a:ext cx="326246" cy="8915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CB108E2-6548-4526-8122-3A4AB23C2C0A}"/>
              </a:ext>
            </a:extLst>
          </p:cNvPr>
          <p:cNvCxnSpPr/>
          <p:nvPr/>
        </p:nvCxnSpPr>
        <p:spPr>
          <a:xfrm flipV="1">
            <a:off x="557567" y="3160316"/>
            <a:ext cx="311150" cy="795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9D41421-D1A8-4A2B-901F-CE289DBE074A}"/>
              </a:ext>
            </a:extLst>
          </p:cNvPr>
          <p:cNvCxnSpPr>
            <a:cxnSpLocks/>
          </p:cNvCxnSpPr>
          <p:nvPr/>
        </p:nvCxnSpPr>
        <p:spPr>
          <a:xfrm flipH="1" flipV="1">
            <a:off x="2828501" y="3160316"/>
            <a:ext cx="416143" cy="795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F638F8F-528F-4A80-B18C-BA1DA66C59C5}"/>
              </a:ext>
            </a:extLst>
          </p:cNvPr>
          <p:cNvCxnSpPr>
            <a:cxnSpLocks/>
          </p:cNvCxnSpPr>
          <p:nvPr/>
        </p:nvCxnSpPr>
        <p:spPr>
          <a:xfrm flipH="1">
            <a:off x="2786433" y="3973236"/>
            <a:ext cx="443510" cy="9072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14E7370-9E2D-4A0C-9E01-25B3553DCB27}"/>
              </a:ext>
            </a:extLst>
          </p:cNvPr>
          <p:cNvCxnSpPr>
            <a:cxnSpLocks/>
          </p:cNvCxnSpPr>
          <p:nvPr/>
        </p:nvCxnSpPr>
        <p:spPr>
          <a:xfrm flipV="1">
            <a:off x="5291724" y="3587752"/>
            <a:ext cx="0" cy="7885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A5CB82D-32E7-4064-9C36-8A123D713FAA}"/>
              </a:ext>
            </a:extLst>
          </p:cNvPr>
          <p:cNvCxnSpPr>
            <a:cxnSpLocks/>
          </p:cNvCxnSpPr>
          <p:nvPr/>
        </p:nvCxnSpPr>
        <p:spPr>
          <a:xfrm>
            <a:off x="4566824" y="3601485"/>
            <a:ext cx="0" cy="774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43362DB-D0C1-412E-BD38-DAC4309B2625}"/>
              </a:ext>
            </a:extLst>
          </p:cNvPr>
          <p:cNvCxnSpPr>
            <a:cxnSpLocks/>
          </p:cNvCxnSpPr>
          <p:nvPr/>
        </p:nvCxnSpPr>
        <p:spPr>
          <a:xfrm>
            <a:off x="7696200" y="3567113"/>
            <a:ext cx="0" cy="777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102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reeform 3"/>
          <p:cNvSpPr>
            <a:spLocks/>
          </p:cNvSpPr>
          <p:nvPr/>
        </p:nvSpPr>
        <p:spPr bwMode="gray">
          <a:xfrm>
            <a:off x="3721100" y="3743325"/>
            <a:ext cx="2466975" cy="771525"/>
          </a:xfrm>
          <a:custGeom>
            <a:avLst/>
            <a:gdLst>
              <a:gd name="T0" fmla="*/ 2018695 w 1717"/>
              <a:gd name="T1" fmla="*/ 162594 h 484"/>
              <a:gd name="T2" fmla="*/ 2212662 w 1717"/>
              <a:gd name="T3" fmla="*/ 629654 h 484"/>
              <a:gd name="T4" fmla="*/ 2114961 w 1717"/>
              <a:gd name="T5" fmla="*/ 588208 h 484"/>
              <a:gd name="T6" fmla="*/ 1972718 w 1717"/>
              <a:gd name="T7" fmla="*/ 642406 h 484"/>
              <a:gd name="T8" fmla="*/ 1830475 w 1717"/>
              <a:gd name="T9" fmla="*/ 690228 h 484"/>
              <a:gd name="T10" fmla="*/ 1666681 w 1717"/>
              <a:gd name="T11" fmla="*/ 730079 h 484"/>
              <a:gd name="T12" fmla="*/ 1525875 w 1717"/>
              <a:gd name="T13" fmla="*/ 752396 h 484"/>
              <a:gd name="T14" fmla="*/ 1390816 w 1717"/>
              <a:gd name="T15" fmla="*/ 763555 h 484"/>
              <a:gd name="T16" fmla="*/ 1252884 w 1717"/>
              <a:gd name="T17" fmla="*/ 763555 h 484"/>
              <a:gd name="T18" fmla="*/ 1100584 w 1717"/>
              <a:gd name="T19" fmla="*/ 746020 h 484"/>
              <a:gd name="T20" fmla="*/ 910927 w 1717"/>
              <a:gd name="T21" fmla="*/ 699792 h 484"/>
              <a:gd name="T22" fmla="*/ 752880 w 1717"/>
              <a:gd name="T23" fmla="*/ 648782 h 484"/>
              <a:gd name="T24" fmla="*/ 625005 w 1717"/>
              <a:gd name="T25" fmla="*/ 594584 h 484"/>
              <a:gd name="T26" fmla="*/ 494257 w 1717"/>
              <a:gd name="T27" fmla="*/ 519664 h 484"/>
              <a:gd name="T28" fmla="*/ 347704 w 1717"/>
              <a:gd name="T29" fmla="*/ 408079 h 484"/>
              <a:gd name="T30" fmla="*/ 225577 w 1717"/>
              <a:gd name="T31" fmla="*/ 296495 h 484"/>
              <a:gd name="T32" fmla="*/ 146553 w 1717"/>
              <a:gd name="T33" fmla="*/ 210416 h 484"/>
              <a:gd name="T34" fmla="*/ 0 w 1717"/>
              <a:gd name="T35" fmla="*/ 0 h 484"/>
              <a:gd name="T36" fmla="*/ 193967 w 1717"/>
              <a:gd name="T37" fmla="*/ 197663 h 484"/>
              <a:gd name="T38" fmla="*/ 314658 w 1717"/>
              <a:gd name="T39" fmla="*/ 296495 h 484"/>
              <a:gd name="T40" fmla="*/ 441096 w 1717"/>
              <a:gd name="T41" fmla="*/ 368228 h 484"/>
              <a:gd name="T42" fmla="*/ 567534 w 1717"/>
              <a:gd name="T43" fmla="*/ 425614 h 484"/>
              <a:gd name="T44" fmla="*/ 699719 w 1717"/>
              <a:gd name="T45" fmla="*/ 467060 h 484"/>
              <a:gd name="T46" fmla="*/ 820409 w 1717"/>
              <a:gd name="T47" fmla="*/ 492565 h 484"/>
              <a:gd name="T48" fmla="*/ 966962 w 1717"/>
              <a:gd name="T49" fmla="*/ 506911 h 484"/>
              <a:gd name="T50" fmla="*/ 1100584 w 1717"/>
              <a:gd name="T51" fmla="*/ 506911 h 484"/>
              <a:gd name="T52" fmla="*/ 1278747 w 1717"/>
              <a:gd name="T53" fmla="*/ 495753 h 484"/>
              <a:gd name="T54" fmla="*/ 1436794 w 1717"/>
              <a:gd name="T55" fmla="*/ 471842 h 484"/>
              <a:gd name="T56" fmla="*/ 1589094 w 1717"/>
              <a:gd name="T57" fmla="*/ 436772 h 484"/>
              <a:gd name="T58" fmla="*/ 1741394 w 1717"/>
              <a:gd name="T59" fmla="*/ 390545 h 484"/>
              <a:gd name="T60" fmla="*/ 1893694 w 1717"/>
              <a:gd name="T61" fmla="*/ 333159 h 484"/>
              <a:gd name="T62" fmla="*/ 2050305 w 1717"/>
              <a:gd name="T63" fmla="*/ 243891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CCFF"/>
          </a:solidFill>
          <a:ln w="12700" cap="rnd" cmpd="sng">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28" name="Freeform 4"/>
          <p:cNvSpPr>
            <a:spLocks/>
          </p:cNvSpPr>
          <p:nvPr/>
        </p:nvSpPr>
        <p:spPr bwMode="gray">
          <a:xfrm rot="3600000">
            <a:off x="2543175" y="3487738"/>
            <a:ext cx="2465387" cy="769938"/>
          </a:xfrm>
          <a:custGeom>
            <a:avLst/>
            <a:gdLst>
              <a:gd name="T0" fmla="*/ 2017396 w 1717"/>
              <a:gd name="T1" fmla="*/ 162260 h 484"/>
              <a:gd name="T2" fmla="*/ 2211238 w 1717"/>
              <a:gd name="T3" fmla="*/ 628358 h 484"/>
              <a:gd name="T4" fmla="*/ 2113599 w 1717"/>
              <a:gd name="T5" fmla="*/ 586998 h 484"/>
              <a:gd name="T6" fmla="*/ 1971448 w 1717"/>
              <a:gd name="T7" fmla="*/ 641085 h 484"/>
              <a:gd name="T8" fmla="*/ 1829297 w 1717"/>
              <a:gd name="T9" fmla="*/ 688808 h 484"/>
              <a:gd name="T10" fmla="*/ 1665608 w 1717"/>
              <a:gd name="T11" fmla="*/ 728578 h 484"/>
              <a:gd name="T12" fmla="*/ 1524893 w 1717"/>
              <a:gd name="T13" fmla="*/ 750849 h 484"/>
              <a:gd name="T14" fmla="*/ 1389921 w 1717"/>
              <a:gd name="T15" fmla="*/ 761984 h 484"/>
              <a:gd name="T16" fmla="*/ 1252078 w 1717"/>
              <a:gd name="T17" fmla="*/ 761984 h 484"/>
              <a:gd name="T18" fmla="*/ 1099876 w 1717"/>
              <a:gd name="T19" fmla="*/ 744486 h 484"/>
              <a:gd name="T20" fmla="*/ 910341 w 1717"/>
              <a:gd name="T21" fmla="*/ 698353 h 484"/>
              <a:gd name="T22" fmla="*/ 752395 w 1717"/>
              <a:gd name="T23" fmla="*/ 647448 h 484"/>
              <a:gd name="T24" fmla="*/ 624603 w 1717"/>
              <a:gd name="T25" fmla="*/ 593361 h 484"/>
              <a:gd name="T26" fmla="*/ 493939 w 1717"/>
              <a:gd name="T27" fmla="*/ 518595 h 484"/>
              <a:gd name="T28" fmla="*/ 347480 w 1717"/>
              <a:gd name="T29" fmla="*/ 407240 h 484"/>
              <a:gd name="T30" fmla="*/ 225431 w 1717"/>
              <a:gd name="T31" fmla="*/ 295885 h 484"/>
              <a:gd name="T32" fmla="*/ 146459 w 1717"/>
              <a:gd name="T33" fmla="*/ 209983 h 484"/>
              <a:gd name="T34" fmla="*/ 0 w 1717"/>
              <a:gd name="T35" fmla="*/ 0 h 484"/>
              <a:gd name="T36" fmla="*/ 193842 w 1717"/>
              <a:gd name="T37" fmla="*/ 197257 h 484"/>
              <a:gd name="T38" fmla="*/ 314455 w 1717"/>
              <a:gd name="T39" fmla="*/ 295885 h 484"/>
              <a:gd name="T40" fmla="*/ 440812 w 1717"/>
              <a:gd name="T41" fmla="*/ 367470 h 484"/>
              <a:gd name="T42" fmla="*/ 567168 w 1717"/>
              <a:gd name="T43" fmla="*/ 424739 h 484"/>
              <a:gd name="T44" fmla="*/ 699268 w 1717"/>
              <a:gd name="T45" fmla="*/ 466099 h 484"/>
              <a:gd name="T46" fmla="*/ 819881 w 1717"/>
              <a:gd name="T47" fmla="*/ 491551 h 484"/>
              <a:gd name="T48" fmla="*/ 966340 w 1717"/>
              <a:gd name="T49" fmla="*/ 505868 h 484"/>
              <a:gd name="T50" fmla="*/ 1099876 w 1717"/>
              <a:gd name="T51" fmla="*/ 505868 h 484"/>
              <a:gd name="T52" fmla="*/ 1277923 w 1717"/>
              <a:gd name="T53" fmla="*/ 494733 h 484"/>
              <a:gd name="T54" fmla="*/ 1435869 w 1717"/>
              <a:gd name="T55" fmla="*/ 470871 h 484"/>
              <a:gd name="T56" fmla="*/ 1588071 w 1717"/>
              <a:gd name="T57" fmla="*/ 435874 h 484"/>
              <a:gd name="T58" fmla="*/ 1740273 w 1717"/>
              <a:gd name="T59" fmla="*/ 389741 h 484"/>
              <a:gd name="T60" fmla="*/ 1892475 w 1717"/>
              <a:gd name="T61" fmla="*/ 332473 h 484"/>
              <a:gd name="T62" fmla="*/ 2048985 w 1717"/>
              <a:gd name="T63" fmla="*/ 243389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336699"/>
          </a:solidFill>
          <a:ln w="12700" cap="rnd" cmpd="sng">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29" name="Freeform 5"/>
          <p:cNvSpPr>
            <a:spLocks/>
          </p:cNvSpPr>
          <p:nvPr/>
        </p:nvSpPr>
        <p:spPr bwMode="gray">
          <a:xfrm rot="7200000">
            <a:off x="2214563" y="2187575"/>
            <a:ext cx="2465388" cy="769937"/>
          </a:xfrm>
          <a:custGeom>
            <a:avLst/>
            <a:gdLst>
              <a:gd name="T0" fmla="*/ 2017397 w 1717"/>
              <a:gd name="T1" fmla="*/ 162259 h 484"/>
              <a:gd name="T2" fmla="*/ 2211239 w 1717"/>
              <a:gd name="T3" fmla="*/ 628358 h 484"/>
              <a:gd name="T4" fmla="*/ 2113600 w 1717"/>
              <a:gd name="T5" fmla="*/ 586997 h 484"/>
              <a:gd name="T6" fmla="*/ 1971449 w 1717"/>
              <a:gd name="T7" fmla="*/ 641084 h 484"/>
              <a:gd name="T8" fmla="*/ 1829298 w 1717"/>
              <a:gd name="T9" fmla="*/ 688807 h 484"/>
              <a:gd name="T10" fmla="*/ 1665609 w 1717"/>
              <a:gd name="T11" fmla="*/ 728577 h 484"/>
              <a:gd name="T12" fmla="*/ 1524893 w 1717"/>
              <a:gd name="T13" fmla="*/ 750848 h 484"/>
              <a:gd name="T14" fmla="*/ 1389922 w 1717"/>
              <a:gd name="T15" fmla="*/ 761983 h 484"/>
              <a:gd name="T16" fmla="*/ 1252078 w 1717"/>
              <a:gd name="T17" fmla="*/ 761983 h 484"/>
              <a:gd name="T18" fmla="*/ 1099876 w 1717"/>
              <a:gd name="T19" fmla="*/ 744485 h 484"/>
              <a:gd name="T20" fmla="*/ 910341 w 1717"/>
              <a:gd name="T21" fmla="*/ 698352 h 484"/>
              <a:gd name="T22" fmla="*/ 752396 w 1717"/>
              <a:gd name="T23" fmla="*/ 647447 h 484"/>
              <a:gd name="T24" fmla="*/ 624603 w 1717"/>
              <a:gd name="T25" fmla="*/ 593361 h 484"/>
              <a:gd name="T26" fmla="*/ 493939 w 1717"/>
              <a:gd name="T27" fmla="*/ 518594 h 484"/>
              <a:gd name="T28" fmla="*/ 347480 w 1717"/>
              <a:gd name="T29" fmla="*/ 407239 h 484"/>
              <a:gd name="T30" fmla="*/ 225432 w 1717"/>
              <a:gd name="T31" fmla="*/ 295885 h 484"/>
              <a:gd name="T32" fmla="*/ 146459 w 1717"/>
              <a:gd name="T33" fmla="*/ 209983 h 484"/>
              <a:gd name="T34" fmla="*/ 0 w 1717"/>
              <a:gd name="T35" fmla="*/ 0 h 484"/>
              <a:gd name="T36" fmla="*/ 193842 w 1717"/>
              <a:gd name="T37" fmla="*/ 197257 h 484"/>
              <a:gd name="T38" fmla="*/ 314455 w 1717"/>
              <a:gd name="T39" fmla="*/ 295885 h 484"/>
              <a:gd name="T40" fmla="*/ 440812 w 1717"/>
              <a:gd name="T41" fmla="*/ 367470 h 484"/>
              <a:gd name="T42" fmla="*/ 567168 w 1717"/>
              <a:gd name="T43" fmla="*/ 424738 h 484"/>
              <a:gd name="T44" fmla="*/ 699268 w 1717"/>
              <a:gd name="T45" fmla="*/ 466098 h 484"/>
              <a:gd name="T46" fmla="*/ 819882 w 1717"/>
              <a:gd name="T47" fmla="*/ 491551 h 484"/>
              <a:gd name="T48" fmla="*/ 966340 w 1717"/>
              <a:gd name="T49" fmla="*/ 505868 h 484"/>
              <a:gd name="T50" fmla="*/ 1099876 w 1717"/>
              <a:gd name="T51" fmla="*/ 505868 h 484"/>
              <a:gd name="T52" fmla="*/ 1277924 w 1717"/>
              <a:gd name="T53" fmla="*/ 494732 h 484"/>
              <a:gd name="T54" fmla="*/ 1435870 w 1717"/>
              <a:gd name="T55" fmla="*/ 470871 h 484"/>
              <a:gd name="T56" fmla="*/ 1588072 w 1717"/>
              <a:gd name="T57" fmla="*/ 435873 h 484"/>
              <a:gd name="T58" fmla="*/ 1740274 w 1717"/>
              <a:gd name="T59" fmla="*/ 389741 h 484"/>
              <a:gd name="T60" fmla="*/ 1892476 w 1717"/>
              <a:gd name="T61" fmla="*/ 332473 h 484"/>
              <a:gd name="T62" fmla="*/ 2048986 w 1717"/>
              <a:gd name="T63" fmla="*/ 243389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66CC"/>
          </a:solidFill>
          <a:ln w="12700" cap="rnd" cmpd="sng">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30" name="Freeform 6"/>
          <p:cNvSpPr>
            <a:spLocks/>
          </p:cNvSpPr>
          <p:nvPr/>
        </p:nvSpPr>
        <p:spPr bwMode="gray">
          <a:xfrm rot="10800000">
            <a:off x="2838450" y="1314450"/>
            <a:ext cx="2466975" cy="769938"/>
          </a:xfrm>
          <a:custGeom>
            <a:avLst/>
            <a:gdLst>
              <a:gd name="T0" fmla="*/ 2018695 w 1717"/>
              <a:gd name="T1" fmla="*/ 162260 h 484"/>
              <a:gd name="T2" fmla="*/ 2212662 w 1717"/>
              <a:gd name="T3" fmla="*/ 628358 h 484"/>
              <a:gd name="T4" fmla="*/ 2114961 w 1717"/>
              <a:gd name="T5" fmla="*/ 586998 h 484"/>
              <a:gd name="T6" fmla="*/ 1972718 w 1717"/>
              <a:gd name="T7" fmla="*/ 641085 h 484"/>
              <a:gd name="T8" fmla="*/ 1830475 w 1717"/>
              <a:gd name="T9" fmla="*/ 688808 h 484"/>
              <a:gd name="T10" fmla="*/ 1666681 w 1717"/>
              <a:gd name="T11" fmla="*/ 728578 h 484"/>
              <a:gd name="T12" fmla="*/ 1525875 w 1717"/>
              <a:gd name="T13" fmla="*/ 750849 h 484"/>
              <a:gd name="T14" fmla="*/ 1390816 w 1717"/>
              <a:gd name="T15" fmla="*/ 761984 h 484"/>
              <a:gd name="T16" fmla="*/ 1252884 w 1717"/>
              <a:gd name="T17" fmla="*/ 761984 h 484"/>
              <a:gd name="T18" fmla="*/ 1100584 w 1717"/>
              <a:gd name="T19" fmla="*/ 744486 h 484"/>
              <a:gd name="T20" fmla="*/ 910927 w 1717"/>
              <a:gd name="T21" fmla="*/ 698353 h 484"/>
              <a:gd name="T22" fmla="*/ 752880 w 1717"/>
              <a:gd name="T23" fmla="*/ 647448 h 484"/>
              <a:gd name="T24" fmla="*/ 625005 w 1717"/>
              <a:gd name="T25" fmla="*/ 593361 h 484"/>
              <a:gd name="T26" fmla="*/ 494257 w 1717"/>
              <a:gd name="T27" fmla="*/ 518595 h 484"/>
              <a:gd name="T28" fmla="*/ 347704 w 1717"/>
              <a:gd name="T29" fmla="*/ 407240 h 484"/>
              <a:gd name="T30" fmla="*/ 225577 w 1717"/>
              <a:gd name="T31" fmla="*/ 295885 h 484"/>
              <a:gd name="T32" fmla="*/ 146553 w 1717"/>
              <a:gd name="T33" fmla="*/ 209983 h 484"/>
              <a:gd name="T34" fmla="*/ 0 w 1717"/>
              <a:gd name="T35" fmla="*/ 0 h 484"/>
              <a:gd name="T36" fmla="*/ 193967 w 1717"/>
              <a:gd name="T37" fmla="*/ 197257 h 484"/>
              <a:gd name="T38" fmla="*/ 314658 w 1717"/>
              <a:gd name="T39" fmla="*/ 295885 h 484"/>
              <a:gd name="T40" fmla="*/ 441096 w 1717"/>
              <a:gd name="T41" fmla="*/ 367470 h 484"/>
              <a:gd name="T42" fmla="*/ 567534 w 1717"/>
              <a:gd name="T43" fmla="*/ 424739 h 484"/>
              <a:gd name="T44" fmla="*/ 699719 w 1717"/>
              <a:gd name="T45" fmla="*/ 466099 h 484"/>
              <a:gd name="T46" fmla="*/ 820409 w 1717"/>
              <a:gd name="T47" fmla="*/ 491551 h 484"/>
              <a:gd name="T48" fmla="*/ 966962 w 1717"/>
              <a:gd name="T49" fmla="*/ 505868 h 484"/>
              <a:gd name="T50" fmla="*/ 1100584 w 1717"/>
              <a:gd name="T51" fmla="*/ 505868 h 484"/>
              <a:gd name="T52" fmla="*/ 1278747 w 1717"/>
              <a:gd name="T53" fmla="*/ 494733 h 484"/>
              <a:gd name="T54" fmla="*/ 1436794 w 1717"/>
              <a:gd name="T55" fmla="*/ 470871 h 484"/>
              <a:gd name="T56" fmla="*/ 1589094 w 1717"/>
              <a:gd name="T57" fmla="*/ 435874 h 484"/>
              <a:gd name="T58" fmla="*/ 1741394 w 1717"/>
              <a:gd name="T59" fmla="*/ 389741 h 484"/>
              <a:gd name="T60" fmla="*/ 1893694 w 1717"/>
              <a:gd name="T61" fmla="*/ 332473 h 484"/>
              <a:gd name="T62" fmla="*/ 2050305 w 1717"/>
              <a:gd name="T63" fmla="*/ 243389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0099CC"/>
          </a:solidFill>
          <a:ln w="12700" cap="rnd"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31" name="Freeform 7"/>
          <p:cNvSpPr>
            <a:spLocks/>
          </p:cNvSpPr>
          <p:nvPr/>
        </p:nvSpPr>
        <p:spPr bwMode="gray">
          <a:xfrm rot="-7200000">
            <a:off x="4089400" y="1609725"/>
            <a:ext cx="2465388" cy="769938"/>
          </a:xfrm>
          <a:custGeom>
            <a:avLst/>
            <a:gdLst>
              <a:gd name="T0" fmla="*/ 2017397 w 1717"/>
              <a:gd name="T1" fmla="*/ 162260 h 484"/>
              <a:gd name="T2" fmla="*/ 2211239 w 1717"/>
              <a:gd name="T3" fmla="*/ 628358 h 484"/>
              <a:gd name="T4" fmla="*/ 2113600 w 1717"/>
              <a:gd name="T5" fmla="*/ 586998 h 484"/>
              <a:gd name="T6" fmla="*/ 1971449 w 1717"/>
              <a:gd name="T7" fmla="*/ 641085 h 484"/>
              <a:gd name="T8" fmla="*/ 1829298 w 1717"/>
              <a:gd name="T9" fmla="*/ 688808 h 484"/>
              <a:gd name="T10" fmla="*/ 1665609 w 1717"/>
              <a:gd name="T11" fmla="*/ 728578 h 484"/>
              <a:gd name="T12" fmla="*/ 1524893 w 1717"/>
              <a:gd name="T13" fmla="*/ 750849 h 484"/>
              <a:gd name="T14" fmla="*/ 1389922 w 1717"/>
              <a:gd name="T15" fmla="*/ 761984 h 484"/>
              <a:gd name="T16" fmla="*/ 1252078 w 1717"/>
              <a:gd name="T17" fmla="*/ 761984 h 484"/>
              <a:gd name="T18" fmla="*/ 1099876 w 1717"/>
              <a:gd name="T19" fmla="*/ 744486 h 484"/>
              <a:gd name="T20" fmla="*/ 910341 w 1717"/>
              <a:gd name="T21" fmla="*/ 698353 h 484"/>
              <a:gd name="T22" fmla="*/ 752396 w 1717"/>
              <a:gd name="T23" fmla="*/ 647448 h 484"/>
              <a:gd name="T24" fmla="*/ 624603 w 1717"/>
              <a:gd name="T25" fmla="*/ 593361 h 484"/>
              <a:gd name="T26" fmla="*/ 493939 w 1717"/>
              <a:gd name="T27" fmla="*/ 518595 h 484"/>
              <a:gd name="T28" fmla="*/ 347480 w 1717"/>
              <a:gd name="T29" fmla="*/ 407240 h 484"/>
              <a:gd name="T30" fmla="*/ 225432 w 1717"/>
              <a:gd name="T31" fmla="*/ 295885 h 484"/>
              <a:gd name="T32" fmla="*/ 146459 w 1717"/>
              <a:gd name="T33" fmla="*/ 209983 h 484"/>
              <a:gd name="T34" fmla="*/ 0 w 1717"/>
              <a:gd name="T35" fmla="*/ 0 h 484"/>
              <a:gd name="T36" fmla="*/ 193842 w 1717"/>
              <a:gd name="T37" fmla="*/ 197257 h 484"/>
              <a:gd name="T38" fmla="*/ 314455 w 1717"/>
              <a:gd name="T39" fmla="*/ 295885 h 484"/>
              <a:gd name="T40" fmla="*/ 440812 w 1717"/>
              <a:gd name="T41" fmla="*/ 367470 h 484"/>
              <a:gd name="T42" fmla="*/ 567168 w 1717"/>
              <a:gd name="T43" fmla="*/ 424739 h 484"/>
              <a:gd name="T44" fmla="*/ 699268 w 1717"/>
              <a:gd name="T45" fmla="*/ 466099 h 484"/>
              <a:gd name="T46" fmla="*/ 819882 w 1717"/>
              <a:gd name="T47" fmla="*/ 491551 h 484"/>
              <a:gd name="T48" fmla="*/ 966340 w 1717"/>
              <a:gd name="T49" fmla="*/ 505868 h 484"/>
              <a:gd name="T50" fmla="*/ 1099876 w 1717"/>
              <a:gd name="T51" fmla="*/ 505868 h 484"/>
              <a:gd name="T52" fmla="*/ 1277924 w 1717"/>
              <a:gd name="T53" fmla="*/ 494733 h 484"/>
              <a:gd name="T54" fmla="*/ 1435870 w 1717"/>
              <a:gd name="T55" fmla="*/ 470871 h 484"/>
              <a:gd name="T56" fmla="*/ 1588072 w 1717"/>
              <a:gd name="T57" fmla="*/ 435874 h 484"/>
              <a:gd name="T58" fmla="*/ 1740274 w 1717"/>
              <a:gd name="T59" fmla="*/ 389741 h 484"/>
              <a:gd name="T60" fmla="*/ 1892476 w 1717"/>
              <a:gd name="T61" fmla="*/ 332473 h 484"/>
              <a:gd name="T62" fmla="*/ 2048986 w 1717"/>
              <a:gd name="T63" fmla="*/ 243389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99FF"/>
          </a:solidFill>
          <a:ln w="12700" cap="rnd" cmpd="sng">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6632" name="Freeform 8"/>
          <p:cNvSpPr>
            <a:spLocks/>
          </p:cNvSpPr>
          <p:nvPr/>
        </p:nvSpPr>
        <p:spPr bwMode="gray">
          <a:xfrm rot="-3600000">
            <a:off x="4419600" y="2824163"/>
            <a:ext cx="2466975" cy="771525"/>
          </a:xfrm>
          <a:custGeom>
            <a:avLst/>
            <a:gdLst>
              <a:gd name="T0" fmla="*/ 2018695 w 1717"/>
              <a:gd name="T1" fmla="*/ 162594 h 484"/>
              <a:gd name="T2" fmla="*/ 2212662 w 1717"/>
              <a:gd name="T3" fmla="*/ 629654 h 484"/>
              <a:gd name="T4" fmla="*/ 2114961 w 1717"/>
              <a:gd name="T5" fmla="*/ 588208 h 484"/>
              <a:gd name="T6" fmla="*/ 1972718 w 1717"/>
              <a:gd name="T7" fmla="*/ 642406 h 484"/>
              <a:gd name="T8" fmla="*/ 1830475 w 1717"/>
              <a:gd name="T9" fmla="*/ 690228 h 484"/>
              <a:gd name="T10" fmla="*/ 1666681 w 1717"/>
              <a:gd name="T11" fmla="*/ 730079 h 484"/>
              <a:gd name="T12" fmla="*/ 1525875 w 1717"/>
              <a:gd name="T13" fmla="*/ 752396 h 484"/>
              <a:gd name="T14" fmla="*/ 1390816 w 1717"/>
              <a:gd name="T15" fmla="*/ 763555 h 484"/>
              <a:gd name="T16" fmla="*/ 1252884 w 1717"/>
              <a:gd name="T17" fmla="*/ 763555 h 484"/>
              <a:gd name="T18" fmla="*/ 1100584 w 1717"/>
              <a:gd name="T19" fmla="*/ 746020 h 484"/>
              <a:gd name="T20" fmla="*/ 910927 w 1717"/>
              <a:gd name="T21" fmla="*/ 699792 h 484"/>
              <a:gd name="T22" fmla="*/ 752880 w 1717"/>
              <a:gd name="T23" fmla="*/ 648782 h 484"/>
              <a:gd name="T24" fmla="*/ 625005 w 1717"/>
              <a:gd name="T25" fmla="*/ 594584 h 484"/>
              <a:gd name="T26" fmla="*/ 494257 w 1717"/>
              <a:gd name="T27" fmla="*/ 519664 h 484"/>
              <a:gd name="T28" fmla="*/ 347704 w 1717"/>
              <a:gd name="T29" fmla="*/ 408079 h 484"/>
              <a:gd name="T30" fmla="*/ 225577 w 1717"/>
              <a:gd name="T31" fmla="*/ 296495 h 484"/>
              <a:gd name="T32" fmla="*/ 146553 w 1717"/>
              <a:gd name="T33" fmla="*/ 210416 h 484"/>
              <a:gd name="T34" fmla="*/ 0 w 1717"/>
              <a:gd name="T35" fmla="*/ 0 h 484"/>
              <a:gd name="T36" fmla="*/ 193967 w 1717"/>
              <a:gd name="T37" fmla="*/ 197663 h 484"/>
              <a:gd name="T38" fmla="*/ 314658 w 1717"/>
              <a:gd name="T39" fmla="*/ 296495 h 484"/>
              <a:gd name="T40" fmla="*/ 441096 w 1717"/>
              <a:gd name="T41" fmla="*/ 368228 h 484"/>
              <a:gd name="T42" fmla="*/ 567534 w 1717"/>
              <a:gd name="T43" fmla="*/ 425614 h 484"/>
              <a:gd name="T44" fmla="*/ 699719 w 1717"/>
              <a:gd name="T45" fmla="*/ 467060 h 484"/>
              <a:gd name="T46" fmla="*/ 820409 w 1717"/>
              <a:gd name="T47" fmla="*/ 492565 h 484"/>
              <a:gd name="T48" fmla="*/ 966962 w 1717"/>
              <a:gd name="T49" fmla="*/ 506911 h 484"/>
              <a:gd name="T50" fmla="*/ 1100584 w 1717"/>
              <a:gd name="T51" fmla="*/ 506911 h 484"/>
              <a:gd name="T52" fmla="*/ 1278747 w 1717"/>
              <a:gd name="T53" fmla="*/ 495753 h 484"/>
              <a:gd name="T54" fmla="*/ 1436794 w 1717"/>
              <a:gd name="T55" fmla="*/ 471842 h 484"/>
              <a:gd name="T56" fmla="*/ 1589094 w 1717"/>
              <a:gd name="T57" fmla="*/ 436772 h 484"/>
              <a:gd name="T58" fmla="*/ 1741394 w 1717"/>
              <a:gd name="T59" fmla="*/ 390545 h 484"/>
              <a:gd name="T60" fmla="*/ 1893694 w 1717"/>
              <a:gd name="T61" fmla="*/ 333159 h 484"/>
              <a:gd name="T62" fmla="*/ 2050305 w 1717"/>
              <a:gd name="T63" fmla="*/ 243891 h 4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17" h="484">
                <a:moveTo>
                  <a:pt x="1427" y="153"/>
                </a:moveTo>
                <a:lnTo>
                  <a:pt x="1405" y="102"/>
                </a:lnTo>
                <a:lnTo>
                  <a:pt x="1716" y="132"/>
                </a:lnTo>
                <a:lnTo>
                  <a:pt x="1540" y="395"/>
                </a:lnTo>
                <a:lnTo>
                  <a:pt x="1519" y="344"/>
                </a:lnTo>
                <a:lnTo>
                  <a:pt x="1472" y="369"/>
                </a:lnTo>
                <a:lnTo>
                  <a:pt x="1413" y="391"/>
                </a:lnTo>
                <a:lnTo>
                  <a:pt x="1373" y="403"/>
                </a:lnTo>
                <a:lnTo>
                  <a:pt x="1328" y="418"/>
                </a:lnTo>
                <a:lnTo>
                  <a:pt x="1274" y="433"/>
                </a:lnTo>
                <a:lnTo>
                  <a:pt x="1219" y="447"/>
                </a:lnTo>
                <a:lnTo>
                  <a:pt x="1160" y="458"/>
                </a:lnTo>
                <a:lnTo>
                  <a:pt x="1117" y="464"/>
                </a:lnTo>
                <a:lnTo>
                  <a:pt x="1062" y="472"/>
                </a:lnTo>
                <a:lnTo>
                  <a:pt x="1007" y="479"/>
                </a:lnTo>
                <a:lnTo>
                  <a:pt x="968" y="479"/>
                </a:lnTo>
                <a:lnTo>
                  <a:pt x="916" y="483"/>
                </a:lnTo>
                <a:lnTo>
                  <a:pt x="872" y="479"/>
                </a:lnTo>
                <a:lnTo>
                  <a:pt x="817" y="475"/>
                </a:lnTo>
                <a:lnTo>
                  <a:pt x="766" y="468"/>
                </a:lnTo>
                <a:lnTo>
                  <a:pt x="701" y="453"/>
                </a:lnTo>
                <a:lnTo>
                  <a:pt x="634" y="439"/>
                </a:lnTo>
                <a:lnTo>
                  <a:pt x="576" y="424"/>
                </a:lnTo>
                <a:lnTo>
                  <a:pt x="524" y="407"/>
                </a:lnTo>
                <a:lnTo>
                  <a:pt x="476" y="391"/>
                </a:lnTo>
                <a:lnTo>
                  <a:pt x="435" y="373"/>
                </a:lnTo>
                <a:lnTo>
                  <a:pt x="384" y="349"/>
                </a:lnTo>
                <a:lnTo>
                  <a:pt x="344" y="326"/>
                </a:lnTo>
                <a:lnTo>
                  <a:pt x="293" y="293"/>
                </a:lnTo>
                <a:lnTo>
                  <a:pt x="242" y="256"/>
                </a:lnTo>
                <a:lnTo>
                  <a:pt x="205" y="226"/>
                </a:lnTo>
                <a:lnTo>
                  <a:pt x="157" y="186"/>
                </a:lnTo>
                <a:lnTo>
                  <a:pt x="124" y="158"/>
                </a:lnTo>
                <a:lnTo>
                  <a:pt x="102" y="132"/>
                </a:lnTo>
                <a:lnTo>
                  <a:pt x="62" y="88"/>
                </a:lnTo>
                <a:lnTo>
                  <a:pt x="0" y="0"/>
                </a:lnTo>
                <a:lnTo>
                  <a:pt x="91" y="88"/>
                </a:lnTo>
                <a:lnTo>
                  <a:pt x="135" y="124"/>
                </a:lnTo>
                <a:lnTo>
                  <a:pt x="175" y="158"/>
                </a:lnTo>
                <a:lnTo>
                  <a:pt x="219" y="186"/>
                </a:lnTo>
                <a:lnTo>
                  <a:pt x="263" y="209"/>
                </a:lnTo>
                <a:lnTo>
                  <a:pt x="307" y="231"/>
                </a:lnTo>
                <a:lnTo>
                  <a:pt x="355" y="253"/>
                </a:lnTo>
                <a:lnTo>
                  <a:pt x="395" y="267"/>
                </a:lnTo>
                <a:lnTo>
                  <a:pt x="439" y="282"/>
                </a:lnTo>
                <a:lnTo>
                  <a:pt x="487" y="293"/>
                </a:lnTo>
                <a:lnTo>
                  <a:pt x="534" y="301"/>
                </a:lnTo>
                <a:lnTo>
                  <a:pt x="571" y="309"/>
                </a:lnTo>
                <a:lnTo>
                  <a:pt x="622" y="312"/>
                </a:lnTo>
                <a:lnTo>
                  <a:pt x="673" y="318"/>
                </a:lnTo>
                <a:lnTo>
                  <a:pt x="718" y="318"/>
                </a:lnTo>
                <a:lnTo>
                  <a:pt x="766" y="318"/>
                </a:lnTo>
                <a:lnTo>
                  <a:pt x="828" y="318"/>
                </a:lnTo>
                <a:lnTo>
                  <a:pt x="890" y="311"/>
                </a:lnTo>
                <a:lnTo>
                  <a:pt x="949" y="304"/>
                </a:lnTo>
                <a:lnTo>
                  <a:pt x="1000" y="296"/>
                </a:lnTo>
                <a:lnTo>
                  <a:pt x="1058" y="285"/>
                </a:lnTo>
                <a:lnTo>
                  <a:pt x="1106" y="274"/>
                </a:lnTo>
                <a:lnTo>
                  <a:pt x="1156" y="260"/>
                </a:lnTo>
                <a:lnTo>
                  <a:pt x="1212" y="245"/>
                </a:lnTo>
                <a:lnTo>
                  <a:pt x="1259" y="231"/>
                </a:lnTo>
                <a:lnTo>
                  <a:pt x="1318" y="209"/>
                </a:lnTo>
                <a:lnTo>
                  <a:pt x="1362" y="190"/>
                </a:lnTo>
                <a:lnTo>
                  <a:pt x="1427" y="153"/>
                </a:lnTo>
              </a:path>
            </a:pathLst>
          </a:custGeom>
          <a:solidFill>
            <a:srgbClr val="666699"/>
          </a:solidFill>
          <a:ln w="12700" cap="rnd" cmpd="sng">
            <a:solidFill>
              <a:srgbClr val="0066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26633" name="Group 9"/>
          <p:cNvGrpSpPr>
            <a:grpSpLocks/>
          </p:cNvGrpSpPr>
          <p:nvPr/>
        </p:nvGrpSpPr>
        <p:grpSpPr bwMode="auto">
          <a:xfrm>
            <a:off x="3505200" y="1905000"/>
            <a:ext cx="2057400" cy="2057400"/>
            <a:chOff x="2016" y="1920"/>
            <a:chExt cx="1680" cy="1680"/>
          </a:xfrm>
        </p:grpSpPr>
        <p:sp>
          <p:nvSpPr>
            <p:cNvPr id="22544" name="Oval 10"/>
            <p:cNvSpPr>
              <a:spLocks noChangeArrowheads="1"/>
            </p:cNvSpPr>
            <p:nvPr/>
          </p:nvSpPr>
          <p:spPr bwMode="gray">
            <a:xfrm>
              <a:off x="2016" y="1920"/>
              <a:ext cx="1680" cy="1680"/>
            </a:xfrm>
            <a:prstGeom prst="ellipse">
              <a:avLst/>
            </a:prstGeom>
            <a:gradFill rotWithShape="1">
              <a:gsLst>
                <a:gs pos="0">
                  <a:srgbClr val="0066FF"/>
                </a:gs>
                <a:gs pos="100000">
                  <a:srgbClr val="000000"/>
                </a:gs>
              </a:gsLst>
              <a:lin ang="5400000" scaled="1"/>
            </a:gradFill>
            <a:ln w="9525">
              <a:solidFill>
                <a:srgbClr val="00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22545" name="Freeform 11"/>
            <p:cNvSpPr>
              <a:spLocks/>
            </p:cNvSpPr>
            <p:nvPr/>
          </p:nvSpPr>
          <p:spPr bwMode="gray">
            <a:xfrm>
              <a:off x="2208" y="1948"/>
              <a:ext cx="1296" cy="634"/>
            </a:xfrm>
            <a:custGeom>
              <a:avLst/>
              <a:gdLst>
                <a:gd name="T0" fmla="*/ 1276 w 1321"/>
                <a:gd name="T1" fmla="*/ 357 h 712"/>
                <a:gd name="T2" fmla="*/ 1292 w 1321"/>
                <a:gd name="T3" fmla="*/ 394 h 712"/>
                <a:gd name="T4" fmla="*/ 1296 w 1321"/>
                <a:gd name="T5" fmla="*/ 428 h 712"/>
                <a:gd name="T6" fmla="*/ 1290 w 1321"/>
                <a:gd name="T7" fmla="*/ 459 h 712"/>
                <a:gd name="T8" fmla="*/ 1273 w 1321"/>
                <a:gd name="T9" fmla="*/ 490 h 712"/>
                <a:gd name="T10" fmla="*/ 1248 w 1321"/>
                <a:gd name="T11" fmla="*/ 516 h 712"/>
                <a:gd name="T12" fmla="*/ 1216 w 1321"/>
                <a:gd name="T13" fmla="*/ 538 h 712"/>
                <a:gd name="T14" fmla="*/ 1173 w 1321"/>
                <a:gd name="T15" fmla="*/ 559 h 712"/>
                <a:gd name="T16" fmla="*/ 1125 w 1321"/>
                <a:gd name="T17" fmla="*/ 578 h 712"/>
                <a:gd name="T18" fmla="*/ 1071 w 1321"/>
                <a:gd name="T19" fmla="*/ 594 h 712"/>
                <a:gd name="T20" fmla="*/ 1011 w 1321"/>
                <a:gd name="T21" fmla="*/ 608 h 712"/>
                <a:gd name="T22" fmla="*/ 949 w 1321"/>
                <a:gd name="T23" fmla="*/ 618 h 712"/>
                <a:gd name="T24" fmla="*/ 879 w 1321"/>
                <a:gd name="T25" fmla="*/ 627 h 712"/>
                <a:gd name="T26" fmla="*/ 808 w 1321"/>
                <a:gd name="T27" fmla="*/ 632 h 712"/>
                <a:gd name="T28" fmla="*/ 780 w 1321"/>
                <a:gd name="T29" fmla="*/ 634 h 712"/>
                <a:gd name="T30" fmla="*/ 467 w 1321"/>
                <a:gd name="T31" fmla="*/ 634 h 712"/>
                <a:gd name="T32" fmla="*/ 463 w 1321"/>
                <a:gd name="T33" fmla="*/ 634 h 712"/>
                <a:gd name="T34" fmla="*/ 401 w 1321"/>
                <a:gd name="T35" fmla="*/ 630 h 712"/>
                <a:gd name="T36" fmla="*/ 341 w 1321"/>
                <a:gd name="T37" fmla="*/ 627 h 712"/>
                <a:gd name="T38" fmla="*/ 285 w 1321"/>
                <a:gd name="T39" fmla="*/ 620 h 712"/>
                <a:gd name="T40" fmla="*/ 231 w 1321"/>
                <a:gd name="T41" fmla="*/ 614 h 712"/>
                <a:gd name="T42" fmla="*/ 182 w 1321"/>
                <a:gd name="T43" fmla="*/ 603 h 712"/>
                <a:gd name="T44" fmla="*/ 138 w 1321"/>
                <a:gd name="T45" fmla="*/ 590 h 712"/>
                <a:gd name="T46" fmla="*/ 100 w 1321"/>
                <a:gd name="T47" fmla="*/ 577 h 712"/>
                <a:gd name="T48" fmla="*/ 66 w 1321"/>
                <a:gd name="T49" fmla="*/ 561 h 712"/>
                <a:gd name="T50" fmla="*/ 38 w 1321"/>
                <a:gd name="T51" fmla="*/ 541 h 712"/>
                <a:gd name="T52" fmla="*/ 18 w 1321"/>
                <a:gd name="T53" fmla="*/ 519 h 712"/>
                <a:gd name="T54" fmla="*/ 6 w 1321"/>
                <a:gd name="T55" fmla="*/ 493 h 712"/>
                <a:gd name="T56" fmla="*/ 0 w 1321"/>
                <a:gd name="T57" fmla="*/ 467 h 712"/>
                <a:gd name="T58" fmla="*/ 0 w 1321"/>
                <a:gd name="T59" fmla="*/ 463 h 712"/>
                <a:gd name="T60" fmla="*/ 4 w 1321"/>
                <a:gd name="T61" fmla="*/ 434 h 712"/>
                <a:gd name="T62" fmla="*/ 16 w 1321"/>
                <a:gd name="T63" fmla="*/ 397 h 712"/>
                <a:gd name="T64" fmla="*/ 50 w 1321"/>
                <a:gd name="T65" fmla="*/ 329 h 712"/>
                <a:gd name="T66" fmla="*/ 92 w 1321"/>
                <a:gd name="T67" fmla="*/ 266 h 712"/>
                <a:gd name="T68" fmla="*/ 144 w 1321"/>
                <a:gd name="T69" fmla="*/ 209 h 712"/>
                <a:gd name="T70" fmla="*/ 200 w 1321"/>
                <a:gd name="T71" fmla="*/ 157 h 712"/>
                <a:gd name="T72" fmla="*/ 265 w 1321"/>
                <a:gd name="T73" fmla="*/ 111 h 712"/>
                <a:gd name="T74" fmla="*/ 335 w 1321"/>
                <a:gd name="T75" fmla="*/ 73 h 712"/>
                <a:gd name="T76" fmla="*/ 407 w 1321"/>
                <a:gd name="T77" fmla="*/ 42 h 712"/>
                <a:gd name="T78" fmla="*/ 488 w 1321"/>
                <a:gd name="T79" fmla="*/ 19 h 712"/>
                <a:gd name="T80" fmla="*/ 570 w 1321"/>
                <a:gd name="T81" fmla="*/ 5 h 712"/>
                <a:gd name="T82" fmla="*/ 654 w 1321"/>
                <a:gd name="T83" fmla="*/ 0 h 712"/>
                <a:gd name="T84" fmla="*/ 654 w 1321"/>
                <a:gd name="T85" fmla="*/ 0 h 712"/>
                <a:gd name="T86" fmla="*/ 745 w 1321"/>
                <a:gd name="T87" fmla="*/ 5 h 712"/>
                <a:gd name="T88" fmla="*/ 831 w 1321"/>
                <a:gd name="T89" fmla="*/ 20 h 712"/>
                <a:gd name="T90" fmla="*/ 914 w 1321"/>
                <a:gd name="T91" fmla="*/ 47 h 712"/>
                <a:gd name="T92" fmla="*/ 991 w 1321"/>
                <a:gd name="T93" fmla="*/ 80 h 712"/>
                <a:gd name="T94" fmla="*/ 1062 w 1321"/>
                <a:gd name="T95" fmla="*/ 122 h 712"/>
                <a:gd name="T96" fmla="*/ 1127 w 1321"/>
                <a:gd name="T97" fmla="*/ 173 h 712"/>
                <a:gd name="T98" fmla="*/ 1185 w 1321"/>
                <a:gd name="T99" fmla="*/ 228 h 712"/>
                <a:gd name="T100" fmla="*/ 1234 w 1321"/>
                <a:gd name="T101" fmla="*/ 289 h 712"/>
                <a:gd name="T102" fmla="*/ 1276 w 1321"/>
                <a:gd name="T103" fmla="*/ 357 h 712"/>
                <a:gd name="T104" fmla="*/ 1276 w 1321"/>
                <a:gd name="T105" fmla="*/ 35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1"/>
                </a:gs>
              </a:gsLst>
              <a:lin ang="5400000" scaled="1"/>
            </a:gradFill>
            <a:ln>
              <a:noFill/>
            </a:ln>
            <a:extLst>
              <a:ext uri="{91240B29-F687-4F45-9708-019B960494DF}">
                <a14:hiddenLine xmlns:a14="http://schemas.microsoft.com/office/drawing/2010/main" w="0">
                  <a:solidFill>
                    <a:srgbClr val="BBF6EE"/>
                  </a:solidFill>
                  <a:prstDash val="solid"/>
                  <a:round/>
                  <a:headEnd/>
                  <a:tailEnd/>
                </a14:hiddenLine>
              </a:ext>
            </a:extLst>
          </p:spPr>
          <p:txBody>
            <a:bodyPr/>
            <a:lstStyle/>
            <a:p>
              <a:endParaRPr lang="fr-FR"/>
            </a:p>
          </p:txBody>
        </p:sp>
      </p:grpSp>
      <p:sp>
        <p:nvSpPr>
          <p:cNvPr id="26636" name="Text Box 12"/>
          <p:cNvSpPr txBox="1">
            <a:spLocks noChangeArrowheads="1"/>
          </p:cNvSpPr>
          <p:nvPr/>
        </p:nvSpPr>
        <p:spPr bwMode="auto">
          <a:xfrm>
            <a:off x="5758571" y="3465366"/>
            <a:ext cx="3239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b="1" dirty="0">
                <a:latin typeface="Arial" panose="020B0604020202020204" pitchFamily="34" charset="0"/>
                <a:cs typeface="Arial" panose="020B0604020202020204" pitchFamily="34" charset="0"/>
              </a:rPr>
              <a:t>تخطيط وتحليل الموارد البشرية</a:t>
            </a:r>
            <a:endParaRPr lang="en-US" altLang="fr-FR" b="1" dirty="0">
              <a:latin typeface="Arial" panose="020B0604020202020204" pitchFamily="34" charset="0"/>
              <a:cs typeface="Arial" panose="020B0604020202020204" pitchFamily="34" charset="0"/>
            </a:endParaRPr>
          </a:p>
        </p:txBody>
      </p:sp>
      <p:sp>
        <p:nvSpPr>
          <p:cNvPr id="26637" name="Text Box 13"/>
          <p:cNvSpPr txBox="1">
            <a:spLocks noChangeArrowheads="1"/>
          </p:cNvSpPr>
          <p:nvPr/>
        </p:nvSpPr>
        <p:spPr bwMode="auto">
          <a:xfrm>
            <a:off x="5604662" y="1600200"/>
            <a:ext cx="27590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2800" b="1" dirty="0">
                <a:latin typeface="Arial" panose="020B0604020202020204" pitchFamily="34" charset="0"/>
                <a:cs typeface="Arial" panose="020B0604020202020204" pitchFamily="34" charset="0"/>
              </a:rPr>
              <a:t>تكافؤ الفرص الوظيفية</a:t>
            </a:r>
            <a:endParaRPr lang="en-US" altLang="fr-FR" sz="2800" b="1" dirty="0">
              <a:latin typeface="Arial" panose="020B0604020202020204" pitchFamily="34" charset="0"/>
              <a:cs typeface="Arial" panose="020B0604020202020204" pitchFamily="34" charset="0"/>
            </a:endParaRPr>
          </a:p>
        </p:txBody>
      </p:sp>
      <p:sp>
        <p:nvSpPr>
          <p:cNvPr id="26638" name="Text Box 14"/>
          <p:cNvSpPr txBox="1">
            <a:spLocks noChangeArrowheads="1"/>
          </p:cNvSpPr>
          <p:nvPr/>
        </p:nvSpPr>
        <p:spPr bwMode="auto">
          <a:xfrm>
            <a:off x="-1" y="1922998"/>
            <a:ext cx="3248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b="1" dirty="0">
                <a:solidFill>
                  <a:srgbClr val="FFFF00"/>
                </a:solidFill>
                <a:latin typeface="Arial" panose="020B0604020202020204" pitchFamily="34" charset="0"/>
                <a:cs typeface="Arial" panose="020B0604020202020204" pitchFamily="34" charset="0"/>
              </a:rPr>
              <a:t>تطوير وتنمية الموارد البشرية</a:t>
            </a:r>
            <a:endParaRPr lang="en-US" altLang="fr-FR" b="1" dirty="0">
              <a:solidFill>
                <a:srgbClr val="FFFF00"/>
              </a:solidFill>
              <a:latin typeface="Arial" panose="020B0604020202020204" pitchFamily="34" charset="0"/>
              <a:cs typeface="Arial" panose="020B0604020202020204" pitchFamily="34" charset="0"/>
            </a:endParaRPr>
          </a:p>
        </p:txBody>
      </p:sp>
      <p:sp>
        <p:nvSpPr>
          <p:cNvPr id="26639" name="Text Box 15"/>
          <p:cNvSpPr txBox="1">
            <a:spLocks noChangeArrowheads="1"/>
          </p:cNvSpPr>
          <p:nvPr/>
        </p:nvSpPr>
        <p:spPr bwMode="auto">
          <a:xfrm>
            <a:off x="524097" y="3727170"/>
            <a:ext cx="28167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2800" b="1" dirty="0">
                <a:solidFill>
                  <a:srgbClr val="00CCFF"/>
                </a:solidFill>
                <a:latin typeface="Arial" panose="020B0604020202020204" pitchFamily="34" charset="0"/>
                <a:cs typeface="Arial" panose="020B0604020202020204" pitchFamily="34" charset="0"/>
              </a:rPr>
              <a:t>التعويضات والمميزات </a:t>
            </a:r>
            <a:endParaRPr lang="en-US" altLang="fr-FR" sz="2800" b="1" dirty="0">
              <a:solidFill>
                <a:srgbClr val="00CCFF"/>
              </a:solidFill>
              <a:latin typeface="Arial" panose="020B0604020202020204" pitchFamily="34" charset="0"/>
              <a:cs typeface="Arial" panose="020B0604020202020204" pitchFamily="34" charset="0"/>
            </a:endParaRPr>
          </a:p>
        </p:txBody>
      </p:sp>
      <p:sp>
        <p:nvSpPr>
          <p:cNvPr id="26640" name="Text Box 16"/>
          <p:cNvSpPr txBox="1">
            <a:spLocks noChangeArrowheads="1"/>
          </p:cNvSpPr>
          <p:nvPr/>
        </p:nvSpPr>
        <p:spPr bwMode="auto">
          <a:xfrm>
            <a:off x="2623344" y="4999328"/>
            <a:ext cx="3892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2800" b="1" dirty="0">
                <a:solidFill>
                  <a:srgbClr val="00CCFF"/>
                </a:solidFill>
                <a:latin typeface="Arial" panose="020B0604020202020204" pitchFamily="34" charset="0"/>
                <a:cs typeface="Arial" panose="020B0604020202020204" pitchFamily="34" charset="0"/>
              </a:rPr>
              <a:t>المكافآت وعلاقات العاملين</a:t>
            </a:r>
            <a:endParaRPr lang="en-US" altLang="fr-FR" sz="2800" b="1" dirty="0">
              <a:solidFill>
                <a:srgbClr val="00CCFF"/>
              </a:solidFill>
              <a:latin typeface="Arial" panose="020B0604020202020204" pitchFamily="34" charset="0"/>
              <a:cs typeface="Arial" panose="020B0604020202020204" pitchFamily="34" charset="0"/>
            </a:endParaRPr>
          </a:p>
        </p:txBody>
      </p:sp>
      <p:sp>
        <p:nvSpPr>
          <p:cNvPr id="26641" name="Text Box 17"/>
          <p:cNvSpPr txBox="1">
            <a:spLocks noChangeArrowheads="1"/>
          </p:cNvSpPr>
          <p:nvPr/>
        </p:nvSpPr>
        <p:spPr bwMode="auto">
          <a:xfrm>
            <a:off x="3468196" y="533400"/>
            <a:ext cx="22028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ar-EG" altLang="fr-FR" sz="2800" b="1" dirty="0">
                <a:solidFill>
                  <a:srgbClr val="FFFF00"/>
                </a:solidFill>
                <a:latin typeface="Arial" panose="020B0604020202020204" pitchFamily="34" charset="0"/>
                <a:cs typeface="Arial" panose="020B0604020202020204" pitchFamily="34" charset="0"/>
              </a:rPr>
              <a:t>الاختيار والتعيين </a:t>
            </a:r>
            <a:endParaRPr lang="en-US" altLang="fr-FR" sz="2800" b="1" dirty="0">
              <a:solidFill>
                <a:srgbClr val="FFFF00"/>
              </a:solidFill>
              <a:latin typeface="Arial" panose="020B0604020202020204" pitchFamily="34" charset="0"/>
              <a:cs typeface="Arial" panose="020B0604020202020204" pitchFamily="34" charset="0"/>
            </a:endParaRPr>
          </a:p>
        </p:txBody>
      </p:sp>
      <p:sp>
        <p:nvSpPr>
          <p:cNvPr id="26642" name="Text Box 18"/>
          <p:cNvSpPr txBox="1">
            <a:spLocks noChangeArrowheads="1"/>
          </p:cNvSpPr>
          <p:nvPr/>
        </p:nvSpPr>
        <p:spPr bwMode="gray">
          <a:xfrm>
            <a:off x="3581400" y="2819400"/>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ar-EG" altLang="fr-FR"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أنشطة ادارة الموارد البشرية</a:t>
            </a:r>
            <a:endParaRPr lang="en-US" altLang="fr-FR" b="1">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42"/>
                                        </p:tgtEl>
                                        <p:attrNameLst>
                                          <p:attrName>style.visibility</p:attrName>
                                        </p:attrNameLst>
                                      </p:cBhvr>
                                      <p:to>
                                        <p:strVal val="visible"/>
                                      </p:to>
                                    </p:set>
                                    <p:anim calcmode="lin" valueType="num">
                                      <p:cBhvr>
                                        <p:cTn id="7" dur="500" fill="hold"/>
                                        <p:tgtEl>
                                          <p:spTgt spid="26642"/>
                                        </p:tgtEl>
                                        <p:attrNameLst>
                                          <p:attrName>ppt_w</p:attrName>
                                        </p:attrNameLst>
                                      </p:cBhvr>
                                      <p:tavLst>
                                        <p:tav tm="0">
                                          <p:val>
                                            <p:fltVal val="0"/>
                                          </p:val>
                                        </p:tav>
                                        <p:tav tm="100000">
                                          <p:val>
                                            <p:strVal val="#ppt_w"/>
                                          </p:val>
                                        </p:tav>
                                      </p:tavLst>
                                    </p:anim>
                                    <p:anim calcmode="lin" valueType="num">
                                      <p:cBhvr>
                                        <p:cTn id="8" dur="500" fill="hold"/>
                                        <p:tgtEl>
                                          <p:spTgt spid="2664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33"/>
                                        </p:tgtEl>
                                        <p:attrNameLst>
                                          <p:attrName>style.visibility</p:attrName>
                                        </p:attrNameLst>
                                      </p:cBhvr>
                                      <p:to>
                                        <p:strVal val="visible"/>
                                      </p:to>
                                    </p:set>
                                    <p:anim calcmode="lin" valueType="num">
                                      <p:cBhvr>
                                        <p:cTn id="11" dur="500" fill="hold"/>
                                        <p:tgtEl>
                                          <p:spTgt spid="26633"/>
                                        </p:tgtEl>
                                        <p:attrNameLst>
                                          <p:attrName>ppt_w</p:attrName>
                                        </p:attrNameLst>
                                      </p:cBhvr>
                                      <p:tavLst>
                                        <p:tav tm="0">
                                          <p:val>
                                            <p:fltVal val="0"/>
                                          </p:val>
                                        </p:tav>
                                        <p:tav tm="100000">
                                          <p:val>
                                            <p:strVal val="#ppt_w"/>
                                          </p:val>
                                        </p:tav>
                                      </p:tavLst>
                                    </p:anim>
                                    <p:anim calcmode="lin" valueType="num">
                                      <p:cBhvr>
                                        <p:cTn id="12" dur="500" fill="hold"/>
                                        <p:tgtEl>
                                          <p:spTgt spid="26633"/>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26627"/>
                                        </p:tgtEl>
                                        <p:attrNameLst>
                                          <p:attrName>style.visibility</p:attrName>
                                        </p:attrNameLst>
                                      </p:cBhvr>
                                      <p:to>
                                        <p:strVal val="visible"/>
                                      </p:to>
                                    </p:set>
                                    <p:anim calcmode="lin" valueType="num">
                                      <p:cBhvr>
                                        <p:cTn id="17" dur="500" fill="hold"/>
                                        <p:tgtEl>
                                          <p:spTgt spid="26627"/>
                                        </p:tgtEl>
                                        <p:attrNameLst>
                                          <p:attrName>ppt_w</p:attrName>
                                        </p:attrNameLst>
                                      </p:cBhvr>
                                      <p:tavLst>
                                        <p:tav tm="0">
                                          <p:val>
                                            <p:fltVal val="0"/>
                                          </p:val>
                                        </p:tav>
                                        <p:tav tm="100000">
                                          <p:val>
                                            <p:strVal val="#ppt_w"/>
                                          </p:val>
                                        </p:tav>
                                      </p:tavLst>
                                    </p:anim>
                                    <p:anim calcmode="lin" valueType="num">
                                      <p:cBhvr>
                                        <p:cTn id="18" dur="500" fill="hold"/>
                                        <p:tgtEl>
                                          <p:spTgt spid="26627"/>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26636"/>
                                        </p:tgtEl>
                                        <p:attrNameLst>
                                          <p:attrName>style.visibility</p:attrName>
                                        </p:attrNameLst>
                                      </p:cBhvr>
                                      <p:to>
                                        <p:strVal val="visible"/>
                                      </p:to>
                                    </p:set>
                                    <p:anim calcmode="lin" valueType="num">
                                      <p:cBhvr>
                                        <p:cTn id="21" dur="500" fill="hold"/>
                                        <p:tgtEl>
                                          <p:spTgt spid="26636"/>
                                        </p:tgtEl>
                                        <p:attrNameLst>
                                          <p:attrName>ppt_w</p:attrName>
                                        </p:attrNameLst>
                                      </p:cBhvr>
                                      <p:tavLst>
                                        <p:tav tm="0">
                                          <p:val>
                                            <p:fltVal val="0"/>
                                          </p:val>
                                        </p:tav>
                                        <p:tav tm="100000">
                                          <p:val>
                                            <p:strVal val="#ppt_w"/>
                                          </p:val>
                                        </p:tav>
                                      </p:tavLst>
                                    </p:anim>
                                    <p:anim calcmode="lin" valueType="num">
                                      <p:cBhvr>
                                        <p:cTn id="22" dur="500" fill="hold"/>
                                        <p:tgtEl>
                                          <p:spTgt spid="2663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6632"/>
                                        </p:tgtEl>
                                        <p:attrNameLst>
                                          <p:attrName>style.visibility</p:attrName>
                                        </p:attrNameLst>
                                      </p:cBhvr>
                                      <p:to>
                                        <p:strVal val="visible"/>
                                      </p:to>
                                    </p:set>
                                    <p:anim calcmode="lin" valueType="num">
                                      <p:cBhvr>
                                        <p:cTn id="27" dur="500" fill="hold"/>
                                        <p:tgtEl>
                                          <p:spTgt spid="26632"/>
                                        </p:tgtEl>
                                        <p:attrNameLst>
                                          <p:attrName>ppt_w</p:attrName>
                                        </p:attrNameLst>
                                      </p:cBhvr>
                                      <p:tavLst>
                                        <p:tav tm="0">
                                          <p:val>
                                            <p:fltVal val="0"/>
                                          </p:val>
                                        </p:tav>
                                        <p:tav tm="100000">
                                          <p:val>
                                            <p:strVal val="#ppt_w"/>
                                          </p:val>
                                        </p:tav>
                                      </p:tavLst>
                                    </p:anim>
                                    <p:anim calcmode="lin" valueType="num">
                                      <p:cBhvr>
                                        <p:cTn id="28" dur="500" fill="hold"/>
                                        <p:tgtEl>
                                          <p:spTgt spid="26632"/>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26637"/>
                                        </p:tgtEl>
                                        <p:attrNameLst>
                                          <p:attrName>style.visibility</p:attrName>
                                        </p:attrNameLst>
                                      </p:cBhvr>
                                      <p:to>
                                        <p:strVal val="visible"/>
                                      </p:to>
                                    </p:set>
                                    <p:anim calcmode="lin" valueType="num">
                                      <p:cBhvr>
                                        <p:cTn id="31" dur="500" fill="hold"/>
                                        <p:tgtEl>
                                          <p:spTgt spid="26637"/>
                                        </p:tgtEl>
                                        <p:attrNameLst>
                                          <p:attrName>ppt_x</p:attrName>
                                        </p:attrNameLst>
                                      </p:cBhvr>
                                      <p:tavLst>
                                        <p:tav tm="0">
                                          <p:val>
                                            <p:strVal val="#ppt_x-#ppt_w/2"/>
                                          </p:val>
                                        </p:tav>
                                        <p:tav tm="100000">
                                          <p:val>
                                            <p:strVal val="#ppt_x"/>
                                          </p:val>
                                        </p:tav>
                                      </p:tavLst>
                                    </p:anim>
                                    <p:anim calcmode="lin" valueType="num">
                                      <p:cBhvr>
                                        <p:cTn id="32" dur="500" fill="hold"/>
                                        <p:tgtEl>
                                          <p:spTgt spid="26637"/>
                                        </p:tgtEl>
                                        <p:attrNameLst>
                                          <p:attrName>ppt_y</p:attrName>
                                        </p:attrNameLst>
                                      </p:cBhvr>
                                      <p:tavLst>
                                        <p:tav tm="0">
                                          <p:val>
                                            <p:strVal val="#ppt_y"/>
                                          </p:val>
                                        </p:tav>
                                        <p:tav tm="100000">
                                          <p:val>
                                            <p:strVal val="#ppt_y"/>
                                          </p:val>
                                        </p:tav>
                                      </p:tavLst>
                                    </p:anim>
                                    <p:anim calcmode="lin" valueType="num">
                                      <p:cBhvr>
                                        <p:cTn id="33" dur="500" fill="hold"/>
                                        <p:tgtEl>
                                          <p:spTgt spid="26637"/>
                                        </p:tgtEl>
                                        <p:attrNameLst>
                                          <p:attrName>ppt_w</p:attrName>
                                        </p:attrNameLst>
                                      </p:cBhvr>
                                      <p:tavLst>
                                        <p:tav tm="0">
                                          <p:val>
                                            <p:fltVal val="0"/>
                                          </p:val>
                                        </p:tav>
                                        <p:tav tm="100000">
                                          <p:val>
                                            <p:strVal val="#ppt_w"/>
                                          </p:val>
                                        </p:tav>
                                      </p:tavLst>
                                    </p:anim>
                                    <p:anim calcmode="lin" valueType="num">
                                      <p:cBhvr>
                                        <p:cTn id="34" dur="500" fill="hold"/>
                                        <p:tgtEl>
                                          <p:spTgt spid="26637"/>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4" fill="hold" grpId="0" nodeType="clickEffect">
                                  <p:stCondLst>
                                    <p:cond delay="0"/>
                                  </p:stCondLst>
                                  <p:childTnLst>
                                    <p:set>
                                      <p:cBhvr>
                                        <p:cTn id="38" dur="1" fill="hold">
                                          <p:stCondLst>
                                            <p:cond delay="0"/>
                                          </p:stCondLst>
                                        </p:cTn>
                                        <p:tgtEl>
                                          <p:spTgt spid="26631"/>
                                        </p:tgtEl>
                                        <p:attrNameLst>
                                          <p:attrName>style.visibility</p:attrName>
                                        </p:attrNameLst>
                                      </p:cBhvr>
                                      <p:to>
                                        <p:strVal val="visible"/>
                                      </p:to>
                                    </p:set>
                                    <p:anim calcmode="lin" valueType="num">
                                      <p:cBhvr>
                                        <p:cTn id="39" dur="500" fill="hold"/>
                                        <p:tgtEl>
                                          <p:spTgt spid="26631"/>
                                        </p:tgtEl>
                                        <p:attrNameLst>
                                          <p:attrName>ppt_x</p:attrName>
                                        </p:attrNameLst>
                                      </p:cBhvr>
                                      <p:tavLst>
                                        <p:tav tm="0">
                                          <p:val>
                                            <p:strVal val="#ppt_x"/>
                                          </p:val>
                                        </p:tav>
                                        <p:tav tm="100000">
                                          <p:val>
                                            <p:strVal val="#ppt_x"/>
                                          </p:val>
                                        </p:tav>
                                      </p:tavLst>
                                    </p:anim>
                                    <p:anim calcmode="lin" valueType="num">
                                      <p:cBhvr>
                                        <p:cTn id="40" dur="500" fill="hold"/>
                                        <p:tgtEl>
                                          <p:spTgt spid="26631"/>
                                        </p:tgtEl>
                                        <p:attrNameLst>
                                          <p:attrName>ppt_y</p:attrName>
                                        </p:attrNameLst>
                                      </p:cBhvr>
                                      <p:tavLst>
                                        <p:tav tm="0">
                                          <p:val>
                                            <p:strVal val="#ppt_y+#ppt_h/2"/>
                                          </p:val>
                                        </p:tav>
                                        <p:tav tm="100000">
                                          <p:val>
                                            <p:strVal val="#ppt_y"/>
                                          </p:val>
                                        </p:tav>
                                      </p:tavLst>
                                    </p:anim>
                                    <p:anim calcmode="lin" valueType="num">
                                      <p:cBhvr>
                                        <p:cTn id="41" dur="500" fill="hold"/>
                                        <p:tgtEl>
                                          <p:spTgt spid="26631"/>
                                        </p:tgtEl>
                                        <p:attrNameLst>
                                          <p:attrName>ppt_w</p:attrName>
                                        </p:attrNameLst>
                                      </p:cBhvr>
                                      <p:tavLst>
                                        <p:tav tm="0">
                                          <p:val>
                                            <p:strVal val="#ppt_w"/>
                                          </p:val>
                                        </p:tav>
                                        <p:tav tm="100000">
                                          <p:val>
                                            <p:strVal val="#ppt_w"/>
                                          </p:val>
                                        </p:tav>
                                      </p:tavLst>
                                    </p:anim>
                                    <p:anim calcmode="lin" valueType="num">
                                      <p:cBhvr>
                                        <p:cTn id="42" dur="500" fill="hold"/>
                                        <p:tgtEl>
                                          <p:spTgt spid="26631"/>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2" fill="hold" grpId="0" nodeType="clickEffect">
                                  <p:stCondLst>
                                    <p:cond delay="0"/>
                                  </p:stCondLst>
                                  <p:childTnLst>
                                    <p:set>
                                      <p:cBhvr>
                                        <p:cTn id="46" dur="1" fill="hold">
                                          <p:stCondLst>
                                            <p:cond delay="0"/>
                                          </p:stCondLst>
                                        </p:cTn>
                                        <p:tgtEl>
                                          <p:spTgt spid="26641"/>
                                        </p:tgtEl>
                                        <p:attrNameLst>
                                          <p:attrName>style.visibility</p:attrName>
                                        </p:attrNameLst>
                                      </p:cBhvr>
                                      <p:to>
                                        <p:strVal val="visible"/>
                                      </p:to>
                                    </p:set>
                                    <p:anim calcmode="lin" valueType="num">
                                      <p:cBhvr>
                                        <p:cTn id="47" dur="500" fill="hold"/>
                                        <p:tgtEl>
                                          <p:spTgt spid="26641"/>
                                        </p:tgtEl>
                                        <p:attrNameLst>
                                          <p:attrName>ppt_x</p:attrName>
                                        </p:attrNameLst>
                                      </p:cBhvr>
                                      <p:tavLst>
                                        <p:tav tm="0">
                                          <p:val>
                                            <p:strVal val="#ppt_x+#ppt_w/2"/>
                                          </p:val>
                                        </p:tav>
                                        <p:tav tm="100000">
                                          <p:val>
                                            <p:strVal val="#ppt_x"/>
                                          </p:val>
                                        </p:tav>
                                      </p:tavLst>
                                    </p:anim>
                                    <p:anim calcmode="lin" valueType="num">
                                      <p:cBhvr>
                                        <p:cTn id="48" dur="500" fill="hold"/>
                                        <p:tgtEl>
                                          <p:spTgt spid="26641"/>
                                        </p:tgtEl>
                                        <p:attrNameLst>
                                          <p:attrName>ppt_y</p:attrName>
                                        </p:attrNameLst>
                                      </p:cBhvr>
                                      <p:tavLst>
                                        <p:tav tm="0">
                                          <p:val>
                                            <p:strVal val="#ppt_y"/>
                                          </p:val>
                                        </p:tav>
                                        <p:tav tm="100000">
                                          <p:val>
                                            <p:strVal val="#ppt_y"/>
                                          </p:val>
                                        </p:tav>
                                      </p:tavLst>
                                    </p:anim>
                                    <p:anim calcmode="lin" valueType="num">
                                      <p:cBhvr>
                                        <p:cTn id="49" dur="500" fill="hold"/>
                                        <p:tgtEl>
                                          <p:spTgt spid="26641"/>
                                        </p:tgtEl>
                                        <p:attrNameLst>
                                          <p:attrName>ppt_w</p:attrName>
                                        </p:attrNameLst>
                                      </p:cBhvr>
                                      <p:tavLst>
                                        <p:tav tm="0">
                                          <p:val>
                                            <p:fltVal val="0"/>
                                          </p:val>
                                        </p:tav>
                                        <p:tav tm="100000">
                                          <p:val>
                                            <p:strVal val="#ppt_w"/>
                                          </p:val>
                                        </p:tav>
                                      </p:tavLst>
                                    </p:anim>
                                    <p:anim calcmode="lin" valueType="num">
                                      <p:cBhvr>
                                        <p:cTn id="50" dur="500" fill="hold"/>
                                        <p:tgtEl>
                                          <p:spTgt spid="26641"/>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2" fill="hold" grpId="0" nodeType="clickEffect">
                                  <p:stCondLst>
                                    <p:cond delay="0"/>
                                  </p:stCondLst>
                                  <p:childTnLst>
                                    <p:set>
                                      <p:cBhvr>
                                        <p:cTn id="54" dur="1" fill="hold">
                                          <p:stCondLst>
                                            <p:cond delay="0"/>
                                          </p:stCondLst>
                                        </p:cTn>
                                        <p:tgtEl>
                                          <p:spTgt spid="26630"/>
                                        </p:tgtEl>
                                        <p:attrNameLst>
                                          <p:attrName>style.visibility</p:attrName>
                                        </p:attrNameLst>
                                      </p:cBhvr>
                                      <p:to>
                                        <p:strVal val="visible"/>
                                      </p:to>
                                    </p:set>
                                    <p:anim calcmode="lin" valueType="num">
                                      <p:cBhvr>
                                        <p:cTn id="55" dur="500" fill="hold"/>
                                        <p:tgtEl>
                                          <p:spTgt spid="26630"/>
                                        </p:tgtEl>
                                        <p:attrNameLst>
                                          <p:attrName>ppt_x</p:attrName>
                                        </p:attrNameLst>
                                      </p:cBhvr>
                                      <p:tavLst>
                                        <p:tav tm="0">
                                          <p:val>
                                            <p:strVal val="#ppt_x+#ppt_w/2"/>
                                          </p:val>
                                        </p:tav>
                                        <p:tav tm="100000">
                                          <p:val>
                                            <p:strVal val="#ppt_x"/>
                                          </p:val>
                                        </p:tav>
                                      </p:tavLst>
                                    </p:anim>
                                    <p:anim calcmode="lin" valueType="num">
                                      <p:cBhvr>
                                        <p:cTn id="56" dur="500" fill="hold"/>
                                        <p:tgtEl>
                                          <p:spTgt spid="26630"/>
                                        </p:tgtEl>
                                        <p:attrNameLst>
                                          <p:attrName>ppt_y</p:attrName>
                                        </p:attrNameLst>
                                      </p:cBhvr>
                                      <p:tavLst>
                                        <p:tav tm="0">
                                          <p:val>
                                            <p:strVal val="#ppt_y"/>
                                          </p:val>
                                        </p:tav>
                                        <p:tav tm="100000">
                                          <p:val>
                                            <p:strVal val="#ppt_y"/>
                                          </p:val>
                                        </p:tav>
                                      </p:tavLst>
                                    </p:anim>
                                    <p:anim calcmode="lin" valueType="num">
                                      <p:cBhvr>
                                        <p:cTn id="57" dur="500" fill="hold"/>
                                        <p:tgtEl>
                                          <p:spTgt spid="26630"/>
                                        </p:tgtEl>
                                        <p:attrNameLst>
                                          <p:attrName>ppt_w</p:attrName>
                                        </p:attrNameLst>
                                      </p:cBhvr>
                                      <p:tavLst>
                                        <p:tav tm="0">
                                          <p:val>
                                            <p:fltVal val="0"/>
                                          </p:val>
                                        </p:tav>
                                        <p:tav tm="100000">
                                          <p:val>
                                            <p:strVal val="#ppt_w"/>
                                          </p:val>
                                        </p:tav>
                                      </p:tavLst>
                                    </p:anim>
                                    <p:anim calcmode="lin" valueType="num">
                                      <p:cBhvr>
                                        <p:cTn id="58" dur="500" fill="hold"/>
                                        <p:tgtEl>
                                          <p:spTgt spid="26630"/>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2" fill="hold" grpId="0" nodeType="clickEffect">
                                  <p:stCondLst>
                                    <p:cond delay="0"/>
                                  </p:stCondLst>
                                  <p:childTnLst>
                                    <p:set>
                                      <p:cBhvr>
                                        <p:cTn id="62" dur="1" fill="hold">
                                          <p:stCondLst>
                                            <p:cond delay="0"/>
                                          </p:stCondLst>
                                        </p:cTn>
                                        <p:tgtEl>
                                          <p:spTgt spid="26638"/>
                                        </p:tgtEl>
                                        <p:attrNameLst>
                                          <p:attrName>style.visibility</p:attrName>
                                        </p:attrNameLst>
                                      </p:cBhvr>
                                      <p:to>
                                        <p:strVal val="visible"/>
                                      </p:to>
                                    </p:set>
                                    <p:anim calcmode="lin" valueType="num">
                                      <p:cBhvr>
                                        <p:cTn id="63" dur="500" fill="hold"/>
                                        <p:tgtEl>
                                          <p:spTgt spid="26638"/>
                                        </p:tgtEl>
                                        <p:attrNameLst>
                                          <p:attrName>ppt_x</p:attrName>
                                        </p:attrNameLst>
                                      </p:cBhvr>
                                      <p:tavLst>
                                        <p:tav tm="0">
                                          <p:val>
                                            <p:strVal val="#ppt_x+#ppt_w/2"/>
                                          </p:val>
                                        </p:tav>
                                        <p:tav tm="100000">
                                          <p:val>
                                            <p:strVal val="#ppt_x"/>
                                          </p:val>
                                        </p:tav>
                                      </p:tavLst>
                                    </p:anim>
                                    <p:anim calcmode="lin" valueType="num">
                                      <p:cBhvr>
                                        <p:cTn id="64" dur="500" fill="hold"/>
                                        <p:tgtEl>
                                          <p:spTgt spid="26638"/>
                                        </p:tgtEl>
                                        <p:attrNameLst>
                                          <p:attrName>ppt_y</p:attrName>
                                        </p:attrNameLst>
                                      </p:cBhvr>
                                      <p:tavLst>
                                        <p:tav tm="0">
                                          <p:val>
                                            <p:strVal val="#ppt_y"/>
                                          </p:val>
                                        </p:tav>
                                        <p:tav tm="100000">
                                          <p:val>
                                            <p:strVal val="#ppt_y"/>
                                          </p:val>
                                        </p:tav>
                                      </p:tavLst>
                                    </p:anim>
                                    <p:anim calcmode="lin" valueType="num">
                                      <p:cBhvr>
                                        <p:cTn id="65" dur="500" fill="hold"/>
                                        <p:tgtEl>
                                          <p:spTgt spid="26638"/>
                                        </p:tgtEl>
                                        <p:attrNameLst>
                                          <p:attrName>ppt_w</p:attrName>
                                        </p:attrNameLst>
                                      </p:cBhvr>
                                      <p:tavLst>
                                        <p:tav tm="0">
                                          <p:val>
                                            <p:fltVal val="0"/>
                                          </p:val>
                                        </p:tav>
                                        <p:tav tm="100000">
                                          <p:val>
                                            <p:strVal val="#ppt_w"/>
                                          </p:val>
                                        </p:tav>
                                      </p:tavLst>
                                    </p:anim>
                                    <p:anim calcmode="lin" valueType="num">
                                      <p:cBhvr>
                                        <p:cTn id="66" dur="500" fill="hold"/>
                                        <p:tgtEl>
                                          <p:spTgt spid="26638"/>
                                        </p:tgtEl>
                                        <p:attrNameLst>
                                          <p:attrName>ppt_h</p:attrName>
                                        </p:attrNameLst>
                                      </p:cBhvr>
                                      <p:tavLst>
                                        <p:tav tm="0">
                                          <p:val>
                                            <p:strVal val="#ppt_h"/>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1" fill="hold" grpId="0" nodeType="clickEffect">
                                  <p:stCondLst>
                                    <p:cond delay="0"/>
                                  </p:stCondLst>
                                  <p:childTnLst>
                                    <p:set>
                                      <p:cBhvr>
                                        <p:cTn id="70" dur="1" fill="hold">
                                          <p:stCondLst>
                                            <p:cond delay="0"/>
                                          </p:stCondLst>
                                        </p:cTn>
                                        <p:tgtEl>
                                          <p:spTgt spid="26629"/>
                                        </p:tgtEl>
                                        <p:attrNameLst>
                                          <p:attrName>style.visibility</p:attrName>
                                        </p:attrNameLst>
                                      </p:cBhvr>
                                      <p:to>
                                        <p:strVal val="visible"/>
                                      </p:to>
                                    </p:set>
                                    <p:anim calcmode="lin" valueType="num">
                                      <p:cBhvr>
                                        <p:cTn id="71" dur="500" fill="hold"/>
                                        <p:tgtEl>
                                          <p:spTgt spid="26629"/>
                                        </p:tgtEl>
                                        <p:attrNameLst>
                                          <p:attrName>ppt_x</p:attrName>
                                        </p:attrNameLst>
                                      </p:cBhvr>
                                      <p:tavLst>
                                        <p:tav tm="0">
                                          <p:val>
                                            <p:strVal val="#ppt_x"/>
                                          </p:val>
                                        </p:tav>
                                        <p:tav tm="100000">
                                          <p:val>
                                            <p:strVal val="#ppt_x"/>
                                          </p:val>
                                        </p:tav>
                                      </p:tavLst>
                                    </p:anim>
                                    <p:anim calcmode="lin" valueType="num">
                                      <p:cBhvr>
                                        <p:cTn id="72" dur="500" fill="hold"/>
                                        <p:tgtEl>
                                          <p:spTgt spid="26629"/>
                                        </p:tgtEl>
                                        <p:attrNameLst>
                                          <p:attrName>ppt_y</p:attrName>
                                        </p:attrNameLst>
                                      </p:cBhvr>
                                      <p:tavLst>
                                        <p:tav tm="0">
                                          <p:val>
                                            <p:strVal val="#ppt_y-#ppt_h/2"/>
                                          </p:val>
                                        </p:tav>
                                        <p:tav tm="100000">
                                          <p:val>
                                            <p:strVal val="#ppt_y"/>
                                          </p:val>
                                        </p:tav>
                                      </p:tavLst>
                                    </p:anim>
                                    <p:anim calcmode="lin" valueType="num">
                                      <p:cBhvr>
                                        <p:cTn id="73" dur="500" fill="hold"/>
                                        <p:tgtEl>
                                          <p:spTgt spid="26629"/>
                                        </p:tgtEl>
                                        <p:attrNameLst>
                                          <p:attrName>ppt_w</p:attrName>
                                        </p:attrNameLst>
                                      </p:cBhvr>
                                      <p:tavLst>
                                        <p:tav tm="0">
                                          <p:val>
                                            <p:strVal val="#ppt_w"/>
                                          </p:val>
                                        </p:tav>
                                        <p:tav tm="100000">
                                          <p:val>
                                            <p:strVal val="#ppt_w"/>
                                          </p:val>
                                        </p:tav>
                                      </p:tavLst>
                                    </p:anim>
                                    <p:anim calcmode="lin" valueType="num">
                                      <p:cBhvr>
                                        <p:cTn id="74" dur="500" fill="hold"/>
                                        <p:tgtEl>
                                          <p:spTgt spid="26629"/>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1" fill="hold" grpId="0" nodeType="clickEffect">
                                  <p:stCondLst>
                                    <p:cond delay="0"/>
                                  </p:stCondLst>
                                  <p:childTnLst>
                                    <p:set>
                                      <p:cBhvr>
                                        <p:cTn id="78" dur="1" fill="hold">
                                          <p:stCondLst>
                                            <p:cond delay="0"/>
                                          </p:stCondLst>
                                        </p:cTn>
                                        <p:tgtEl>
                                          <p:spTgt spid="26639"/>
                                        </p:tgtEl>
                                        <p:attrNameLst>
                                          <p:attrName>style.visibility</p:attrName>
                                        </p:attrNameLst>
                                      </p:cBhvr>
                                      <p:to>
                                        <p:strVal val="visible"/>
                                      </p:to>
                                    </p:set>
                                    <p:anim calcmode="lin" valueType="num">
                                      <p:cBhvr>
                                        <p:cTn id="79" dur="500" fill="hold"/>
                                        <p:tgtEl>
                                          <p:spTgt spid="26639"/>
                                        </p:tgtEl>
                                        <p:attrNameLst>
                                          <p:attrName>ppt_x</p:attrName>
                                        </p:attrNameLst>
                                      </p:cBhvr>
                                      <p:tavLst>
                                        <p:tav tm="0">
                                          <p:val>
                                            <p:strVal val="#ppt_x"/>
                                          </p:val>
                                        </p:tav>
                                        <p:tav tm="100000">
                                          <p:val>
                                            <p:strVal val="#ppt_x"/>
                                          </p:val>
                                        </p:tav>
                                      </p:tavLst>
                                    </p:anim>
                                    <p:anim calcmode="lin" valueType="num">
                                      <p:cBhvr>
                                        <p:cTn id="80" dur="500" fill="hold"/>
                                        <p:tgtEl>
                                          <p:spTgt spid="26639"/>
                                        </p:tgtEl>
                                        <p:attrNameLst>
                                          <p:attrName>ppt_y</p:attrName>
                                        </p:attrNameLst>
                                      </p:cBhvr>
                                      <p:tavLst>
                                        <p:tav tm="0">
                                          <p:val>
                                            <p:strVal val="#ppt_y-#ppt_h/2"/>
                                          </p:val>
                                        </p:tav>
                                        <p:tav tm="100000">
                                          <p:val>
                                            <p:strVal val="#ppt_y"/>
                                          </p:val>
                                        </p:tav>
                                      </p:tavLst>
                                    </p:anim>
                                    <p:anim calcmode="lin" valueType="num">
                                      <p:cBhvr>
                                        <p:cTn id="81" dur="500" fill="hold"/>
                                        <p:tgtEl>
                                          <p:spTgt spid="26639"/>
                                        </p:tgtEl>
                                        <p:attrNameLst>
                                          <p:attrName>ppt_w</p:attrName>
                                        </p:attrNameLst>
                                      </p:cBhvr>
                                      <p:tavLst>
                                        <p:tav tm="0">
                                          <p:val>
                                            <p:strVal val="#ppt_w"/>
                                          </p:val>
                                        </p:tav>
                                        <p:tav tm="100000">
                                          <p:val>
                                            <p:strVal val="#ppt_w"/>
                                          </p:val>
                                        </p:tav>
                                      </p:tavLst>
                                    </p:anim>
                                    <p:anim calcmode="lin" valueType="num">
                                      <p:cBhvr>
                                        <p:cTn id="82" dur="500" fill="hold"/>
                                        <p:tgtEl>
                                          <p:spTgt spid="26639"/>
                                        </p:tgtEl>
                                        <p:attrNameLst>
                                          <p:attrName>ppt_h</p:attrName>
                                        </p:attrNameLst>
                                      </p:cBhvr>
                                      <p:tavLst>
                                        <p:tav tm="0">
                                          <p:val>
                                            <p:fltVal val="0"/>
                                          </p:val>
                                        </p:tav>
                                        <p:tav tm="100000">
                                          <p:val>
                                            <p:strVal val="#ppt_h"/>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26628"/>
                                        </p:tgtEl>
                                        <p:attrNameLst>
                                          <p:attrName>style.visibility</p:attrName>
                                        </p:attrNameLst>
                                      </p:cBhvr>
                                      <p:to>
                                        <p:strVal val="visible"/>
                                      </p:to>
                                    </p:set>
                                    <p:anim calcmode="lin" valueType="num">
                                      <p:cBhvr>
                                        <p:cTn id="87" dur="500" fill="hold"/>
                                        <p:tgtEl>
                                          <p:spTgt spid="26628"/>
                                        </p:tgtEl>
                                        <p:attrNameLst>
                                          <p:attrName>ppt_x</p:attrName>
                                        </p:attrNameLst>
                                      </p:cBhvr>
                                      <p:tavLst>
                                        <p:tav tm="0">
                                          <p:val>
                                            <p:strVal val="#ppt_x"/>
                                          </p:val>
                                        </p:tav>
                                        <p:tav tm="100000">
                                          <p:val>
                                            <p:strVal val="#ppt_x"/>
                                          </p:val>
                                        </p:tav>
                                      </p:tavLst>
                                    </p:anim>
                                    <p:anim calcmode="lin" valueType="num">
                                      <p:cBhvr>
                                        <p:cTn id="88" dur="500" fill="hold"/>
                                        <p:tgtEl>
                                          <p:spTgt spid="26628"/>
                                        </p:tgtEl>
                                        <p:attrNameLst>
                                          <p:attrName>ppt_y</p:attrName>
                                        </p:attrNameLst>
                                      </p:cBhvr>
                                      <p:tavLst>
                                        <p:tav tm="0">
                                          <p:val>
                                            <p:strVal val="#ppt_y-#ppt_h/2"/>
                                          </p:val>
                                        </p:tav>
                                        <p:tav tm="100000">
                                          <p:val>
                                            <p:strVal val="#ppt_y"/>
                                          </p:val>
                                        </p:tav>
                                      </p:tavLst>
                                    </p:anim>
                                    <p:anim calcmode="lin" valueType="num">
                                      <p:cBhvr>
                                        <p:cTn id="89" dur="500" fill="hold"/>
                                        <p:tgtEl>
                                          <p:spTgt spid="26628"/>
                                        </p:tgtEl>
                                        <p:attrNameLst>
                                          <p:attrName>ppt_w</p:attrName>
                                        </p:attrNameLst>
                                      </p:cBhvr>
                                      <p:tavLst>
                                        <p:tav tm="0">
                                          <p:val>
                                            <p:strVal val="#ppt_w"/>
                                          </p:val>
                                        </p:tav>
                                        <p:tav tm="100000">
                                          <p:val>
                                            <p:strVal val="#ppt_w"/>
                                          </p:val>
                                        </p:tav>
                                      </p:tavLst>
                                    </p:anim>
                                    <p:anim calcmode="lin" valueType="num">
                                      <p:cBhvr>
                                        <p:cTn id="90" dur="5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7" presetClass="entr" presetSubtype="1" fill="hold" grpId="0" nodeType="clickEffect">
                                  <p:stCondLst>
                                    <p:cond delay="0"/>
                                  </p:stCondLst>
                                  <p:childTnLst>
                                    <p:set>
                                      <p:cBhvr>
                                        <p:cTn id="94" dur="1" fill="hold">
                                          <p:stCondLst>
                                            <p:cond delay="0"/>
                                          </p:stCondLst>
                                        </p:cTn>
                                        <p:tgtEl>
                                          <p:spTgt spid="26640"/>
                                        </p:tgtEl>
                                        <p:attrNameLst>
                                          <p:attrName>style.visibility</p:attrName>
                                        </p:attrNameLst>
                                      </p:cBhvr>
                                      <p:to>
                                        <p:strVal val="visible"/>
                                      </p:to>
                                    </p:set>
                                    <p:anim calcmode="lin" valueType="num">
                                      <p:cBhvr>
                                        <p:cTn id="95" dur="500" fill="hold"/>
                                        <p:tgtEl>
                                          <p:spTgt spid="26640"/>
                                        </p:tgtEl>
                                        <p:attrNameLst>
                                          <p:attrName>ppt_x</p:attrName>
                                        </p:attrNameLst>
                                      </p:cBhvr>
                                      <p:tavLst>
                                        <p:tav tm="0">
                                          <p:val>
                                            <p:strVal val="#ppt_x"/>
                                          </p:val>
                                        </p:tav>
                                        <p:tav tm="100000">
                                          <p:val>
                                            <p:strVal val="#ppt_x"/>
                                          </p:val>
                                        </p:tav>
                                      </p:tavLst>
                                    </p:anim>
                                    <p:anim calcmode="lin" valueType="num">
                                      <p:cBhvr>
                                        <p:cTn id="96" dur="500" fill="hold"/>
                                        <p:tgtEl>
                                          <p:spTgt spid="26640"/>
                                        </p:tgtEl>
                                        <p:attrNameLst>
                                          <p:attrName>ppt_y</p:attrName>
                                        </p:attrNameLst>
                                      </p:cBhvr>
                                      <p:tavLst>
                                        <p:tav tm="0">
                                          <p:val>
                                            <p:strVal val="#ppt_y-#ppt_h/2"/>
                                          </p:val>
                                        </p:tav>
                                        <p:tav tm="100000">
                                          <p:val>
                                            <p:strVal val="#ppt_y"/>
                                          </p:val>
                                        </p:tav>
                                      </p:tavLst>
                                    </p:anim>
                                    <p:anim calcmode="lin" valueType="num">
                                      <p:cBhvr>
                                        <p:cTn id="97" dur="500" fill="hold"/>
                                        <p:tgtEl>
                                          <p:spTgt spid="26640"/>
                                        </p:tgtEl>
                                        <p:attrNameLst>
                                          <p:attrName>ppt_w</p:attrName>
                                        </p:attrNameLst>
                                      </p:cBhvr>
                                      <p:tavLst>
                                        <p:tav tm="0">
                                          <p:val>
                                            <p:strVal val="#ppt_w"/>
                                          </p:val>
                                        </p:tav>
                                        <p:tav tm="100000">
                                          <p:val>
                                            <p:strVal val="#ppt_w"/>
                                          </p:val>
                                        </p:tav>
                                      </p:tavLst>
                                    </p:anim>
                                    <p:anim calcmode="lin" valueType="num">
                                      <p:cBhvr>
                                        <p:cTn id="98" dur="500" fill="hold"/>
                                        <p:tgtEl>
                                          <p:spTgt spid="266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P spid="26628" grpId="0" animBg="1"/>
      <p:bldP spid="26629" grpId="0" animBg="1"/>
      <p:bldP spid="26630" grpId="0" animBg="1"/>
      <p:bldP spid="26631" grpId="0" animBg="1"/>
      <p:bldP spid="26632" grpId="0" animBg="1"/>
      <p:bldP spid="26636" grpId="0"/>
      <p:bldP spid="26637" grpId="0"/>
      <p:bldP spid="26638" grpId="0"/>
      <p:bldP spid="26639" grpId="0"/>
      <p:bldP spid="26640" grpId="0"/>
      <p:bldP spid="26641" grpId="0"/>
      <p:bldP spid="2664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DF49-55DA-4117-AEAB-5C231527DA64}"/>
              </a:ext>
            </a:extLst>
          </p:cNvPr>
          <p:cNvSpPr>
            <a:spLocks noGrp="1"/>
          </p:cNvSpPr>
          <p:nvPr>
            <p:ph type="title"/>
          </p:nvPr>
        </p:nvSpPr>
        <p:spPr/>
        <p:txBody>
          <a:bodyPr/>
          <a:lstStyle/>
          <a:p>
            <a:pPr algn="ctr"/>
            <a:r>
              <a:rPr lang="ar-DZ" dirty="0">
                <a:solidFill>
                  <a:srgbClr val="FFFF00"/>
                </a:solidFill>
              </a:rPr>
              <a:t>انواع استراتيجيات الموارد البشرية</a:t>
            </a:r>
            <a:endParaRPr lang="en-US" dirty="0">
              <a:solidFill>
                <a:srgbClr val="FFFF00"/>
              </a:solidFill>
            </a:endParaRPr>
          </a:p>
        </p:txBody>
      </p:sp>
      <p:sp>
        <p:nvSpPr>
          <p:cNvPr id="4" name="Rectangle 1">
            <a:extLst>
              <a:ext uri="{FF2B5EF4-FFF2-40B4-BE49-F238E27FC236}">
                <a16:creationId xmlns:a16="http://schemas.microsoft.com/office/drawing/2014/main" id="{BB21426D-8685-489E-8597-1A98285292B1}"/>
              </a:ext>
            </a:extLst>
          </p:cNvPr>
          <p:cNvSpPr>
            <a:spLocks noGrp="1" noChangeArrowheads="1"/>
          </p:cNvSpPr>
          <p:nvPr>
            <p:ph idx="1"/>
          </p:nvPr>
        </p:nvSpPr>
        <p:spPr bwMode="auto">
          <a:xfrm>
            <a:off x="457200" y="971877"/>
            <a:ext cx="8534400" cy="544764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spAutoFit/>
          </a:bodyPr>
          <a:lstStyle>
            <a:lvl1pPr>
              <a:lnSpc>
                <a:spcPct val="90000"/>
              </a:lnSpc>
              <a:spcBef>
                <a:spcPts val="1000"/>
              </a:spcBef>
              <a:buFont typeface="Arial" panose="020B0604020202020204" pitchFamily="34" charset="0"/>
              <a:buChar char="•"/>
              <a:tabLst>
                <a:tab pos="457200" algn="l"/>
              </a:tabLst>
              <a:defRPr sz="2200">
                <a:solidFill>
                  <a:schemeClr val="tx1"/>
                </a:solidFill>
                <a:latin typeface="Century Gothic" panose="020B0502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tabLst>
                <a:tab pos="457200" algn="l"/>
              </a:tabLst>
              <a:defRPr sz="2000">
                <a:solidFill>
                  <a:schemeClr val="tx1"/>
                </a:solidFill>
                <a:latin typeface="Century Gothic" panose="020B0502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tabLst>
                <a:tab pos="457200" algn="l"/>
              </a:tabLst>
              <a:defRPr>
                <a:solidFill>
                  <a:schemeClr val="tx1"/>
                </a:solidFill>
                <a:latin typeface="Century Gothic" panose="020B0502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tabLst>
                <a:tab pos="457200" algn="l"/>
              </a:tabLst>
              <a:defRPr sz="1600">
                <a:solidFill>
                  <a:schemeClr val="tx1"/>
                </a:solidFill>
                <a:latin typeface="Century Gothic" panose="020B0502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tabLst>
                <a:tab pos="457200" algn="l"/>
              </a:tabLst>
              <a:defRPr sz="1600">
                <a:solidFill>
                  <a:schemeClr val="tx1"/>
                </a:solidFill>
                <a:latin typeface="Century Gothic" panose="020B0502020202020204" pitchFamily="34" charset="0"/>
                <a:cs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tabLst>
                <a:tab pos="457200" algn="l"/>
              </a:tabLst>
              <a:defRPr sz="1600">
                <a:solidFill>
                  <a:schemeClr val="tx1"/>
                </a:solidFill>
                <a:latin typeface="Century Gothic" panose="020B0502020202020204" pitchFamily="34" charset="0"/>
                <a:cs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tabLst>
                <a:tab pos="457200" algn="l"/>
              </a:tabLst>
              <a:defRPr sz="1600">
                <a:solidFill>
                  <a:schemeClr val="tx1"/>
                </a:solidFill>
                <a:latin typeface="Century Gothic" panose="020B0502020202020204" pitchFamily="34" charset="0"/>
                <a:cs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tabLst>
                <a:tab pos="457200" algn="l"/>
              </a:tabLst>
              <a:defRPr sz="1600">
                <a:solidFill>
                  <a:schemeClr val="tx1"/>
                </a:solidFill>
                <a:latin typeface="Century Gothic" panose="020B0502020202020204" pitchFamily="34" charset="0"/>
                <a:cs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tabLst>
                <a:tab pos="457200" algn="l"/>
              </a:tabLst>
              <a:defRPr sz="1600">
                <a:solidFill>
                  <a:schemeClr val="tx1"/>
                </a:solidFill>
                <a:latin typeface="Century Gothic" panose="020B0502020202020204" pitchFamily="34" charset="0"/>
                <a:cs typeface="Arial" panose="020B0604020202020204" pitchFamily="34" charset="0"/>
              </a:defRPr>
            </a:lvl9pPr>
          </a:lstStyle>
          <a:p>
            <a:pPr algn="r" rtl="1" eaLnBrk="1" hangingPunct="1">
              <a:lnSpc>
                <a:spcPct val="100000"/>
              </a:lnSpc>
              <a:spcBef>
                <a:spcPct val="0"/>
              </a:spcBef>
              <a:buFontTx/>
              <a:buChar char="•"/>
            </a:pPr>
            <a:endParaRPr lang="ar-SA" altLang="fr-FR" sz="2400" b="1" dirty="0">
              <a:latin typeface="Simplified Arabic" panose="02020603050405020304" pitchFamily="18" charset="-78"/>
              <a:ea typeface="Times New Roman" panose="02020603050405020304" pitchFamily="18" charset="0"/>
              <a:cs typeface="Simplified Arabic" panose="02020603050405020304" pitchFamily="18" charset="-78"/>
            </a:endParaRPr>
          </a:p>
          <a:p>
            <a:pPr algn="r" rtl="1" eaLnBrk="1" hangingPunct="1">
              <a:lnSpc>
                <a:spcPct val="100000"/>
              </a:lnSpc>
              <a:spcBef>
                <a:spcPct val="0"/>
              </a:spcBef>
              <a:buFontTx/>
              <a:buNone/>
            </a:pPr>
            <a:r>
              <a:rPr lang="ar-DZ" altLang="fr-FR" sz="2400" b="1" dirty="0">
                <a:latin typeface="Simplified Arabic" panose="02020603050405020304" pitchFamily="18" charset="-78"/>
                <a:ea typeface="Times New Roman" panose="02020603050405020304" pitchFamily="18" charset="0"/>
                <a:cs typeface="Simplified Arabic" panose="02020603050405020304" pitchFamily="18" charset="-78"/>
              </a:rPr>
              <a:t>بعض ال</a:t>
            </a:r>
            <a:r>
              <a:rPr lang="ar-SA" altLang="fr-FR" sz="2400" b="1" dirty="0">
                <a:latin typeface="Simplified Arabic" panose="02020603050405020304" pitchFamily="18" charset="-78"/>
                <a:ea typeface="Times New Roman" panose="02020603050405020304" pitchFamily="18" charset="0"/>
                <a:cs typeface="Simplified Arabic" panose="02020603050405020304" pitchFamily="18" charset="-78"/>
              </a:rPr>
              <a:t>استراتيجيات في مجال ادارة الموارد البشرية :</a:t>
            </a:r>
          </a:p>
          <a:p>
            <a:pPr algn="r" rtl="1" eaLnBrk="1" hangingPunct="1">
              <a:lnSpc>
                <a:spcPct val="100000"/>
              </a:lnSpc>
              <a:spcBef>
                <a:spcPct val="0"/>
              </a:spcBef>
              <a:buFontTx/>
              <a:buChar char="•"/>
            </a:pPr>
            <a:endParaRPr lang="ar-SA" altLang="fr-FR" sz="2400" b="1" dirty="0">
              <a:latin typeface="Simplified Arabic" panose="02020603050405020304" pitchFamily="18" charset="-78"/>
              <a:ea typeface="Times New Roman" panose="02020603050405020304" pitchFamily="18" charset="0"/>
              <a:cs typeface="Simplified Arabic" panose="02020603050405020304" pitchFamily="18" charset="-78"/>
            </a:endParaRPr>
          </a:p>
          <a:p>
            <a:pPr marL="457200" indent="-457200" algn="r" rtl="1" eaLnBrk="1" hangingPunct="1">
              <a:lnSpc>
                <a:spcPct val="150000"/>
              </a:lnSpc>
              <a:spcBef>
                <a:spcPts val="0"/>
              </a:spcBef>
              <a:spcAft>
                <a:spcPts val="0"/>
              </a:spcAft>
              <a:buFont typeface="+mj-lt"/>
              <a:buAutoNum type="arabicPeriod"/>
            </a:pPr>
            <a:r>
              <a:rPr lang="ar-SA" altLang="fr-FR" sz="2400" b="1" dirty="0">
                <a:latin typeface="Simplified Arabic" panose="02020603050405020304" pitchFamily="18" charset="-78"/>
                <a:ea typeface="Times New Roman" panose="02020603050405020304" pitchFamily="18" charset="0"/>
                <a:cs typeface="Simplified Arabic" panose="02020603050405020304" pitchFamily="18" charset="-78"/>
              </a:rPr>
              <a:t>استراتيجية استقطاب وتكوين الموارد البشرية.</a:t>
            </a:r>
          </a:p>
          <a:p>
            <a:pPr marL="457200" indent="-457200" algn="r" rtl="1">
              <a:lnSpc>
                <a:spcPct val="150000"/>
              </a:lnSpc>
              <a:spcBef>
                <a:spcPts val="0"/>
              </a:spcBef>
              <a:spcAft>
                <a:spcPts val="0"/>
              </a:spcAft>
              <a:buFont typeface="+mj-lt"/>
              <a:buAutoNum type="arabicPeriod"/>
            </a:pPr>
            <a:r>
              <a:rPr lang="ar-SA" altLang="fr-FR" sz="2400" b="1" dirty="0">
                <a:latin typeface="Simplified Arabic" panose="02020603050405020304" pitchFamily="18" charset="-78"/>
                <a:ea typeface="Times New Roman" panose="02020603050405020304" pitchFamily="18" charset="0"/>
                <a:cs typeface="Simplified Arabic" panose="02020603050405020304" pitchFamily="18" charset="-78"/>
              </a:rPr>
              <a:t>استراتيجية إدارة أداء المواد البشرية.</a:t>
            </a:r>
          </a:p>
          <a:p>
            <a:pPr marL="457200" indent="-457200" algn="r" rtl="1">
              <a:lnSpc>
                <a:spcPct val="150000"/>
              </a:lnSpc>
              <a:spcBef>
                <a:spcPts val="0"/>
              </a:spcBef>
              <a:spcAft>
                <a:spcPts val="0"/>
              </a:spcAft>
              <a:buFont typeface="+mj-lt"/>
              <a:buAutoNum type="arabicPeriod"/>
            </a:pPr>
            <a:r>
              <a:rPr lang="ar-SA" altLang="fr-FR" sz="2400" b="1" dirty="0">
                <a:latin typeface="Simplified Arabic" panose="02020603050405020304" pitchFamily="18" charset="-78"/>
                <a:cs typeface="Simplified Arabic" panose="02020603050405020304" pitchFamily="18" charset="-78"/>
              </a:rPr>
              <a:t>استراتيجية تدريب وتنمية الموارد البشرية.</a:t>
            </a:r>
          </a:p>
          <a:p>
            <a:pPr marL="457200" indent="-457200" algn="r" rtl="1">
              <a:lnSpc>
                <a:spcPct val="150000"/>
              </a:lnSpc>
              <a:spcBef>
                <a:spcPts val="0"/>
              </a:spcBef>
              <a:spcAft>
                <a:spcPts val="0"/>
              </a:spcAft>
              <a:buFont typeface="+mj-lt"/>
              <a:buAutoNum type="arabicPeriod"/>
            </a:pPr>
            <a:r>
              <a:rPr lang="ar-SA" altLang="fr-FR" sz="2400" b="1" dirty="0">
                <a:latin typeface="Simplified Arabic" panose="02020603050405020304" pitchFamily="18" charset="-78"/>
                <a:cs typeface="Simplified Arabic" panose="02020603050405020304" pitchFamily="18" charset="-78"/>
              </a:rPr>
              <a:t>استراتيجية قياس وتقييم أداء الموارد البشرية.</a:t>
            </a:r>
          </a:p>
          <a:p>
            <a:pPr marL="457200" indent="-457200" algn="r" rtl="1">
              <a:lnSpc>
                <a:spcPct val="150000"/>
              </a:lnSpc>
              <a:spcBef>
                <a:spcPts val="0"/>
              </a:spcBef>
              <a:spcAft>
                <a:spcPts val="0"/>
              </a:spcAft>
              <a:buFont typeface="+mj-lt"/>
              <a:buAutoNum type="arabicPeriod"/>
            </a:pPr>
            <a:r>
              <a:rPr lang="ar-SA" altLang="fr-FR" sz="2400" b="1" dirty="0">
                <a:latin typeface="Simplified Arabic" panose="02020603050405020304" pitchFamily="18" charset="-78"/>
                <a:cs typeface="Simplified Arabic" panose="02020603050405020304" pitchFamily="18" charset="-78"/>
              </a:rPr>
              <a:t>استراتيجية تعويض ومكافأة الموارد البشرية</a:t>
            </a:r>
            <a:endParaRPr lang="ar-DZ" altLang="fr-FR" sz="2400" b="1" dirty="0">
              <a:latin typeface="Simplified Arabic" panose="02020603050405020304" pitchFamily="18" charset="-78"/>
              <a:cs typeface="Simplified Arabic" panose="02020603050405020304" pitchFamily="18" charset="-78"/>
            </a:endParaRPr>
          </a:p>
          <a:p>
            <a:pPr marL="457200" indent="-457200" algn="r" rtl="1">
              <a:lnSpc>
                <a:spcPct val="150000"/>
              </a:lnSpc>
              <a:spcBef>
                <a:spcPts val="0"/>
              </a:spcBef>
              <a:spcAft>
                <a:spcPts val="0"/>
              </a:spcAft>
              <a:buFont typeface="+mj-lt"/>
              <a:buAutoNum type="arabicPeriod"/>
            </a:pPr>
            <a:r>
              <a:rPr lang="ar-DZ" altLang="fr-FR" sz="2400" b="1" dirty="0">
                <a:latin typeface="Simplified Arabic" panose="02020603050405020304" pitchFamily="18" charset="-78"/>
                <a:cs typeface="Simplified Arabic" panose="02020603050405020304" pitchFamily="18" charset="-78"/>
              </a:rPr>
              <a:t>استراتيجية تمكين الموارد البشرية</a:t>
            </a:r>
          </a:p>
          <a:p>
            <a:pPr marL="457200" indent="-457200" algn="r" rtl="1">
              <a:lnSpc>
                <a:spcPct val="150000"/>
              </a:lnSpc>
              <a:spcBef>
                <a:spcPts val="0"/>
              </a:spcBef>
              <a:spcAft>
                <a:spcPts val="0"/>
              </a:spcAft>
              <a:buFont typeface="+mj-lt"/>
              <a:buAutoNum type="arabicPeriod"/>
            </a:pPr>
            <a:r>
              <a:rPr lang="ar-DZ" altLang="fr-FR" sz="2400" b="1" dirty="0">
                <a:latin typeface="Simplified Arabic" panose="02020603050405020304" pitchFamily="18" charset="-78"/>
                <a:cs typeface="Simplified Arabic" panose="02020603050405020304" pitchFamily="18" charset="-78"/>
              </a:rPr>
              <a:t>استراتيجية المنظمة المتعلمة والتعلم التنظيمي المستمر</a:t>
            </a:r>
          </a:p>
          <a:p>
            <a:pPr marL="457200" indent="-457200" algn="r" rtl="1">
              <a:lnSpc>
                <a:spcPct val="100000"/>
              </a:lnSpc>
              <a:spcBef>
                <a:spcPct val="0"/>
              </a:spcBef>
              <a:buFont typeface="+mj-lt"/>
              <a:buAutoNum type="arabicPeriod"/>
            </a:pPr>
            <a:endParaRPr lang="en-US" altLang="fr-FR" sz="2400" b="1" dirty="0">
              <a:latin typeface="Arial" panose="020B0604020202020204" pitchFamily="34" charset="0"/>
              <a:cs typeface="Majalla UI"/>
            </a:endParaRPr>
          </a:p>
        </p:txBody>
      </p:sp>
    </p:spTree>
    <p:extLst>
      <p:ext uri="{BB962C8B-B14F-4D97-AF65-F5344CB8AC3E}">
        <p14:creationId xmlns:p14="http://schemas.microsoft.com/office/powerpoint/2010/main" val="21252422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7287-7F03-4A0A-86CB-86A5E5F083ED}"/>
              </a:ext>
            </a:extLst>
          </p:cNvPr>
          <p:cNvSpPr>
            <a:spLocks noGrp="1"/>
          </p:cNvSpPr>
          <p:nvPr>
            <p:ph type="title"/>
          </p:nvPr>
        </p:nvSpPr>
        <p:spPr>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ar-SA" altLang="fr-FR" sz="3600"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استراتيجية استقطاب وتكوين الموارد البشرية</a:t>
            </a:r>
            <a:endParaRPr lang="en-US" sz="3600" dirty="0">
              <a:solidFill>
                <a:srgbClr val="FFFF00"/>
              </a:solidFill>
            </a:endParaRPr>
          </a:p>
        </p:txBody>
      </p:sp>
      <p:sp>
        <p:nvSpPr>
          <p:cNvPr id="4" name="Rectangle: Rounded Corners 3">
            <a:extLst>
              <a:ext uri="{FF2B5EF4-FFF2-40B4-BE49-F238E27FC236}">
                <a16:creationId xmlns:a16="http://schemas.microsoft.com/office/drawing/2014/main" id="{D75584EF-C788-499A-A6D8-9E811AFED660}"/>
              </a:ext>
            </a:extLst>
          </p:cNvPr>
          <p:cNvSpPr/>
          <p:nvPr/>
        </p:nvSpPr>
        <p:spPr bwMode="auto">
          <a:xfrm>
            <a:off x="304800" y="1447800"/>
            <a:ext cx="8458200" cy="15240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rgbClr val="FFFF00"/>
                </a:solidFill>
                <a:effectLst/>
                <a:latin typeface="Times New Roman" panose="02020603050405020304" pitchFamily="18" charset="0"/>
              </a:rPr>
              <a:t>استراتيجية استقطاب وتكوين الموارد البشرية</a:t>
            </a:r>
            <a:r>
              <a:rPr kumimoji="0" lang="ar-DZ" sz="2400" b="0" i="0" u="none" strike="noStrike" cap="none" normalizeH="0" baseline="0" dirty="0">
                <a:ln>
                  <a:noFill/>
                </a:ln>
                <a:solidFill>
                  <a:schemeClr val="tx1"/>
                </a:solidFill>
                <a:effectLst/>
                <a:latin typeface="Times New Roman" panose="02020603050405020304" pitchFamily="18" charset="0"/>
              </a:rPr>
              <a:t>: والتي تهدف الى استقطاب العناصر ذات الكفاءة والخبرة الجيدة بغرض توظيفها واستخامها في تطوير وتحسين الوظعية الاقتصادية ويرتبط هذا الهدف بتخطيط القوى العاملة وتقدير الاحتياجات منها.</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A84B1171-15EB-412E-A23E-412E53046FE6}"/>
              </a:ext>
            </a:extLst>
          </p:cNvPr>
          <p:cNvSpPr/>
          <p:nvPr/>
        </p:nvSpPr>
        <p:spPr bwMode="auto">
          <a:xfrm>
            <a:off x="304800" y="3124201"/>
            <a:ext cx="8458200" cy="137159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spcBef>
                <a:spcPts val="0"/>
              </a:spcBef>
              <a:spcAft>
                <a:spcPts val="0"/>
              </a:spcAft>
            </a:pPr>
            <a:r>
              <a:rPr lang="ar-SA" altLang="fr-FR"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استراتيجية إدارة أداء المواد البشرية</a:t>
            </a:r>
            <a:r>
              <a:rPr lang="ar-DZ" altLang="fr-FR"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DZ" altLang="fr-FR" dirty="0">
                <a:solidFill>
                  <a:schemeClr val="tx1"/>
                </a:solidFill>
                <a:latin typeface="Times New Roman" panose="02020603050405020304" pitchFamily="18" charset="0"/>
              </a:rPr>
              <a:t>وتهدف الى صياغة استراتيجية من أجل تسيير الفعال للافراد داخل المؤسسة بهدف تحقيق الاهداف المسطرة كون أن هذا الاخير يؤثر على نتائجها ومةقفها التناسبي</a:t>
            </a:r>
            <a:endParaRPr lang="ar-SA" altLang="fr-FR"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937914D4-3E44-4CC8-B5AA-76D64674EBA0}"/>
              </a:ext>
            </a:extLst>
          </p:cNvPr>
          <p:cNvSpPr/>
          <p:nvPr/>
        </p:nvSpPr>
        <p:spPr bwMode="auto">
          <a:xfrm>
            <a:off x="304800" y="4724400"/>
            <a:ext cx="8458200" cy="137159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spcBef>
                <a:spcPts val="0"/>
              </a:spcBef>
              <a:spcAft>
                <a:spcPts val="0"/>
              </a:spcAft>
            </a:pPr>
            <a:r>
              <a:rPr lang="ar-SA" altLang="fr-FR"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استراتيجية </a:t>
            </a:r>
            <a:r>
              <a:rPr lang="ar-SA" altLang="fr-FR" b="1" dirty="0">
                <a:solidFill>
                  <a:srgbClr val="FFFF00"/>
                </a:solidFill>
                <a:latin typeface="Simplified Arabic" panose="02020603050405020304" pitchFamily="18" charset="-78"/>
                <a:cs typeface="Simplified Arabic" panose="02020603050405020304" pitchFamily="18" charset="-78"/>
              </a:rPr>
              <a:t>تدريب وتنمية الموارد البشرية </a:t>
            </a:r>
            <a:r>
              <a:rPr lang="ar-DZ" altLang="fr-FR"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DZ" altLang="fr-FR" dirty="0">
                <a:solidFill>
                  <a:schemeClr val="tx1"/>
                </a:solidFill>
                <a:latin typeface="Times New Roman" panose="02020603050405020304" pitchFamily="18" charset="0"/>
              </a:rPr>
              <a:t>وتهدف الى رفع كفاءة ومعارف ومهارات الموارد البشرية العاملة في المنظمة مع توجيههم نحو الانشطة التي تركز عليها .</a:t>
            </a:r>
            <a:endParaRPr lang="ar-SA" altLang="fr-FR"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504074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4CD243E-0932-4213-BB47-2656D86BE4AE}"/>
              </a:ext>
            </a:extLst>
          </p:cNvPr>
          <p:cNvSpPr/>
          <p:nvPr/>
        </p:nvSpPr>
        <p:spPr bwMode="auto">
          <a:xfrm>
            <a:off x="228600" y="228598"/>
            <a:ext cx="8666922" cy="1600201"/>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spcBef>
                <a:spcPts val="0"/>
              </a:spcBef>
              <a:spcAft>
                <a:spcPts val="0"/>
              </a:spcAft>
            </a:pPr>
            <a:r>
              <a:rPr lang="ar-SA" altLang="fr-FR"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استراتيجية </a:t>
            </a:r>
            <a:r>
              <a:rPr lang="ar-SA" altLang="fr-FR" b="1" dirty="0">
                <a:solidFill>
                  <a:srgbClr val="FFFF00"/>
                </a:solidFill>
                <a:latin typeface="Simplified Arabic" panose="02020603050405020304" pitchFamily="18" charset="-78"/>
                <a:cs typeface="Simplified Arabic" panose="02020603050405020304" pitchFamily="18" charset="-78"/>
              </a:rPr>
              <a:t>قياس وتقييم أداء الموارد البشرية </a:t>
            </a:r>
            <a:r>
              <a:rPr lang="ar-DZ" altLang="fr-FR"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DZ" altLang="fr-FR" dirty="0">
                <a:solidFill>
                  <a:schemeClr val="tx1"/>
                </a:solidFill>
                <a:latin typeface="Times New Roman" panose="02020603050405020304" pitchFamily="18" charset="0"/>
              </a:rPr>
              <a:t>وتهدف الى معرفة مدى اتفاق الاداء الفعلي مع الاداء المستهدف من حيث الحجم والكمية والسرعة والوقت والجودة والتكلفة والاستمرارية والتدفق وكذلك مدى تناسق عناصر الاداء والقائمين عليه مع الموصفات التي يتضمنها تصميم العمل</a:t>
            </a:r>
            <a:endParaRPr lang="ar-SA" altLang="fr-FR"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D0BC4F65-3359-432D-8E83-8E339C7C490D}"/>
              </a:ext>
            </a:extLst>
          </p:cNvPr>
          <p:cNvSpPr/>
          <p:nvPr/>
        </p:nvSpPr>
        <p:spPr bwMode="auto">
          <a:xfrm>
            <a:off x="228600" y="1905000"/>
            <a:ext cx="8666922" cy="1600201"/>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spcBef>
                <a:spcPts val="0"/>
              </a:spcBef>
              <a:spcAft>
                <a:spcPts val="0"/>
              </a:spcAft>
            </a:pPr>
            <a:r>
              <a:rPr lang="ar-SA" altLang="fr-FR"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استراتيجية </a:t>
            </a:r>
            <a:r>
              <a:rPr lang="ar-SA" altLang="fr-FR" b="1" dirty="0">
                <a:solidFill>
                  <a:srgbClr val="FFFF00"/>
                </a:solidFill>
                <a:latin typeface="Simplified Arabic" panose="02020603050405020304" pitchFamily="18" charset="-78"/>
                <a:cs typeface="Simplified Arabic" panose="02020603050405020304" pitchFamily="18" charset="-78"/>
              </a:rPr>
              <a:t>تعويض ومكافأة الموارد البشرية</a:t>
            </a:r>
            <a:r>
              <a:rPr lang="ar-DZ" altLang="fr-FR"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DZ" altLang="fr-FR" dirty="0">
                <a:solidFill>
                  <a:schemeClr val="tx1"/>
                </a:solidFill>
                <a:latin typeface="Times New Roman" panose="02020603050405020304" pitchFamily="18" charset="0"/>
              </a:rPr>
              <a:t>وهذه الاستراتيجية تعتمد على نظام الحوافز المتمثل في الترقية وسياسات الاجور المغرية وتعتمد في مضمونها على فهم الاحتياجات العامة للمنظمة والعاملين بها وكيف يمكن ارضاء هذه الاحتياجات بما يحقق توازن مناسب بين المكافأ المادية والغير مادية.</a:t>
            </a:r>
            <a:endParaRPr lang="ar-SA" altLang="fr-FR"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4DCD3F10-2617-4BEA-B796-02AD1EE73720}"/>
              </a:ext>
            </a:extLst>
          </p:cNvPr>
          <p:cNvSpPr/>
          <p:nvPr/>
        </p:nvSpPr>
        <p:spPr bwMode="auto">
          <a:xfrm>
            <a:off x="480391" y="3657602"/>
            <a:ext cx="8458200" cy="137159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spcBef>
                <a:spcPts val="0"/>
              </a:spcBef>
              <a:spcAft>
                <a:spcPts val="0"/>
              </a:spcAft>
            </a:pPr>
            <a:r>
              <a:rPr lang="ar-SA" altLang="fr-FR"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استراتيجية </a:t>
            </a:r>
            <a:r>
              <a:rPr lang="ar-SA" altLang="fr-FR" b="1" dirty="0">
                <a:solidFill>
                  <a:srgbClr val="FFFF00"/>
                </a:solidFill>
                <a:latin typeface="Simplified Arabic" panose="02020603050405020304" pitchFamily="18" charset="-78"/>
                <a:cs typeface="Simplified Arabic" panose="02020603050405020304" pitchFamily="18" charset="-78"/>
              </a:rPr>
              <a:t>تمكين الموارد البشرية</a:t>
            </a:r>
            <a:r>
              <a:rPr lang="ar-DZ" altLang="fr-FR"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DZ" altLang="fr-FR" dirty="0">
                <a:solidFill>
                  <a:schemeClr val="tx1"/>
                </a:solidFill>
                <a:latin typeface="Times New Roman" panose="02020603050405020304" pitchFamily="18" charset="0"/>
              </a:rPr>
              <a:t>وتهدف الى تمكين العاملين داخل المنظمة من الرقي في السلم الوظيفي ورقي المنظمة في محيطها التنافسي الى الوصول الى اعلى درجات التمكين فهي عملية مدروسة وتتم بحذر وتدرج.</a:t>
            </a:r>
            <a:endParaRPr lang="ar-SA" altLang="fr-FR" dirty="0">
              <a:solidFill>
                <a:schemeClr val="tx1"/>
              </a:solidFill>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id="{0837DF14-7464-4CA4-AC4B-41E491AD584D}"/>
              </a:ext>
            </a:extLst>
          </p:cNvPr>
          <p:cNvSpPr/>
          <p:nvPr/>
        </p:nvSpPr>
        <p:spPr bwMode="auto">
          <a:xfrm>
            <a:off x="460513" y="5257803"/>
            <a:ext cx="8458200" cy="137159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spcBef>
                <a:spcPts val="0"/>
              </a:spcBef>
              <a:spcAft>
                <a:spcPts val="0"/>
              </a:spcAft>
            </a:pPr>
            <a:r>
              <a:rPr lang="ar-SA" altLang="fr-FR"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استراتيجية </a:t>
            </a:r>
            <a:r>
              <a:rPr lang="ar-SA" altLang="fr-FR" b="1" dirty="0">
                <a:solidFill>
                  <a:srgbClr val="FFFF00"/>
                </a:solidFill>
                <a:latin typeface="Simplified Arabic" panose="02020603050405020304" pitchFamily="18" charset="-78"/>
                <a:cs typeface="Simplified Arabic" panose="02020603050405020304" pitchFamily="18" charset="-78"/>
              </a:rPr>
              <a:t>المنظمة المتعلمة والتعلم التنظيمي المستمر</a:t>
            </a:r>
            <a:r>
              <a:rPr lang="ar-DZ" altLang="fr-FR" b="1" dirty="0">
                <a:solidFill>
                  <a:srgbClr val="FFFF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DZ" altLang="fr-FR" dirty="0">
                <a:solidFill>
                  <a:schemeClr val="tx1"/>
                </a:solidFill>
                <a:latin typeface="Times New Roman" panose="02020603050405020304" pitchFamily="18" charset="0"/>
              </a:rPr>
              <a:t>تهدف الى تحول المنظمة من المؤسسة التقليدية الى مؤسسة متعلمة تعتمد على استراتيجية تعاون وثقافة متكيفة وهيكل افقي مع تمكين الادوار ومشاركة المعلومات </a:t>
            </a:r>
            <a:endParaRPr lang="ar-SA" altLang="fr-FR"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94870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9817" y="2819400"/>
            <a:ext cx="9143999" cy="1676400"/>
          </a:xfrm>
        </p:spPr>
        <p:txBody>
          <a:bodyPr/>
          <a:lstStyle/>
          <a:p>
            <a:r>
              <a:rPr lang="ar-DZ" sz="4800" dirty="0">
                <a:solidFill>
                  <a:schemeClr val="tx1"/>
                </a:solidFill>
                <a:latin typeface="Times New Roman" panose="02020603050405020304" pitchFamily="18" charset="0"/>
              </a:rPr>
              <a:t>المحاضرة السابعة </a:t>
            </a:r>
            <a:br>
              <a:rPr lang="ar-DZ" sz="4800" dirty="0">
                <a:solidFill>
                  <a:schemeClr val="tx1"/>
                </a:solidFill>
                <a:latin typeface="Times New Roman" panose="02020603050405020304" pitchFamily="18" charset="0"/>
              </a:rPr>
            </a:br>
            <a:br>
              <a:rPr lang="ar-SA" sz="4800" dirty="0">
                <a:solidFill>
                  <a:srgbClr val="FFFF00"/>
                </a:solidFill>
              </a:rPr>
            </a:br>
            <a:endParaRPr lang="en-US" sz="4800" dirty="0"/>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2881933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C8F6-B154-4EFD-BB78-6609E70482E9}"/>
              </a:ext>
            </a:extLst>
          </p:cNvPr>
          <p:cNvSpPr>
            <a:spLocks noGrp="1"/>
          </p:cNvSpPr>
          <p:nvPr>
            <p:ph type="title"/>
          </p:nvPr>
        </p:nvSpPr>
        <p:spPr>
          <a:xfrm>
            <a:off x="228600" y="228600"/>
            <a:ext cx="8763000" cy="838200"/>
          </a:xfrm>
        </p:spPr>
        <p:txBody>
          <a:bodyPr/>
          <a:lstStyle/>
          <a:p>
            <a:pPr algn="ctr" rtl="1"/>
            <a:r>
              <a:rPr lang="ar-SA" altLang="fr-FR" sz="3600" b="1" dirty="0">
                <a:solidFill>
                  <a:srgbClr val="FFFF00"/>
                </a:solidFill>
              </a:rPr>
              <a:t>بعض مفاهيم وأدوات التحليل الإستراتيجي لتخطيط الموارد البشرية</a:t>
            </a:r>
            <a:endParaRPr lang="en-US" sz="3600" dirty="0">
              <a:solidFill>
                <a:srgbClr val="FFFF00"/>
              </a:solidFill>
            </a:endParaRPr>
          </a:p>
        </p:txBody>
      </p:sp>
      <p:sp>
        <p:nvSpPr>
          <p:cNvPr id="3" name="Content Placeholder 2">
            <a:extLst>
              <a:ext uri="{FF2B5EF4-FFF2-40B4-BE49-F238E27FC236}">
                <a16:creationId xmlns:a16="http://schemas.microsoft.com/office/drawing/2014/main" id="{B814D612-2077-4542-8E3F-293641CCDED1}"/>
              </a:ext>
            </a:extLst>
          </p:cNvPr>
          <p:cNvSpPr>
            <a:spLocks noGrp="1"/>
          </p:cNvSpPr>
          <p:nvPr>
            <p:ph idx="1"/>
          </p:nvPr>
        </p:nvSpPr>
        <p:spPr>
          <a:xfrm>
            <a:off x="304800" y="1371600"/>
            <a:ext cx="8534400" cy="4495800"/>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r" rtl="1">
              <a:buFont typeface="Wingdings 2" panose="05020102010507070707" pitchFamily="18" charset="2"/>
              <a:buNone/>
            </a:pPr>
            <a:r>
              <a:rPr lang="ar-SA" altLang="fr-FR" dirty="0"/>
              <a:t>وتتوقف قدرة المنظمة على تبنى الإتجاه الإستراتيجي لإدارة مواردها البشرية بناءً على قدرتها على تنمية بيئة تكون فيها:</a:t>
            </a:r>
          </a:p>
          <a:p>
            <a:pPr algn="r" rtl="1">
              <a:buFont typeface="Wingdings 2" panose="05020102010507070707" pitchFamily="18" charset="2"/>
              <a:buNone/>
            </a:pPr>
            <a:r>
              <a:rPr lang="ar-SA" altLang="fr-FR" dirty="0"/>
              <a:t>1)الموارد البشرية عنصراً متكاملاًمع عناصر العمل الأخرى.</a:t>
            </a:r>
          </a:p>
          <a:p>
            <a:pPr algn="r" rtl="1">
              <a:buFont typeface="Wingdings 2" panose="05020102010507070707" pitchFamily="18" charset="2"/>
              <a:buNone/>
            </a:pPr>
            <a:r>
              <a:rPr lang="ar-SA" altLang="fr-FR" dirty="0"/>
              <a:t>2)الموارد البشرية متضمنة في كل قرارات العمل الإسترتيجية.</a:t>
            </a:r>
          </a:p>
          <a:p>
            <a:pPr algn="r" rtl="1">
              <a:buFont typeface="Wingdings 2" panose="05020102010507070707" pitchFamily="18" charset="2"/>
              <a:buNone/>
            </a:pPr>
            <a:r>
              <a:rPr lang="ar-SA" altLang="fr-FR" dirty="0"/>
              <a:t>3)القرارات المتعلقة بالموارد البشرية منبثقة أساساً من حاجة العمل الفعلية</a:t>
            </a:r>
          </a:p>
          <a:p>
            <a:pPr algn="r" rtl="1">
              <a:buFont typeface="Wingdings 2" panose="05020102010507070707" pitchFamily="18" charset="2"/>
              <a:buNone/>
            </a:pPr>
            <a:r>
              <a:rPr lang="ar-SA" altLang="fr-FR" dirty="0"/>
              <a:t>4)أنشطة الموارد البشرية متكاملة وداعمة لبعضها البعض وليست أنشطة مستقلة.</a:t>
            </a:r>
          </a:p>
          <a:p>
            <a:endParaRPr lang="en-US" dirty="0"/>
          </a:p>
        </p:txBody>
      </p:sp>
    </p:spTree>
    <p:extLst>
      <p:ext uri="{BB962C8B-B14F-4D97-AF65-F5344CB8AC3E}">
        <p14:creationId xmlns:p14="http://schemas.microsoft.com/office/powerpoint/2010/main" val="5363943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C073D-F24F-4E50-8589-DA69E0A99DFB}"/>
              </a:ext>
            </a:extLst>
          </p:cNvPr>
          <p:cNvSpPr>
            <a:spLocks noGrp="1"/>
          </p:cNvSpPr>
          <p:nvPr>
            <p:ph idx="1"/>
          </p:nvPr>
        </p:nvSpPr>
        <p:spPr>
          <a:xfrm>
            <a:off x="190500" y="228600"/>
            <a:ext cx="8763000" cy="6324600"/>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274320" indent="-274320" algn="r" rtl="1" fontAlgn="auto">
              <a:spcBef>
                <a:spcPts val="0"/>
              </a:spcBef>
              <a:spcAft>
                <a:spcPts val="0"/>
              </a:spcAft>
              <a:buClr>
                <a:schemeClr val="accent3"/>
              </a:buClr>
              <a:buFont typeface="Wingdings 2"/>
              <a:buNone/>
              <a:defRPr/>
            </a:pPr>
            <a:r>
              <a:rPr lang="ar-SA" sz="2800" dirty="0"/>
              <a:t>يمكن إستخلاص عدد من </a:t>
            </a:r>
            <a:r>
              <a:rPr lang="ar-SA" sz="2800" b="1" dirty="0"/>
              <a:t>المزايا والمنافع </a:t>
            </a:r>
            <a:r>
              <a:rPr lang="ar-SA" sz="2800" dirty="0"/>
              <a:t>التي تستطيع المنظمة تحقيقها من تطبيق التخطيط الإستراتيجي لمواردها البشرية ومنها:</a:t>
            </a:r>
            <a:endParaRPr lang="ar-DZ" sz="2800" dirty="0"/>
          </a:p>
          <a:p>
            <a:pPr marL="274320" indent="-274320" algn="r" rtl="1" fontAlgn="auto">
              <a:spcBef>
                <a:spcPts val="0"/>
              </a:spcBef>
              <a:spcAft>
                <a:spcPts val="0"/>
              </a:spcAft>
              <a:buClr>
                <a:schemeClr val="accent3"/>
              </a:buClr>
              <a:buFont typeface="Wingdings 2"/>
              <a:buNone/>
              <a:defRPr/>
            </a:pPr>
            <a:endParaRPr lang="ar-SA" sz="1200" dirty="0"/>
          </a:p>
          <a:p>
            <a:pPr marL="514350" indent="-514350" algn="r" rtl="1" fontAlgn="auto">
              <a:spcBef>
                <a:spcPts val="0"/>
              </a:spcBef>
              <a:spcAft>
                <a:spcPts val="0"/>
              </a:spcAft>
              <a:buClr>
                <a:schemeClr val="accent3"/>
              </a:buClr>
              <a:buFont typeface="+mj-lt"/>
              <a:buAutoNum type="arabicPeriod"/>
              <a:defRPr/>
            </a:pPr>
            <a:r>
              <a:rPr lang="ar-SA" sz="2800" dirty="0"/>
              <a:t>إستخدام الخطط الإستراتيجية كمرشد ودليل للمنظمة لتحديد المتغيرات الهامة والتكيف معها بفعالية.</a:t>
            </a:r>
          </a:p>
          <a:p>
            <a:pPr marL="514350" indent="-514350" algn="r" rtl="1" fontAlgn="auto">
              <a:spcBef>
                <a:spcPts val="0"/>
              </a:spcBef>
              <a:spcAft>
                <a:spcPts val="0"/>
              </a:spcAft>
              <a:buClr>
                <a:schemeClr val="accent3"/>
              </a:buClr>
              <a:buFont typeface="+mj-lt"/>
              <a:buAutoNum type="arabicPeriod"/>
              <a:defRPr/>
            </a:pPr>
            <a:r>
              <a:rPr lang="ar-SA" sz="2800" dirty="0"/>
              <a:t>زيادة قدرة المنظمة على تحديد أهدافها المتعددة والتعرف على نقاط الضعف والقوة والفرص والتحديات في المنظمة وتحديد البرامج التنفيذية للتعامل معها.</a:t>
            </a:r>
          </a:p>
          <a:p>
            <a:pPr marL="514350" indent="-514350" algn="r" rtl="1" fontAlgn="auto">
              <a:spcBef>
                <a:spcPts val="0"/>
              </a:spcBef>
              <a:spcAft>
                <a:spcPts val="0"/>
              </a:spcAft>
              <a:buClr>
                <a:schemeClr val="accent3"/>
              </a:buClr>
              <a:buFont typeface="+mj-lt"/>
              <a:buAutoNum type="arabicPeriod"/>
              <a:defRPr/>
            </a:pPr>
            <a:r>
              <a:rPr lang="ar-SA" sz="2800" dirty="0"/>
              <a:t> زيادة قدرة المنظمة على التنبؤ بإحتياجاتها من الموارد البشرية كماً ونوعاً وتنميتها بصورة تتفق مع تحقيق اهدافها الإستراتيجية</a:t>
            </a:r>
            <a:endParaRPr lang="ar-DZ" sz="2800" dirty="0"/>
          </a:p>
          <a:p>
            <a:pPr marL="514350" indent="-514350" algn="r" rtl="1" fontAlgn="auto">
              <a:lnSpc>
                <a:spcPct val="100000"/>
              </a:lnSpc>
              <a:spcBef>
                <a:spcPts val="0"/>
              </a:spcBef>
              <a:spcAft>
                <a:spcPts val="0"/>
              </a:spcAft>
              <a:buFont typeface="+mj-lt"/>
              <a:buAutoNum type="arabicPeriod"/>
              <a:defRPr/>
            </a:pPr>
            <a:r>
              <a:rPr lang="ar-SA" sz="2800" dirty="0"/>
              <a:t>خلق وسيلة للربط بين سياسات وأنظمة الموارد البشرية متضمنة سياسات تدريب وتنمية الأفراد بإستراتيجية العمل ككل.</a:t>
            </a:r>
          </a:p>
          <a:p>
            <a:pPr marL="514350" indent="-514350" algn="r" rtl="1" fontAlgn="auto">
              <a:lnSpc>
                <a:spcPct val="100000"/>
              </a:lnSpc>
              <a:spcBef>
                <a:spcPts val="0"/>
              </a:spcBef>
              <a:spcAft>
                <a:spcPts val="0"/>
              </a:spcAft>
              <a:buFont typeface="+mj-lt"/>
              <a:buAutoNum type="arabicPeriod"/>
              <a:defRPr/>
            </a:pPr>
            <a:r>
              <a:rPr lang="ar-SA" sz="2800" dirty="0"/>
              <a:t>زيادة الإتساق والتوافق بين خطط الموارد البشرية والعمليات التنفيذية</a:t>
            </a:r>
          </a:p>
          <a:p>
            <a:pPr marL="514350" indent="-514350" algn="r" rtl="1" fontAlgn="auto">
              <a:lnSpc>
                <a:spcPct val="100000"/>
              </a:lnSpc>
              <a:spcBef>
                <a:spcPts val="0"/>
              </a:spcBef>
              <a:spcAft>
                <a:spcPts val="0"/>
              </a:spcAft>
              <a:buFont typeface="+mj-lt"/>
              <a:buAutoNum type="arabicPeriod"/>
              <a:defRPr/>
            </a:pPr>
            <a:r>
              <a:rPr lang="ar-SA" sz="2800" dirty="0"/>
              <a:t>زيادة فعالية إستخدام الموارد البشرية وتحسين إنتاجيتها وخفض معدلات الحوادث, ومعدل دوران العمل, ومعدل الغياب</a:t>
            </a:r>
            <a:r>
              <a:rPr lang="ar-SA" sz="2800" dirty="0">
                <a:solidFill>
                  <a:srgbClr val="0070C0"/>
                </a:solidFill>
              </a:rPr>
              <a:t>.</a:t>
            </a:r>
          </a:p>
          <a:p>
            <a:pPr marL="514350" indent="-514350" algn="r" rtl="1" fontAlgn="auto">
              <a:lnSpc>
                <a:spcPct val="100000"/>
              </a:lnSpc>
              <a:spcBef>
                <a:spcPts val="0"/>
              </a:spcBef>
              <a:spcAft>
                <a:spcPts val="0"/>
              </a:spcAft>
              <a:buClr>
                <a:schemeClr val="accent3"/>
              </a:buClr>
              <a:buFont typeface="Arial" panose="020B0604020202020204" pitchFamily="34" charset="0"/>
              <a:buNone/>
              <a:defRPr/>
            </a:pPr>
            <a:endParaRPr lang="ar-SA" sz="2800" dirty="0"/>
          </a:p>
          <a:p>
            <a:pPr marL="514350" indent="-514350" algn="r" rtl="1" fontAlgn="auto">
              <a:spcBef>
                <a:spcPts val="0"/>
              </a:spcBef>
              <a:spcAft>
                <a:spcPts val="0"/>
              </a:spcAft>
              <a:buClr>
                <a:schemeClr val="accent3"/>
              </a:buClr>
              <a:buFont typeface="+mj-lt"/>
              <a:buAutoNum type="arabicPeriod"/>
              <a:defRPr/>
            </a:pPr>
            <a:endParaRPr lang="en-US" sz="2800" dirty="0"/>
          </a:p>
        </p:txBody>
      </p:sp>
    </p:spTree>
    <p:extLst>
      <p:ext uri="{BB962C8B-B14F-4D97-AF65-F5344CB8AC3E}">
        <p14:creationId xmlns:p14="http://schemas.microsoft.com/office/powerpoint/2010/main" val="10865759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022573-9585-4DD9-B331-2D6A3610D157}"/>
              </a:ext>
            </a:extLst>
          </p:cNvPr>
          <p:cNvSpPr/>
          <p:nvPr/>
        </p:nvSpPr>
        <p:spPr>
          <a:xfrm>
            <a:off x="457200" y="228600"/>
            <a:ext cx="8229600" cy="954107"/>
          </a:xfrm>
          <a:prstGeom prst="rect">
            <a:avLst/>
          </a:prstGeom>
        </p:spPr>
        <p:txBody>
          <a:bodyPr wrap="square">
            <a:spAutoFit/>
          </a:bodyPr>
          <a:lstStyle/>
          <a:p>
            <a:pPr algn="ctr" rtl="1"/>
            <a:r>
              <a:rPr lang="ar-SA" altLang="fr-FR" sz="2800" b="1" dirty="0">
                <a:solidFill>
                  <a:srgbClr val="FFFF00"/>
                </a:solidFill>
              </a:rPr>
              <a:t>بعض المتطلبات الأساسية لتطبيق مفهوم الإدارة الإستراتيجية للموارد البشرية</a:t>
            </a:r>
            <a:endParaRPr lang="en-US" sz="2800" dirty="0">
              <a:solidFill>
                <a:srgbClr val="FFFF00"/>
              </a:solidFill>
            </a:endParaRPr>
          </a:p>
        </p:txBody>
      </p:sp>
      <p:sp>
        <p:nvSpPr>
          <p:cNvPr id="5" name="Rectangle 4">
            <a:extLst>
              <a:ext uri="{FF2B5EF4-FFF2-40B4-BE49-F238E27FC236}">
                <a16:creationId xmlns:a16="http://schemas.microsoft.com/office/drawing/2014/main" id="{AF59C8AA-127A-4AD8-BA7C-23CA967A8F49}"/>
              </a:ext>
            </a:extLst>
          </p:cNvPr>
          <p:cNvSpPr/>
          <p:nvPr/>
        </p:nvSpPr>
        <p:spPr>
          <a:xfrm>
            <a:off x="266700" y="1199272"/>
            <a:ext cx="8610600" cy="1131848"/>
          </a:xfrm>
          <a:prstGeom prst="rect">
            <a:avLst/>
          </a:prstGeom>
        </p:spPr>
        <p:txBody>
          <a:bodyPr wrap="square">
            <a:spAutoFit/>
          </a:bodyPr>
          <a:lstStyle/>
          <a:p>
            <a:pPr algn="r" rtl="1" fontAlgn="auto">
              <a:lnSpc>
                <a:spcPct val="150000"/>
              </a:lnSpc>
              <a:spcAft>
                <a:spcPts val="0"/>
              </a:spcAft>
              <a:buFont typeface="Wingdings 2" panose="05020102010507070707" pitchFamily="18" charset="2"/>
              <a:buNone/>
              <a:defRPr/>
            </a:pPr>
            <a:r>
              <a:rPr lang="ar-SA" b="1" dirty="0"/>
              <a:t>يتطلب تطبيق المفهوم الإستراتيجي لإدارة الموارد البشرية توافر بعض المتطلبات الأساسية والضرورية لتحقيق أهداف المنظمة, ومن أهم هذه المتطلبات:</a:t>
            </a:r>
          </a:p>
        </p:txBody>
      </p:sp>
      <p:sp>
        <p:nvSpPr>
          <p:cNvPr id="6" name="Rectangle: Rounded Corners 5">
            <a:extLst>
              <a:ext uri="{FF2B5EF4-FFF2-40B4-BE49-F238E27FC236}">
                <a16:creationId xmlns:a16="http://schemas.microsoft.com/office/drawing/2014/main" id="{B58AC25D-F305-43BB-A8EC-CB498245777C}"/>
              </a:ext>
            </a:extLst>
          </p:cNvPr>
          <p:cNvSpPr/>
          <p:nvPr/>
        </p:nvSpPr>
        <p:spPr bwMode="auto">
          <a:xfrm>
            <a:off x="7096538" y="2604052"/>
            <a:ext cx="1780761" cy="3810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b="1" dirty="0"/>
              <a:t>1.</a:t>
            </a:r>
            <a:r>
              <a:rPr lang="ar-SA" sz="2200" b="1" dirty="0"/>
              <a:t>تغير قيم وإتجاهات الأفراد المتعلقة بالعمل بحيث يزيد ولاؤهم وإنتمائهم للمنظمة, وتزيد دافعيتهم للعمل</a:t>
            </a:r>
            <a:endParaRPr kumimoji="0" lang="en-US" sz="2200" b="0" i="0" u="none" strike="noStrike" cap="none" normalizeH="0" baseline="0" dirty="0">
              <a:ln>
                <a:noFill/>
              </a:ln>
              <a:effectLst/>
            </a:endParaRPr>
          </a:p>
        </p:txBody>
      </p:sp>
      <p:sp>
        <p:nvSpPr>
          <p:cNvPr id="7" name="Rectangle: Rounded Corners 6">
            <a:extLst>
              <a:ext uri="{FF2B5EF4-FFF2-40B4-BE49-F238E27FC236}">
                <a16:creationId xmlns:a16="http://schemas.microsoft.com/office/drawing/2014/main" id="{96DB52ED-64A0-4FB6-A59F-DDF3175D6021}"/>
              </a:ext>
            </a:extLst>
          </p:cNvPr>
          <p:cNvSpPr/>
          <p:nvPr/>
        </p:nvSpPr>
        <p:spPr bwMode="auto">
          <a:xfrm>
            <a:off x="4744278" y="2590800"/>
            <a:ext cx="2133600" cy="3810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b="1" dirty="0"/>
              <a:t>2.</a:t>
            </a:r>
            <a:r>
              <a:rPr lang="ar-SA" sz="2200" b="1" dirty="0"/>
              <a:t>تغيير دور ووظيفة إدارة الموارد البشرية بحيث يزيد إشراكها في تكوين وإعداد الخطط الإستراتيجية على مستوى المنظمة ككل</a:t>
            </a:r>
            <a:endParaRPr kumimoji="0" lang="en-US" sz="2200" b="0" i="0" u="none" strike="noStrike" cap="none" normalizeH="0" baseline="0" dirty="0">
              <a:ln>
                <a:noFill/>
              </a:ln>
              <a:effectLst/>
            </a:endParaRPr>
          </a:p>
        </p:txBody>
      </p:sp>
      <p:sp>
        <p:nvSpPr>
          <p:cNvPr id="8" name="Rectangle: Rounded Corners 7">
            <a:extLst>
              <a:ext uri="{FF2B5EF4-FFF2-40B4-BE49-F238E27FC236}">
                <a16:creationId xmlns:a16="http://schemas.microsoft.com/office/drawing/2014/main" id="{8353168C-2337-47B4-A962-7FF4DE08D17A}"/>
              </a:ext>
            </a:extLst>
          </p:cNvPr>
          <p:cNvSpPr/>
          <p:nvPr/>
        </p:nvSpPr>
        <p:spPr bwMode="auto">
          <a:xfrm>
            <a:off x="2406926" y="2590800"/>
            <a:ext cx="2133600" cy="3810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rtl="1">
              <a:lnSpc>
                <a:spcPct val="150000"/>
              </a:lnSpc>
              <a:buFont typeface="Arial" panose="020B0604020202020204" pitchFamily="34" charset="0"/>
              <a:buNone/>
            </a:pPr>
            <a:r>
              <a:rPr lang="ar-DZ" altLang="en-US" sz="2000" b="1" dirty="0"/>
              <a:t>3. </a:t>
            </a:r>
            <a:r>
              <a:rPr lang="ar-SA" altLang="en-US" sz="2000" b="1" dirty="0"/>
              <a:t>تغيير ماهية وطبيعة المهارات المطلوب توافرها في مديري إدارة الموارد البشرية, بحيث تزيد مهاراتهم التخصصية لتشمل المهارا</a:t>
            </a:r>
            <a:r>
              <a:rPr lang="ar-DZ" altLang="en-US" sz="2000" b="1" dirty="0"/>
              <a:t>ت</a:t>
            </a:r>
            <a:endParaRPr lang="ar-SA" altLang="en-US" sz="2000" b="1" dirty="0"/>
          </a:p>
        </p:txBody>
      </p:sp>
      <p:sp>
        <p:nvSpPr>
          <p:cNvPr id="9" name="Rectangle: Rounded Corners 8">
            <a:extLst>
              <a:ext uri="{FF2B5EF4-FFF2-40B4-BE49-F238E27FC236}">
                <a16:creationId xmlns:a16="http://schemas.microsoft.com/office/drawing/2014/main" id="{9687A19E-9563-421E-82D6-7567110E2C64}"/>
              </a:ext>
            </a:extLst>
          </p:cNvPr>
          <p:cNvSpPr/>
          <p:nvPr/>
        </p:nvSpPr>
        <p:spPr bwMode="auto">
          <a:xfrm>
            <a:off x="59635" y="2514600"/>
            <a:ext cx="2133600" cy="38862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altLang="en-US" b="1" dirty="0"/>
              <a:t>4.</a:t>
            </a:r>
            <a:r>
              <a:rPr lang="ar-SA" altLang="en-US" sz="2000" b="1" dirty="0"/>
              <a:t>تغيير وتطوير أساليب ووسائل إدارة الموارد البشرية لتشمل مفاهيم جديدة وهي</a:t>
            </a:r>
            <a:r>
              <a:rPr lang="ar-DZ" altLang="en-US" sz="2000" b="1" dirty="0"/>
              <a:t>:</a:t>
            </a:r>
          </a:p>
          <a:p>
            <a:pPr marL="342900" indent="-342900" algn="r" rtl="1">
              <a:buFontTx/>
              <a:buChar char="-"/>
            </a:pPr>
            <a:r>
              <a:rPr lang="ar-SA" altLang="en-US" sz="2000" dirty="0"/>
              <a:t>مفهوم دورة حياة المنتج</a:t>
            </a:r>
            <a:endParaRPr lang="ar-DZ" altLang="en-US" sz="2000" dirty="0"/>
          </a:p>
          <a:p>
            <a:pPr marL="342900" indent="-342900" algn="r" rtl="1">
              <a:buFontTx/>
              <a:buChar char="-"/>
            </a:pPr>
            <a:r>
              <a:rPr lang="ar-SA" altLang="en-US" sz="2000" dirty="0"/>
              <a:t>مفهوم خريطة الإحلال</a:t>
            </a:r>
            <a:endParaRPr lang="ar-DZ" altLang="en-US" sz="2000" dirty="0"/>
          </a:p>
          <a:p>
            <a:pPr marL="342900" indent="-342900" algn="r" rtl="1">
              <a:buFontTx/>
              <a:buChar char="-"/>
            </a:pPr>
            <a:r>
              <a:rPr lang="ar-SA" altLang="en-US" sz="2000" dirty="0"/>
              <a:t>مفهوم تحليل محفظة الموارد البشرية</a:t>
            </a:r>
            <a:endParaRPr lang="ar-DZ" altLang="en-US" sz="2000" dirty="0"/>
          </a:p>
          <a:p>
            <a:pPr marL="342900" indent="-342900" algn="r" rtl="1">
              <a:buFontTx/>
              <a:buChar char="-"/>
            </a:pPr>
            <a:endParaRPr kumimoji="0" lang="en-US" sz="20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5978627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7EC0-1742-408A-9D22-5C07ED07FCA7}"/>
              </a:ext>
            </a:extLst>
          </p:cNvPr>
          <p:cNvSpPr>
            <a:spLocks noGrp="1"/>
          </p:cNvSpPr>
          <p:nvPr>
            <p:ph type="title"/>
          </p:nvPr>
        </p:nvSpPr>
        <p:spPr>
          <a:xfrm>
            <a:off x="152400" y="228600"/>
            <a:ext cx="8610600" cy="838200"/>
          </a:xfrm>
        </p:spPr>
        <p:txBody>
          <a:bodyPr/>
          <a:lstStyle/>
          <a:p>
            <a:pPr algn="ctr"/>
            <a:r>
              <a:rPr lang="ar-DZ" sz="3600" dirty="0">
                <a:solidFill>
                  <a:srgbClr val="FFFF00"/>
                </a:solidFill>
              </a:rPr>
              <a:t>المفاهيم الجديدة للتغيير وتطويراساليب إدارة الموارد البشرية</a:t>
            </a:r>
            <a:endParaRPr lang="en-US" sz="3600" dirty="0">
              <a:solidFill>
                <a:srgbClr val="FFFF00"/>
              </a:solidFill>
            </a:endParaRPr>
          </a:p>
        </p:txBody>
      </p:sp>
      <p:sp>
        <p:nvSpPr>
          <p:cNvPr id="4" name="Rectangle: Rounded Corners 3">
            <a:extLst>
              <a:ext uri="{FF2B5EF4-FFF2-40B4-BE49-F238E27FC236}">
                <a16:creationId xmlns:a16="http://schemas.microsoft.com/office/drawing/2014/main" id="{0A34731F-6B04-446E-8D53-31FDA8D62E69}"/>
              </a:ext>
            </a:extLst>
          </p:cNvPr>
          <p:cNvSpPr/>
          <p:nvPr/>
        </p:nvSpPr>
        <p:spPr bwMode="auto">
          <a:xfrm>
            <a:off x="5181600" y="1066800"/>
            <a:ext cx="3810000" cy="52578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rtl="1" fontAlgn="auto">
              <a:spcAft>
                <a:spcPts val="0"/>
              </a:spcAft>
              <a:defRPr/>
            </a:pPr>
            <a:r>
              <a:rPr lang="ar-SA" altLang="fr-FR" b="1" dirty="0">
                <a:solidFill>
                  <a:srgbClr val="FF0000"/>
                </a:solidFill>
              </a:rPr>
              <a:t>مفهوم دورة حياة المنتج</a:t>
            </a:r>
            <a:endParaRPr lang="ar-DZ" altLang="fr-FR" b="1" dirty="0">
              <a:solidFill>
                <a:srgbClr val="FF0000"/>
              </a:solidFill>
            </a:endParaRPr>
          </a:p>
          <a:p>
            <a:pPr algn="ctr" rtl="1" fontAlgn="auto">
              <a:spcAft>
                <a:spcPts val="0"/>
              </a:spcAft>
              <a:defRPr/>
            </a:pPr>
            <a:endParaRPr lang="en-US" dirty="0"/>
          </a:p>
          <a:p>
            <a:pPr algn="r" rtl="1" fontAlgn="auto">
              <a:spcAft>
                <a:spcPts val="0"/>
              </a:spcAft>
              <a:buFont typeface="Wingdings 2" panose="05020102010507070707" pitchFamily="18" charset="2"/>
              <a:buNone/>
              <a:defRPr/>
            </a:pPr>
            <a:r>
              <a:rPr lang="ar-SA" b="1" dirty="0"/>
              <a:t>وفقاً لهذا المفهوم يمر تطورالفرد في المنظمة بأربعة مراحل وهي:</a:t>
            </a:r>
          </a:p>
          <a:p>
            <a:pPr algn="r" rtl="1" fontAlgn="auto">
              <a:spcAft>
                <a:spcPts val="0"/>
              </a:spcAft>
              <a:defRPr/>
            </a:pPr>
            <a:r>
              <a:rPr lang="ar-SA" b="1" dirty="0">
                <a:solidFill>
                  <a:srgbClr val="FF0000"/>
                </a:solidFill>
              </a:rPr>
              <a:t>المرحلة التأهيلية</a:t>
            </a:r>
          </a:p>
          <a:p>
            <a:pPr algn="r" rtl="1" fontAlgn="auto">
              <a:spcAft>
                <a:spcPts val="0"/>
              </a:spcAft>
              <a:defRPr/>
            </a:pPr>
            <a:r>
              <a:rPr lang="ar-SA" b="1" dirty="0">
                <a:solidFill>
                  <a:srgbClr val="FF0000"/>
                </a:solidFill>
              </a:rPr>
              <a:t> مرحلة النمو</a:t>
            </a:r>
          </a:p>
          <a:p>
            <a:pPr algn="r" rtl="1" fontAlgn="auto">
              <a:spcAft>
                <a:spcPts val="0"/>
              </a:spcAft>
              <a:defRPr/>
            </a:pPr>
            <a:r>
              <a:rPr lang="ar-SA" b="1" dirty="0">
                <a:solidFill>
                  <a:srgbClr val="FF0000"/>
                </a:solidFill>
              </a:rPr>
              <a:t>مرحلة النضج</a:t>
            </a:r>
          </a:p>
          <a:p>
            <a:pPr algn="r" rtl="1" fontAlgn="auto">
              <a:spcAft>
                <a:spcPts val="0"/>
              </a:spcAft>
              <a:defRPr/>
            </a:pPr>
            <a:r>
              <a:rPr lang="ar-SA" b="1" dirty="0">
                <a:solidFill>
                  <a:srgbClr val="FF0000"/>
                </a:solidFill>
              </a:rPr>
              <a:t>مرحلة الإنحدار والهبوط</a:t>
            </a:r>
          </a:p>
          <a:p>
            <a:pPr algn="r" rtl="1" fontAlgn="auto">
              <a:spcAft>
                <a:spcPts val="0"/>
              </a:spcAft>
              <a:buFont typeface="Wingdings 2" panose="05020102010507070707" pitchFamily="18" charset="2"/>
              <a:buNone/>
              <a:defRPr/>
            </a:pPr>
            <a:r>
              <a:rPr lang="ar-SA" b="1" dirty="0"/>
              <a:t>ويسهل تصنيف الأفراد وفقاً لهذه المراحل الأربعة من إمكانية تطبيق المنظمة لإستراتيجيات مختلفة تتناسب مع خصائص الفرد في كل مرحلة.</a:t>
            </a:r>
          </a:p>
        </p:txBody>
      </p:sp>
      <p:sp>
        <p:nvSpPr>
          <p:cNvPr id="5" name="Rectangle: Rounded Corners 4">
            <a:extLst>
              <a:ext uri="{FF2B5EF4-FFF2-40B4-BE49-F238E27FC236}">
                <a16:creationId xmlns:a16="http://schemas.microsoft.com/office/drawing/2014/main" id="{CC730FAF-ECE7-48A3-8F59-61333D02C1AF}"/>
              </a:ext>
            </a:extLst>
          </p:cNvPr>
          <p:cNvSpPr/>
          <p:nvPr/>
        </p:nvSpPr>
        <p:spPr bwMode="auto">
          <a:xfrm>
            <a:off x="609600" y="1066800"/>
            <a:ext cx="3810000" cy="52578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rtl="1"/>
            <a:r>
              <a:rPr lang="ar-SA" altLang="fr-FR" b="1" dirty="0">
                <a:solidFill>
                  <a:srgbClr val="FF0000"/>
                </a:solidFill>
              </a:rPr>
              <a:t>مفهوم خريطة الأحلال</a:t>
            </a:r>
            <a:endParaRPr lang="ar-DZ" altLang="fr-FR" b="1" dirty="0">
              <a:solidFill>
                <a:srgbClr val="FF0000"/>
              </a:solidFill>
            </a:endParaRPr>
          </a:p>
          <a:p>
            <a:pPr algn="ctr" rtl="1"/>
            <a:endParaRPr lang="ar-DZ" altLang="fr-FR" b="1" dirty="0">
              <a:solidFill>
                <a:srgbClr val="FF0000"/>
              </a:solidFill>
            </a:endParaRPr>
          </a:p>
          <a:p>
            <a:pPr algn="ctr" rtl="1"/>
            <a:r>
              <a:rPr lang="ar-SA" altLang="en-US" b="1" dirty="0"/>
              <a:t>ويتضمن إعداد خريطة تنظيمية غير رسمية تشبه الخريطة الرسمية لكنها معدلة لمقابلة أى أحتمالات لترك الأفراد للعمل, أو ترقيتهم لمستويات وظيفية أعلى وإحلال أخرين محلهم</a:t>
            </a:r>
          </a:p>
          <a:p>
            <a:pPr algn="ctr" rtl="1"/>
            <a:endParaRPr lang="ar-DZ" altLang="fr-FR" b="1" dirty="0">
              <a:solidFill>
                <a:srgbClr val="FF0000"/>
              </a:solidFill>
            </a:endParaRPr>
          </a:p>
          <a:p>
            <a:pPr algn="ctr" rtl="1"/>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1000928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33926-7EA0-439E-91B2-E2484D2C2E2D}"/>
              </a:ext>
            </a:extLst>
          </p:cNvPr>
          <p:cNvSpPr>
            <a:spLocks noGrp="1"/>
          </p:cNvSpPr>
          <p:nvPr>
            <p:ph type="title"/>
          </p:nvPr>
        </p:nvSpPr>
        <p:spPr/>
        <p:txBody>
          <a:bodyPr/>
          <a:lstStyle/>
          <a:p>
            <a:pPr algn="ctr"/>
            <a:r>
              <a:rPr lang="ar-SA" altLang="fr-FR" sz="3600" b="1" dirty="0">
                <a:solidFill>
                  <a:srgbClr val="FF0000"/>
                </a:solidFill>
              </a:rPr>
              <a:t>مفهوم تحليل محفظة الموارد البشرية</a:t>
            </a:r>
            <a:endParaRPr lang="en-US" sz="3600" dirty="0"/>
          </a:p>
        </p:txBody>
      </p:sp>
      <p:sp>
        <p:nvSpPr>
          <p:cNvPr id="4" name="Rectangle: Rounded Corners 3">
            <a:extLst>
              <a:ext uri="{FF2B5EF4-FFF2-40B4-BE49-F238E27FC236}">
                <a16:creationId xmlns:a16="http://schemas.microsoft.com/office/drawing/2014/main" id="{E60107C0-0742-400E-B4C2-5D3B38FC4742}"/>
              </a:ext>
            </a:extLst>
          </p:cNvPr>
          <p:cNvSpPr/>
          <p:nvPr/>
        </p:nvSpPr>
        <p:spPr bwMode="auto">
          <a:xfrm>
            <a:off x="6248400" y="1066800"/>
            <a:ext cx="2514600" cy="31242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a:r>
              <a:rPr lang="ar-SA" b="1" dirty="0"/>
              <a:t>ويعد هذا المفهوم إمتداد لتطوير المصفوفة ذات البعدين و استند "أوديورن" في بناءه لهذه المحفظّة على كل من: </a:t>
            </a:r>
            <a:br>
              <a:rPr lang="ar-SA" dirty="0"/>
            </a:b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48472969-759F-435B-B99F-DB5C9AB9A2C7}"/>
              </a:ext>
            </a:extLst>
          </p:cNvPr>
          <p:cNvCxnSpPr/>
          <p:nvPr/>
        </p:nvCxnSpPr>
        <p:spPr bwMode="auto">
          <a:xfrm flipH="1" flipV="1">
            <a:off x="5105400" y="1447800"/>
            <a:ext cx="1143000" cy="9144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FED304E6-73E5-48D6-9A1B-3AF0B1D0C2B5}"/>
              </a:ext>
            </a:extLst>
          </p:cNvPr>
          <p:cNvCxnSpPr/>
          <p:nvPr/>
        </p:nvCxnSpPr>
        <p:spPr bwMode="auto">
          <a:xfrm flipH="1">
            <a:off x="4953000" y="2438400"/>
            <a:ext cx="1295400" cy="990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Rounded Corners 8">
            <a:extLst>
              <a:ext uri="{FF2B5EF4-FFF2-40B4-BE49-F238E27FC236}">
                <a16:creationId xmlns:a16="http://schemas.microsoft.com/office/drawing/2014/main" id="{08C85BCD-06A1-41FD-AAF6-0A71655625F3}"/>
              </a:ext>
            </a:extLst>
          </p:cNvPr>
          <p:cNvSpPr/>
          <p:nvPr/>
        </p:nvSpPr>
        <p:spPr bwMode="auto">
          <a:xfrm>
            <a:off x="228600" y="1066800"/>
            <a:ext cx="4724400" cy="10668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dirty="0"/>
              <a:t>1.</a:t>
            </a:r>
            <a:r>
              <a:rPr lang="ar-SA" dirty="0"/>
              <a:t>فكرة مصفوفة الحصة و التي استمدت أساسا من فكرة محفظة الأوراق المالية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10" name="Rectangle: Rounded Corners 9">
            <a:extLst>
              <a:ext uri="{FF2B5EF4-FFF2-40B4-BE49-F238E27FC236}">
                <a16:creationId xmlns:a16="http://schemas.microsoft.com/office/drawing/2014/main" id="{34B0F9D9-4448-4A35-A1F2-4EC5179A2A9A}"/>
              </a:ext>
            </a:extLst>
          </p:cNvPr>
          <p:cNvSpPr/>
          <p:nvPr/>
        </p:nvSpPr>
        <p:spPr bwMode="auto">
          <a:xfrm>
            <a:off x="241852" y="2743200"/>
            <a:ext cx="4724400" cy="10668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DZ" dirty="0"/>
              <a:t>2.</a:t>
            </a:r>
            <a:r>
              <a:rPr lang="ar-SA" dirty="0"/>
              <a:t>مفاهيم نظرية الاستثمار البشري</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11" name="Rectangle 10">
            <a:extLst>
              <a:ext uri="{FF2B5EF4-FFF2-40B4-BE49-F238E27FC236}">
                <a16:creationId xmlns:a16="http://schemas.microsoft.com/office/drawing/2014/main" id="{BD79C0EE-93C9-4A37-893A-02B94E1E8A1C}"/>
              </a:ext>
            </a:extLst>
          </p:cNvPr>
          <p:cNvSpPr/>
          <p:nvPr/>
        </p:nvSpPr>
        <p:spPr>
          <a:xfrm>
            <a:off x="457200" y="4495800"/>
            <a:ext cx="8458200" cy="830997"/>
          </a:xfrm>
          <a:prstGeom prst="rect">
            <a:avLst/>
          </a:prstGeom>
        </p:spPr>
        <p:txBody>
          <a:bodyPr wrap="square">
            <a:spAutoFit/>
          </a:bodyPr>
          <a:lstStyle/>
          <a:p>
            <a:pPr algn="r" rtl="1"/>
            <a:r>
              <a:rPr lang="ar-SA" b="1" dirty="0"/>
              <a:t>وتنقسم محفظة الموارد البشرية إلى أربعة مجموعات وفقا للتمايز في خصائص سلوك الأفراد المتعلقة بالأداء الفعلي و المحتمل</a:t>
            </a:r>
            <a:endParaRPr lang="en-US" dirty="0"/>
          </a:p>
        </p:txBody>
      </p:sp>
    </p:spTree>
    <p:extLst>
      <p:ext uri="{BB962C8B-B14F-4D97-AF65-F5344CB8AC3E}">
        <p14:creationId xmlns:p14="http://schemas.microsoft.com/office/powerpoint/2010/main" val="17911589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7F3278-9103-4D22-BF6F-568DA6A281C4}"/>
              </a:ext>
            </a:extLst>
          </p:cNvPr>
          <p:cNvPicPr>
            <a:picLocks noGrp="1" noChangeAspect="1"/>
          </p:cNvPicPr>
          <p:nvPr>
            <p:ph idx="1"/>
          </p:nvPr>
        </p:nvPicPr>
        <p:blipFill>
          <a:blip r:embed="rId2"/>
          <a:stretch>
            <a:fillRect/>
          </a:stretch>
        </p:blipFill>
        <p:spPr>
          <a:xfrm>
            <a:off x="76200" y="228600"/>
            <a:ext cx="8839199" cy="2786113"/>
          </a:xfrm>
          <a:prstGeom prst="rect">
            <a:avLst/>
          </a:prstGeom>
        </p:spPr>
      </p:pic>
      <p:sp>
        <p:nvSpPr>
          <p:cNvPr id="5" name="Rectangle: Rounded Corners 4">
            <a:extLst>
              <a:ext uri="{FF2B5EF4-FFF2-40B4-BE49-F238E27FC236}">
                <a16:creationId xmlns:a16="http://schemas.microsoft.com/office/drawing/2014/main" id="{C7487969-AED9-4B71-BD9E-406C39613A26}"/>
              </a:ext>
            </a:extLst>
          </p:cNvPr>
          <p:cNvSpPr/>
          <p:nvPr/>
        </p:nvSpPr>
        <p:spPr bwMode="auto">
          <a:xfrm>
            <a:off x="6705600" y="3014713"/>
            <a:ext cx="2209800" cy="828575"/>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rtl="1"/>
            <a:r>
              <a:rPr lang="ar-SA" b="1" dirty="0"/>
              <a:t>أفراد المجموعة الأولى</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CDE6DA8C-33FA-4BB5-BA55-47D2C35FB484}"/>
              </a:ext>
            </a:extLst>
          </p:cNvPr>
          <p:cNvSpPr/>
          <p:nvPr/>
        </p:nvSpPr>
        <p:spPr bwMode="auto">
          <a:xfrm>
            <a:off x="6705600" y="3986935"/>
            <a:ext cx="2209800" cy="749062"/>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SA" b="1" dirty="0"/>
              <a:t>أفراد المجموعة </a:t>
            </a:r>
            <a:r>
              <a:rPr lang="ar-DZ" b="1" dirty="0"/>
              <a:t>ىلثانية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id="{85C6D16F-D2FD-4E02-AF5B-BF3812E0BE2A}"/>
              </a:ext>
            </a:extLst>
          </p:cNvPr>
          <p:cNvSpPr/>
          <p:nvPr/>
        </p:nvSpPr>
        <p:spPr bwMode="auto">
          <a:xfrm>
            <a:off x="6725478" y="4952373"/>
            <a:ext cx="2209800" cy="749062"/>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SA" b="1" dirty="0"/>
              <a:t>أفراد المجموعة </a:t>
            </a:r>
            <a:r>
              <a:rPr lang="ar-DZ" b="1" dirty="0"/>
              <a:t>الثالثة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id="{C3EDA952-6CD5-45C8-9222-4182787DCDA2}"/>
              </a:ext>
            </a:extLst>
          </p:cNvPr>
          <p:cNvSpPr/>
          <p:nvPr/>
        </p:nvSpPr>
        <p:spPr bwMode="auto">
          <a:xfrm>
            <a:off x="6725478" y="5873712"/>
            <a:ext cx="2209800" cy="936807"/>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SA" b="1" dirty="0"/>
              <a:t>أفراد المجموعة </a:t>
            </a:r>
            <a:r>
              <a:rPr lang="ar-DZ" b="1" dirty="0"/>
              <a:t>الرابعة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DBE9CF63-7BB0-41BE-9B8A-A5F2F6EAADCC}"/>
              </a:ext>
            </a:extLst>
          </p:cNvPr>
          <p:cNvSpPr/>
          <p:nvPr/>
        </p:nvSpPr>
        <p:spPr bwMode="auto">
          <a:xfrm>
            <a:off x="76200" y="3058969"/>
            <a:ext cx="6367668" cy="762314"/>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SA" sz="2200" dirty="0"/>
              <a:t>تتمثّل في الأفراد غير المؤهلين ويكون احتمال نمو أدائهم في العمل منخفض</a:t>
            </a:r>
            <a:endParaRPr kumimoji="0" lang="en-US" sz="2200" b="0" i="0" u="none" strike="noStrike" cap="none" normalizeH="0" baseline="0" dirty="0">
              <a:ln>
                <a:noFill/>
              </a:ln>
              <a:solidFill>
                <a:schemeClr val="tx1"/>
              </a:solidFill>
              <a:effectLst/>
              <a:latin typeface="Times New Roman" panose="02020603050405020304" pitchFamily="18" charset="0"/>
            </a:endParaRPr>
          </a:p>
        </p:txBody>
      </p:sp>
      <p:sp>
        <p:nvSpPr>
          <p:cNvPr id="10" name="Rectangle: Rounded Corners 9">
            <a:extLst>
              <a:ext uri="{FF2B5EF4-FFF2-40B4-BE49-F238E27FC236}">
                <a16:creationId xmlns:a16="http://schemas.microsoft.com/office/drawing/2014/main" id="{F99292C5-B833-4AE6-8C6A-36CF930C7DB9}"/>
              </a:ext>
            </a:extLst>
          </p:cNvPr>
          <p:cNvSpPr/>
          <p:nvPr/>
        </p:nvSpPr>
        <p:spPr bwMode="auto">
          <a:xfrm>
            <a:off x="76200" y="3973683"/>
            <a:ext cx="6324599" cy="762314"/>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SA" sz="2200" dirty="0"/>
              <a:t>تتمثل في الأفراد المحققين أعلى مستوى للأداء.و لكن فرص نموهم محدودة نظرا لاحتمالات تغير الموارد البشرية و المحددة</a:t>
            </a:r>
            <a:endParaRPr kumimoji="0" lang="en-US" sz="2200" b="0" i="0" u="none" strike="noStrike" cap="none" normalizeH="0" baseline="0" dirty="0">
              <a:ln>
                <a:noFill/>
              </a:ln>
              <a:solidFill>
                <a:schemeClr val="tx1"/>
              </a:solidFill>
              <a:effectLst/>
              <a:latin typeface="Times New Roman" panose="02020603050405020304" pitchFamily="18" charset="0"/>
            </a:endParaRPr>
          </a:p>
        </p:txBody>
      </p:sp>
      <p:sp>
        <p:nvSpPr>
          <p:cNvPr id="11" name="Rectangle: Rounded Corners 10">
            <a:extLst>
              <a:ext uri="{FF2B5EF4-FFF2-40B4-BE49-F238E27FC236}">
                <a16:creationId xmlns:a16="http://schemas.microsoft.com/office/drawing/2014/main" id="{66CA1E14-8685-410F-ABCC-5EF7780DBCBB}"/>
              </a:ext>
            </a:extLst>
          </p:cNvPr>
          <p:cNvSpPr/>
          <p:nvPr/>
        </p:nvSpPr>
        <p:spPr bwMode="auto">
          <a:xfrm>
            <a:off x="76201" y="4952372"/>
            <a:ext cx="6324598" cy="762314"/>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SA" altLang="en-US" dirty="0"/>
              <a:t>هم الأفراد لهم أداء عالي سواء كان الأداء الفعلي أو المحتمل</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12" name="Rectangle: Rounded Corners 11">
            <a:extLst>
              <a:ext uri="{FF2B5EF4-FFF2-40B4-BE49-F238E27FC236}">
                <a16:creationId xmlns:a16="http://schemas.microsoft.com/office/drawing/2014/main" id="{B6DE52ED-D59B-4514-BF2F-41E98E8BDAF3}"/>
              </a:ext>
            </a:extLst>
          </p:cNvPr>
          <p:cNvSpPr/>
          <p:nvPr/>
        </p:nvSpPr>
        <p:spPr bwMode="auto">
          <a:xfrm>
            <a:off x="76201" y="5837270"/>
            <a:ext cx="6324598" cy="1020730"/>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ar-SA" altLang="en-US" sz="2200" dirty="0"/>
              <a:t>هم الأفراد الذين يتميزون بارتفاع مستوى أدائهم المحتمل في المستقبل بالرغم من أنهم لا يعملون بطاقاتهم الفعلية في الوقت الحالي</a:t>
            </a:r>
            <a:r>
              <a:rPr lang="ar-SA" altLang="en-US" dirty="0"/>
              <a:t>.</a:t>
            </a:r>
          </a:p>
        </p:txBody>
      </p:sp>
    </p:spTree>
    <p:extLst>
      <p:ext uri="{BB962C8B-B14F-4D97-AF65-F5344CB8AC3E}">
        <p14:creationId xmlns:p14="http://schemas.microsoft.com/office/powerpoint/2010/main" val="894783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AutoShape 4"/>
          <p:cNvSpPr>
            <a:spLocks noChangeArrowheads="1"/>
          </p:cNvSpPr>
          <p:nvPr/>
        </p:nvSpPr>
        <p:spPr bwMode="auto">
          <a:xfrm>
            <a:off x="228600" y="457200"/>
            <a:ext cx="3581400" cy="4648200"/>
          </a:xfrm>
          <a:prstGeom prst="roundRect">
            <a:avLst>
              <a:gd name="adj" fmla="val 16667"/>
            </a:avLst>
          </a:prstGeom>
          <a:noFill/>
          <a:ln w="38100" cmpd="dbl">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31749" name="AutoShape 5"/>
          <p:cNvSpPr>
            <a:spLocks noChangeArrowheads="1"/>
          </p:cNvSpPr>
          <p:nvPr/>
        </p:nvSpPr>
        <p:spPr bwMode="auto">
          <a:xfrm>
            <a:off x="228600" y="228600"/>
            <a:ext cx="3581400" cy="609600"/>
          </a:xfrm>
          <a:prstGeom prst="roundRect">
            <a:avLst>
              <a:gd name="adj" fmla="val 16667"/>
            </a:avLst>
          </a:prstGeom>
          <a:gradFill rotWithShape="1">
            <a:gsLst>
              <a:gs pos="0">
                <a:srgbClr val="0000FF">
                  <a:gamma/>
                  <a:shade val="46275"/>
                  <a:invGamma/>
                  <a:alpha val="0"/>
                </a:srgbClr>
              </a:gs>
              <a:gs pos="50000">
                <a:srgbClr val="0000FF"/>
              </a:gs>
              <a:gs pos="100000">
                <a:srgbClr val="0000FF">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sz="2200" dirty="0">
                <a:effectLst>
                  <a:outerShdw blurRad="38100" dist="38100" dir="2700000" algn="tl">
                    <a:srgbClr val="000000"/>
                  </a:outerShdw>
                </a:effectLst>
                <a:latin typeface="Arial Narrow" panose="020B0606020202030204" pitchFamily="34" charset="0"/>
                <a:cs typeface="Arial" panose="020B0604020202020204" pitchFamily="34" charset="0"/>
              </a:rPr>
              <a:t>وظائف ادارة الموارد البشرية التقليدية</a:t>
            </a:r>
            <a:endParaRPr lang="en-US" altLang="fr-FR" sz="2200"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0" name="AutoShape 6"/>
          <p:cNvSpPr>
            <a:spLocks noChangeArrowheads="1"/>
          </p:cNvSpPr>
          <p:nvPr/>
        </p:nvSpPr>
        <p:spPr bwMode="auto">
          <a:xfrm>
            <a:off x="228600" y="838200"/>
            <a:ext cx="3581400" cy="6096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التركيز على التشغيل فقط</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1" name="AutoShape 7"/>
          <p:cNvSpPr>
            <a:spLocks noChangeArrowheads="1"/>
          </p:cNvSpPr>
          <p:nvPr/>
        </p:nvSpPr>
        <p:spPr bwMode="auto">
          <a:xfrm>
            <a:off x="228600" y="1524000"/>
            <a:ext cx="3581400" cy="6096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موقف رد الفعل</a:t>
            </a:r>
            <a:r>
              <a:rPr lang="en-US" altLang="fr-FR">
                <a:effectLst>
                  <a:outerShdw blurRad="38100" dist="38100" dir="2700000" algn="tl">
                    <a:srgbClr val="000000"/>
                  </a:outerShdw>
                </a:effectLst>
                <a:latin typeface="Arial Narrow" panose="020B0606020202030204" pitchFamily="34" charset="0"/>
              </a:rPr>
              <a:t> </a:t>
            </a:r>
          </a:p>
        </p:txBody>
      </p:sp>
      <p:sp>
        <p:nvSpPr>
          <p:cNvPr id="31752" name="AutoShape 8"/>
          <p:cNvSpPr>
            <a:spLocks noChangeArrowheads="1"/>
          </p:cNvSpPr>
          <p:nvPr/>
        </p:nvSpPr>
        <p:spPr bwMode="auto">
          <a:xfrm>
            <a:off x="228600" y="2209800"/>
            <a:ext cx="3581400" cy="7620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الانفصال عن رؤية الشركة</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3" name="AutoShape 9"/>
          <p:cNvSpPr>
            <a:spLocks noChangeArrowheads="1"/>
          </p:cNvSpPr>
          <p:nvPr/>
        </p:nvSpPr>
        <p:spPr bwMode="auto">
          <a:xfrm>
            <a:off x="228600" y="3048000"/>
            <a:ext cx="3581400" cy="6096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التركيز على الانتاج فقط</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4" name="AutoShape 10"/>
          <p:cNvSpPr>
            <a:spLocks noChangeArrowheads="1"/>
          </p:cNvSpPr>
          <p:nvPr/>
        </p:nvSpPr>
        <p:spPr bwMode="auto">
          <a:xfrm>
            <a:off x="228600" y="3733800"/>
            <a:ext cx="3581400" cy="6096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الهرم الرأسي للسلطة</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5" name="AutoShape 11"/>
          <p:cNvSpPr>
            <a:spLocks noChangeArrowheads="1"/>
          </p:cNvSpPr>
          <p:nvPr/>
        </p:nvSpPr>
        <p:spPr bwMode="auto">
          <a:xfrm>
            <a:off x="228600" y="4419600"/>
            <a:ext cx="3581400" cy="609600"/>
          </a:xfrm>
          <a:prstGeom prst="roundRect">
            <a:avLst>
              <a:gd name="adj" fmla="val 16667"/>
            </a:avLst>
          </a:prstGeom>
          <a:gradFill rotWithShape="1">
            <a:gsLst>
              <a:gs pos="0">
                <a:srgbClr val="FF0000">
                  <a:gamma/>
                  <a:shade val="46275"/>
                  <a:invGamma/>
                  <a:alpha val="0"/>
                </a:srgbClr>
              </a:gs>
              <a:gs pos="50000">
                <a:srgbClr val="FF0000"/>
              </a:gs>
              <a:gs pos="100000">
                <a:srgbClr val="FF0000">
                  <a:gamma/>
                  <a:shade val="46275"/>
                  <a:invGamma/>
                  <a:alpha val="0"/>
                </a:srgbClr>
              </a:gs>
            </a:gsLst>
            <a:lin ang="0" scaled="1"/>
          </a:gra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الموارد البشرية = تكلفة</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6" name="AutoShape 12"/>
          <p:cNvSpPr>
            <a:spLocks noChangeArrowheads="1"/>
          </p:cNvSpPr>
          <p:nvPr/>
        </p:nvSpPr>
        <p:spPr bwMode="auto">
          <a:xfrm>
            <a:off x="4876800" y="457200"/>
            <a:ext cx="3581400" cy="4648200"/>
          </a:xfrm>
          <a:prstGeom prst="roundRect">
            <a:avLst>
              <a:gd name="adj" fmla="val 16667"/>
            </a:avLst>
          </a:prstGeom>
          <a:noFill/>
          <a:ln w="38100" cmpd="dbl">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fr-FR" altLang="fr-FR"/>
          </a:p>
        </p:txBody>
      </p:sp>
      <p:sp>
        <p:nvSpPr>
          <p:cNvPr id="31757" name="AutoShape 13"/>
          <p:cNvSpPr>
            <a:spLocks noChangeArrowheads="1"/>
          </p:cNvSpPr>
          <p:nvPr/>
        </p:nvSpPr>
        <p:spPr bwMode="auto">
          <a:xfrm>
            <a:off x="4724400" y="228600"/>
            <a:ext cx="3886200" cy="609600"/>
          </a:xfrm>
          <a:prstGeom prst="roundRect">
            <a:avLst>
              <a:gd name="adj" fmla="val 16667"/>
            </a:avLst>
          </a:prstGeom>
          <a:gradFill rotWithShape="1">
            <a:gsLst>
              <a:gs pos="0">
                <a:srgbClr val="00CCFF">
                  <a:gamma/>
                  <a:shade val="46275"/>
                  <a:invGamma/>
                  <a:alpha val="0"/>
                </a:srgbClr>
              </a:gs>
              <a:gs pos="50000">
                <a:srgbClr val="00CCFF"/>
              </a:gs>
              <a:gs pos="100000">
                <a:srgbClr val="00CCFF">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dirty="0">
                <a:effectLst>
                  <a:outerShdw blurRad="38100" dist="38100" dir="2700000" algn="tl">
                    <a:srgbClr val="000000"/>
                  </a:outerShdw>
                </a:effectLst>
                <a:latin typeface="Arial Narrow" panose="020B0606020202030204" pitchFamily="34" charset="0"/>
                <a:cs typeface="Arial" panose="020B0604020202020204" pitchFamily="34" charset="0"/>
              </a:rPr>
              <a:t>وظائف ادارة الموارد البشرية الحديثة</a:t>
            </a:r>
            <a:endParaRPr lang="en-US"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8" name="AutoShape 14"/>
          <p:cNvSpPr>
            <a:spLocks noChangeArrowheads="1"/>
          </p:cNvSpPr>
          <p:nvPr/>
        </p:nvSpPr>
        <p:spPr bwMode="auto">
          <a:xfrm>
            <a:off x="4876800" y="838200"/>
            <a:ext cx="3581400" cy="609600"/>
          </a:xfrm>
          <a:prstGeom prst="roundRect">
            <a:avLst>
              <a:gd name="adj" fmla="val 16667"/>
            </a:avLst>
          </a:prstGeo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dirty="0">
                <a:effectLst>
                  <a:outerShdw blurRad="38100" dist="38100" dir="2700000" algn="tl">
                    <a:srgbClr val="000000"/>
                  </a:outerShdw>
                </a:effectLst>
                <a:latin typeface="Arial Narrow" panose="020B0606020202030204" pitchFamily="34" charset="0"/>
                <a:cs typeface="Arial" panose="020B0604020202020204" pitchFamily="34" charset="0"/>
              </a:rPr>
              <a:t>التركيز على الاستراتيجية</a:t>
            </a:r>
            <a:endParaRPr lang="en-US"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59" name="AutoShape 15"/>
          <p:cNvSpPr>
            <a:spLocks noChangeArrowheads="1"/>
          </p:cNvSpPr>
          <p:nvPr/>
        </p:nvSpPr>
        <p:spPr bwMode="auto">
          <a:xfrm>
            <a:off x="4876800" y="1524000"/>
            <a:ext cx="3581400" cy="609600"/>
          </a:xfrm>
          <a:prstGeom prst="roundRect">
            <a:avLst>
              <a:gd name="adj" fmla="val 16667"/>
            </a:avLst>
          </a:prstGeo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النظرة المستقبلية</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60" name="AutoShape 16"/>
          <p:cNvSpPr>
            <a:spLocks noChangeArrowheads="1"/>
          </p:cNvSpPr>
          <p:nvPr/>
        </p:nvSpPr>
        <p:spPr bwMode="auto">
          <a:xfrm>
            <a:off x="4876800" y="2209800"/>
            <a:ext cx="3581400" cy="762000"/>
          </a:xfrm>
          <a:prstGeom prst="roundRect">
            <a:avLst>
              <a:gd name="adj" fmla="val 16667"/>
            </a:avLst>
          </a:prstGeo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dirty="0">
                <a:effectLst>
                  <a:outerShdw blurRad="38100" dist="38100" dir="2700000" algn="tl">
                    <a:srgbClr val="000000"/>
                  </a:outerShdw>
                </a:effectLst>
                <a:latin typeface="Arial Narrow" panose="020B0606020202030204" pitchFamily="34" charset="0"/>
                <a:cs typeface="Arial" panose="020B0604020202020204" pitchFamily="34" charset="0"/>
              </a:rPr>
              <a:t>تعمل لتحقيق رؤية الشركة </a:t>
            </a:r>
            <a:endParaRPr lang="en-US"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61" name="AutoShape 17"/>
          <p:cNvSpPr>
            <a:spLocks noChangeArrowheads="1"/>
          </p:cNvSpPr>
          <p:nvPr/>
        </p:nvSpPr>
        <p:spPr bwMode="auto">
          <a:xfrm>
            <a:off x="4876800" y="3048000"/>
            <a:ext cx="3581400" cy="609600"/>
          </a:xfrm>
          <a:prstGeom prst="roundRect">
            <a:avLst>
              <a:gd name="adj" fmla="val 16667"/>
            </a:avLst>
          </a:prstGeo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التركيز على الخدمات</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62" name="AutoShape 18"/>
          <p:cNvSpPr>
            <a:spLocks noChangeArrowheads="1"/>
          </p:cNvSpPr>
          <p:nvPr/>
        </p:nvSpPr>
        <p:spPr bwMode="auto">
          <a:xfrm>
            <a:off x="4876800" y="3733800"/>
            <a:ext cx="3581400" cy="609600"/>
          </a:xfrm>
          <a:prstGeom prst="roundRect">
            <a:avLst>
              <a:gd name="adj" fmla="val 16667"/>
            </a:avLst>
          </a:prstGeo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a:effectLst>
                  <a:outerShdw blurRad="38100" dist="38100" dir="2700000" algn="tl">
                    <a:srgbClr val="000000"/>
                  </a:outerShdw>
                </a:effectLst>
                <a:latin typeface="Arial Narrow" panose="020B0606020202030204" pitchFamily="34" charset="0"/>
                <a:cs typeface="Arial" panose="020B0604020202020204" pitchFamily="34" charset="0"/>
              </a:rPr>
              <a:t>المسئولية الافقية</a:t>
            </a:r>
            <a:endParaRPr lang="en-US" altLang="fr-FR">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31763" name="AutoShape 19"/>
          <p:cNvSpPr>
            <a:spLocks noChangeArrowheads="1"/>
          </p:cNvSpPr>
          <p:nvPr/>
        </p:nvSpPr>
        <p:spPr bwMode="auto">
          <a:xfrm>
            <a:off x="4876800" y="4419600"/>
            <a:ext cx="3581400" cy="609600"/>
          </a:xfrm>
          <a:prstGeom prst="roundRect">
            <a:avLst>
              <a:gd name="adj" fmla="val 16667"/>
            </a:avLst>
          </a:prstGeom>
          <a:gradFill rotWithShape="1">
            <a:gsLst>
              <a:gs pos="0">
                <a:srgbClr val="D60093">
                  <a:gamma/>
                  <a:shade val="46275"/>
                  <a:invGamma/>
                  <a:alpha val="0"/>
                </a:srgbClr>
              </a:gs>
              <a:gs pos="50000">
                <a:srgbClr val="D60093"/>
              </a:gs>
              <a:gs pos="100000">
                <a:srgbClr val="D60093">
                  <a:gamma/>
                  <a:shade val="46275"/>
                  <a:invGamma/>
                  <a:alpha val="0"/>
                </a:srgbClr>
              </a:gs>
            </a:gsLst>
            <a:lin ang="0" scaled="1"/>
          </a:gradFill>
          <a:ln w="38100" cmpd="dbl">
            <a:solidFill>
              <a:srgbClr val="00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ar-EG" altLang="fr-FR" dirty="0">
                <a:effectLst>
                  <a:outerShdw blurRad="38100" dist="38100" dir="2700000" algn="tl">
                    <a:srgbClr val="000000"/>
                  </a:outerShdw>
                </a:effectLst>
                <a:latin typeface="Arial Narrow" panose="020B0606020202030204" pitchFamily="34" charset="0"/>
                <a:cs typeface="Arial" panose="020B0604020202020204" pitchFamily="34" charset="0"/>
              </a:rPr>
              <a:t>الموارد البشرية = استثمار</a:t>
            </a:r>
            <a:endParaRPr lang="en-US" altLang="fr-FR" dirty="0">
              <a:effectLst>
                <a:outerShdw blurRad="38100" dist="38100" dir="2700000" algn="tl">
                  <a:srgbClr val="000000"/>
                </a:outerShdw>
              </a:effectLst>
              <a:latin typeface="Arial Narrow" panose="020B0606020202030204" pitchFamily="34" charset="0"/>
              <a:cs typeface="Arial" panose="020B0604020202020204" pitchFamily="34" charset="0"/>
            </a:endParaRPr>
          </a:p>
        </p:txBody>
      </p:sp>
      <p:pic>
        <p:nvPicPr>
          <p:cNvPr id="31764" name="Picture 20" descr="ARROW3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8382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24" descr="ARROW3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40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25" descr="ARROW3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2860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26" descr="ARROW3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0480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1" name="Picture 27" descr="ARROW3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7338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2" name="Picture 28" descr="ARROW3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419600"/>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770" decel="100000"/>
                                        <p:tgtEl>
                                          <p:spTgt spid="31748"/>
                                        </p:tgtEl>
                                      </p:cBhvr>
                                    </p:animEffect>
                                    <p:animScale>
                                      <p:cBhvr>
                                        <p:cTn id="8" dur="770" decel="100000"/>
                                        <p:tgtEl>
                                          <p:spTgt spid="31748"/>
                                        </p:tgtEl>
                                      </p:cBhvr>
                                      <p:from x="10000" y="10000"/>
                                      <p:to x="200000" y="450000"/>
                                    </p:animScale>
                                    <p:animScale>
                                      <p:cBhvr>
                                        <p:cTn id="9" dur="1230" accel="100000" fill="hold">
                                          <p:stCondLst>
                                            <p:cond delay="770"/>
                                          </p:stCondLst>
                                        </p:cTn>
                                        <p:tgtEl>
                                          <p:spTgt spid="31748"/>
                                        </p:tgtEl>
                                      </p:cBhvr>
                                      <p:from x="200000" y="450000"/>
                                      <p:to x="100000" y="100000"/>
                                    </p:animScale>
                                    <p:set>
                                      <p:cBhvr>
                                        <p:cTn id="10" dur="770" fill="hold"/>
                                        <p:tgtEl>
                                          <p:spTgt spid="31748"/>
                                        </p:tgtEl>
                                        <p:attrNameLst>
                                          <p:attrName>ppt_x</p:attrName>
                                        </p:attrNameLst>
                                      </p:cBhvr>
                                      <p:to>
                                        <p:strVal val="(0.5)"/>
                                      </p:to>
                                    </p:set>
                                    <p:anim from="(0.5)" to="(#ppt_x)" calcmode="lin" valueType="num">
                                      <p:cBhvr>
                                        <p:cTn id="11" dur="1230" accel="100000" fill="hold">
                                          <p:stCondLst>
                                            <p:cond delay="770"/>
                                          </p:stCondLst>
                                        </p:cTn>
                                        <p:tgtEl>
                                          <p:spTgt spid="31748"/>
                                        </p:tgtEl>
                                        <p:attrNameLst>
                                          <p:attrName>ppt_x</p:attrName>
                                        </p:attrNameLst>
                                      </p:cBhvr>
                                    </p:anim>
                                    <p:set>
                                      <p:cBhvr>
                                        <p:cTn id="12" dur="770" fill="hold"/>
                                        <p:tgtEl>
                                          <p:spTgt spid="31748"/>
                                        </p:tgtEl>
                                        <p:attrNameLst>
                                          <p:attrName>ppt_y</p:attrName>
                                        </p:attrNameLst>
                                      </p:cBhvr>
                                      <p:to>
                                        <p:strVal val="(#ppt_y+0.4)"/>
                                      </p:to>
                                    </p:set>
                                    <p:anim from="(#ppt_y+0.4)" to="(#ppt_y)" calcmode="lin" valueType="num">
                                      <p:cBhvr>
                                        <p:cTn id="13" dur="1230" accel="100000" fill="hold">
                                          <p:stCondLst>
                                            <p:cond delay="770"/>
                                          </p:stCondLst>
                                        </p:cTn>
                                        <p:tgtEl>
                                          <p:spTgt spid="3174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1" presetClass="entr" presetSubtype="0" fill="hold" nodeType="clickEffect">
                                  <p:stCondLst>
                                    <p:cond delay="0"/>
                                  </p:stCondLst>
                                  <p:iterate type="lt">
                                    <p:tmPct val="10000"/>
                                  </p:iterate>
                                  <p:childTnLst>
                                    <p:set>
                                      <p:cBhvr>
                                        <p:cTn id="17" dur="1" fill="hold">
                                          <p:stCondLst>
                                            <p:cond delay="0"/>
                                          </p:stCondLst>
                                        </p:cTn>
                                        <p:tgtEl>
                                          <p:spTgt spid="31749"/>
                                        </p:tgtEl>
                                        <p:attrNameLst>
                                          <p:attrName>style.visibility</p:attrName>
                                        </p:attrNameLst>
                                      </p:cBhvr>
                                      <p:to>
                                        <p:strVal val="visible"/>
                                      </p:to>
                                    </p:set>
                                    <p:anim calcmode="lin" valueType="num">
                                      <p:cBhvr>
                                        <p:cTn id="18" dur="500" fill="hold"/>
                                        <p:tgtEl>
                                          <p:spTgt spid="3174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31749"/>
                                        </p:tgtEl>
                                        <p:attrNameLst>
                                          <p:attrName>ppt_y</p:attrName>
                                        </p:attrNameLst>
                                      </p:cBhvr>
                                      <p:tavLst>
                                        <p:tav tm="0">
                                          <p:val>
                                            <p:strVal val="#ppt_y"/>
                                          </p:val>
                                        </p:tav>
                                        <p:tav tm="100000">
                                          <p:val>
                                            <p:strVal val="#ppt_y"/>
                                          </p:val>
                                        </p:tav>
                                      </p:tavLst>
                                    </p:anim>
                                    <p:anim calcmode="lin" valueType="num">
                                      <p:cBhvr>
                                        <p:cTn id="20" dur="500" fill="hold"/>
                                        <p:tgtEl>
                                          <p:spTgt spid="3174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3174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317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 fill="hold" nodeType="clickEffect">
                                  <p:stCondLst>
                                    <p:cond delay="0"/>
                                  </p:stCondLst>
                                  <p:childTnLst>
                                    <p:set>
                                      <p:cBhvr>
                                        <p:cTn id="26" dur="1" fill="hold">
                                          <p:stCondLst>
                                            <p:cond delay="0"/>
                                          </p:stCondLst>
                                        </p:cTn>
                                        <p:tgtEl>
                                          <p:spTgt spid="31750"/>
                                        </p:tgtEl>
                                        <p:attrNameLst>
                                          <p:attrName>style.visibility</p:attrName>
                                        </p:attrNameLst>
                                      </p:cBhvr>
                                      <p:to>
                                        <p:strVal val="visible"/>
                                      </p:to>
                                    </p:set>
                                    <p:anim calcmode="lin" valueType="num">
                                      <p:cBhvr>
                                        <p:cTn id="27" dur="500" fill="hold"/>
                                        <p:tgtEl>
                                          <p:spTgt spid="31750"/>
                                        </p:tgtEl>
                                        <p:attrNameLst>
                                          <p:attrName>ppt_x</p:attrName>
                                        </p:attrNameLst>
                                      </p:cBhvr>
                                      <p:tavLst>
                                        <p:tav tm="0">
                                          <p:val>
                                            <p:strVal val="#ppt_x"/>
                                          </p:val>
                                        </p:tav>
                                        <p:tav tm="100000">
                                          <p:val>
                                            <p:strVal val="#ppt_x"/>
                                          </p:val>
                                        </p:tav>
                                      </p:tavLst>
                                    </p:anim>
                                    <p:anim calcmode="lin" valueType="num">
                                      <p:cBhvr>
                                        <p:cTn id="28" dur="500" fill="hold"/>
                                        <p:tgtEl>
                                          <p:spTgt spid="31750"/>
                                        </p:tgtEl>
                                        <p:attrNameLst>
                                          <p:attrName>ppt_y</p:attrName>
                                        </p:attrNameLst>
                                      </p:cBhvr>
                                      <p:tavLst>
                                        <p:tav tm="0">
                                          <p:val>
                                            <p:strVal val="#ppt_y-#ppt_h/2"/>
                                          </p:val>
                                        </p:tav>
                                        <p:tav tm="100000">
                                          <p:val>
                                            <p:strVal val="#ppt_y"/>
                                          </p:val>
                                        </p:tav>
                                      </p:tavLst>
                                    </p:anim>
                                    <p:anim calcmode="lin" valueType="num">
                                      <p:cBhvr>
                                        <p:cTn id="29" dur="500" fill="hold"/>
                                        <p:tgtEl>
                                          <p:spTgt spid="31750"/>
                                        </p:tgtEl>
                                        <p:attrNameLst>
                                          <p:attrName>ppt_w</p:attrName>
                                        </p:attrNameLst>
                                      </p:cBhvr>
                                      <p:tavLst>
                                        <p:tav tm="0">
                                          <p:val>
                                            <p:strVal val="#ppt_w"/>
                                          </p:val>
                                        </p:tav>
                                        <p:tav tm="100000">
                                          <p:val>
                                            <p:strVal val="#ppt_w"/>
                                          </p:val>
                                        </p:tav>
                                      </p:tavLst>
                                    </p:anim>
                                    <p:anim calcmode="lin" valueType="num">
                                      <p:cBhvr>
                                        <p:cTn id="30" dur="500" fill="hold"/>
                                        <p:tgtEl>
                                          <p:spTgt spid="31750"/>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 fill="hold" nodeType="clickEffect">
                                  <p:stCondLst>
                                    <p:cond delay="0"/>
                                  </p:stCondLst>
                                  <p:childTnLst>
                                    <p:set>
                                      <p:cBhvr>
                                        <p:cTn id="34" dur="1" fill="hold">
                                          <p:stCondLst>
                                            <p:cond delay="0"/>
                                          </p:stCondLst>
                                        </p:cTn>
                                        <p:tgtEl>
                                          <p:spTgt spid="31751"/>
                                        </p:tgtEl>
                                        <p:attrNameLst>
                                          <p:attrName>style.visibility</p:attrName>
                                        </p:attrNameLst>
                                      </p:cBhvr>
                                      <p:to>
                                        <p:strVal val="visible"/>
                                      </p:to>
                                    </p:set>
                                    <p:anim calcmode="lin" valueType="num">
                                      <p:cBhvr>
                                        <p:cTn id="35" dur="500" fill="hold"/>
                                        <p:tgtEl>
                                          <p:spTgt spid="31751"/>
                                        </p:tgtEl>
                                        <p:attrNameLst>
                                          <p:attrName>ppt_x</p:attrName>
                                        </p:attrNameLst>
                                      </p:cBhvr>
                                      <p:tavLst>
                                        <p:tav tm="0">
                                          <p:val>
                                            <p:strVal val="#ppt_x"/>
                                          </p:val>
                                        </p:tav>
                                        <p:tav tm="100000">
                                          <p:val>
                                            <p:strVal val="#ppt_x"/>
                                          </p:val>
                                        </p:tav>
                                      </p:tavLst>
                                    </p:anim>
                                    <p:anim calcmode="lin" valueType="num">
                                      <p:cBhvr>
                                        <p:cTn id="36" dur="500" fill="hold"/>
                                        <p:tgtEl>
                                          <p:spTgt spid="31751"/>
                                        </p:tgtEl>
                                        <p:attrNameLst>
                                          <p:attrName>ppt_y</p:attrName>
                                        </p:attrNameLst>
                                      </p:cBhvr>
                                      <p:tavLst>
                                        <p:tav tm="0">
                                          <p:val>
                                            <p:strVal val="#ppt_y-#ppt_h/2"/>
                                          </p:val>
                                        </p:tav>
                                        <p:tav tm="100000">
                                          <p:val>
                                            <p:strVal val="#ppt_y"/>
                                          </p:val>
                                        </p:tav>
                                      </p:tavLst>
                                    </p:anim>
                                    <p:anim calcmode="lin" valueType="num">
                                      <p:cBhvr>
                                        <p:cTn id="37" dur="500" fill="hold"/>
                                        <p:tgtEl>
                                          <p:spTgt spid="31751"/>
                                        </p:tgtEl>
                                        <p:attrNameLst>
                                          <p:attrName>ppt_w</p:attrName>
                                        </p:attrNameLst>
                                      </p:cBhvr>
                                      <p:tavLst>
                                        <p:tav tm="0">
                                          <p:val>
                                            <p:strVal val="#ppt_w"/>
                                          </p:val>
                                        </p:tav>
                                        <p:tav tm="100000">
                                          <p:val>
                                            <p:strVal val="#ppt_w"/>
                                          </p:val>
                                        </p:tav>
                                      </p:tavLst>
                                    </p:anim>
                                    <p:anim calcmode="lin" valueType="num">
                                      <p:cBhvr>
                                        <p:cTn id="38" dur="500" fill="hold"/>
                                        <p:tgtEl>
                                          <p:spTgt spid="31751"/>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 fill="hold" nodeType="clickEffect">
                                  <p:stCondLst>
                                    <p:cond delay="0"/>
                                  </p:stCondLst>
                                  <p:childTnLst>
                                    <p:set>
                                      <p:cBhvr>
                                        <p:cTn id="42" dur="1" fill="hold">
                                          <p:stCondLst>
                                            <p:cond delay="0"/>
                                          </p:stCondLst>
                                        </p:cTn>
                                        <p:tgtEl>
                                          <p:spTgt spid="31752"/>
                                        </p:tgtEl>
                                        <p:attrNameLst>
                                          <p:attrName>style.visibility</p:attrName>
                                        </p:attrNameLst>
                                      </p:cBhvr>
                                      <p:to>
                                        <p:strVal val="visible"/>
                                      </p:to>
                                    </p:set>
                                    <p:anim calcmode="lin" valueType="num">
                                      <p:cBhvr>
                                        <p:cTn id="43" dur="500" fill="hold"/>
                                        <p:tgtEl>
                                          <p:spTgt spid="31752"/>
                                        </p:tgtEl>
                                        <p:attrNameLst>
                                          <p:attrName>ppt_x</p:attrName>
                                        </p:attrNameLst>
                                      </p:cBhvr>
                                      <p:tavLst>
                                        <p:tav tm="0">
                                          <p:val>
                                            <p:strVal val="#ppt_x"/>
                                          </p:val>
                                        </p:tav>
                                        <p:tav tm="100000">
                                          <p:val>
                                            <p:strVal val="#ppt_x"/>
                                          </p:val>
                                        </p:tav>
                                      </p:tavLst>
                                    </p:anim>
                                    <p:anim calcmode="lin" valueType="num">
                                      <p:cBhvr>
                                        <p:cTn id="44" dur="500" fill="hold"/>
                                        <p:tgtEl>
                                          <p:spTgt spid="31752"/>
                                        </p:tgtEl>
                                        <p:attrNameLst>
                                          <p:attrName>ppt_y</p:attrName>
                                        </p:attrNameLst>
                                      </p:cBhvr>
                                      <p:tavLst>
                                        <p:tav tm="0">
                                          <p:val>
                                            <p:strVal val="#ppt_y-#ppt_h/2"/>
                                          </p:val>
                                        </p:tav>
                                        <p:tav tm="100000">
                                          <p:val>
                                            <p:strVal val="#ppt_y"/>
                                          </p:val>
                                        </p:tav>
                                      </p:tavLst>
                                    </p:anim>
                                    <p:anim calcmode="lin" valueType="num">
                                      <p:cBhvr>
                                        <p:cTn id="45" dur="500" fill="hold"/>
                                        <p:tgtEl>
                                          <p:spTgt spid="31752"/>
                                        </p:tgtEl>
                                        <p:attrNameLst>
                                          <p:attrName>ppt_w</p:attrName>
                                        </p:attrNameLst>
                                      </p:cBhvr>
                                      <p:tavLst>
                                        <p:tav tm="0">
                                          <p:val>
                                            <p:strVal val="#ppt_w"/>
                                          </p:val>
                                        </p:tav>
                                        <p:tav tm="100000">
                                          <p:val>
                                            <p:strVal val="#ppt_w"/>
                                          </p:val>
                                        </p:tav>
                                      </p:tavLst>
                                    </p:anim>
                                    <p:anim calcmode="lin" valueType="num">
                                      <p:cBhvr>
                                        <p:cTn id="46" dur="500" fill="hold"/>
                                        <p:tgtEl>
                                          <p:spTgt spid="31752"/>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1" fill="hold" nodeType="clickEffect">
                                  <p:stCondLst>
                                    <p:cond delay="0"/>
                                  </p:stCondLst>
                                  <p:childTnLst>
                                    <p:set>
                                      <p:cBhvr>
                                        <p:cTn id="50" dur="1" fill="hold">
                                          <p:stCondLst>
                                            <p:cond delay="0"/>
                                          </p:stCondLst>
                                        </p:cTn>
                                        <p:tgtEl>
                                          <p:spTgt spid="31753"/>
                                        </p:tgtEl>
                                        <p:attrNameLst>
                                          <p:attrName>style.visibility</p:attrName>
                                        </p:attrNameLst>
                                      </p:cBhvr>
                                      <p:to>
                                        <p:strVal val="visible"/>
                                      </p:to>
                                    </p:set>
                                    <p:anim calcmode="lin" valueType="num">
                                      <p:cBhvr>
                                        <p:cTn id="51" dur="500" fill="hold"/>
                                        <p:tgtEl>
                                          <p:spTgt spid="31753"/>
                                        </p:tgtEl>
                                        <p:attrNameLst>
                                          <p:attrName>ppt_x</p:attrName>
                                        </p:attrNameLst>
                                      </p:cBhvr>
                                      <p:tavLst>
                                        <p:tav tm="0">
                                          <p:val>
                                            <p:strVal val="#ppt_x"/>
                                          </p:val>
                                        </p:tav>
                                        <p:tav tm="100000">
                                          <p:val>
                                            <p:strVal val="#ppt_x"/>
                                          </p:val>
                                        </p:tav>
                                      </p:tavLst>
                                    </p:anim>
                                    <p:anim calcmode="lin" valueType="num">
                                      <p:cBhvr>
                                        <p:cTn id="52" dur="500" fill="hold"/>
                                        <p:tgtEl>
                                          <p:spTgt spid="31753"/>
                                        </p:tgtEl>
                                        <p:attrNameLst>
                                          <p:attrName>ppt_y</p:attrName>
                                        </p:attrNameLst>
                                      </p:cBhvr>
                                      <p:tavLst>
                                        <p:tav tm="0">
                                          <p:val>
                                            <p:strVal val="#ppt_y-#ppt_h/2"/>
                                          </p:val>
                                        </p:tav>
                                        <p:tav tm="100000">
                                          <p:val>
                                            <p:strVal val="#ppt_y"/>
                                          </p:val>
                                        </p:tav>
                                      </p:tavLst>
                                    </p:anim>
                                    <p:anim calcmode="lin" valueType="num">
                                      <p:cBhvr>
                                        <p:cTn id="53" dur="500" fill="hold"/>
                                        <p:tgtEl>
                                          <p:spTgt spid="31753"/>
                                        </p:tgtEl>
                                        <p:attrNameLst>
                                          <p:attrName>ppt_w</p:attrName>
                                        </p:attrNameLst>
                                      </p:cBhvr>
                                      <p:tavLst>
                                        <p:tav tm="0">
                                          <p:val>
                                            <p:strVal val="#ppt_w"/>
                                          </p:val>
                                        </p:tav>
                                        <p:tav tm="100000">
                                          <p:val>
                                            <p:strVal val="#ppt_w"/>
                                          </p:val>
                                        </p:tav>
                                      </p:tavLst>
                                    </p:anim>
                                    <p:anim calcmode="lin" valueType="num">
                                      <p:cBhvr>
                                        <p:cTn id="54" dur="500" fill="hold"/>
                                        <p:tgtEl>
                                          <p:spTgt spid="31753"/>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 fill="hold" nodeType="clickEffect">
                                  <p:stCondLst>
                                    <p:cond delay="0"/>
                                  </p:stCondLst>
                                  <p:childTnLst>
                                    <p:set>
                                      <p:cBhvr>
                                        <p:cTn id="58" dur="1" fill="hold">
                                          <p:stCondLst>
                                            <p:cond delay="0"/>
                                          </p:stCondLst>
                                        </p:cTn>
                                        <p:tgtEl>
                                          <p:spTgt spid="31754"/>
                                        </p:tgtEl>
                                        <p:attrNameLst>
                                          <p:attrName>style.visibility</p:attrName>
                                        </p:attrNameLst>
                                      </p:cBhvr>
                                      <p:to>
                                        <p:strVal val="visible"/>
                                      </p:to>
                                    </p:set>
                                    <p:anim calcmode="lin" valueType="num">
                                      <p:cBhvr>
                                        <p:cTn id="59" dur="500" fill="hold"/>
                                        <p:tgtEl>
                                          <p:spTgt spid="31754"/>
                                        </p:tgtEl>
                                        <p:attrNameLst>
                                          <p:attrName>ppt_x</p:attrName>
                                        </p:attrNameLst>
                                      </p:cBhvr>
                                      <p:tavLst>
                                        <p:tav tm="0">
                                          <p:val>
                                            <p:strVal val="#ppt_x"/>
                                          </p:val>
                                        </p:tav>
                                        <p:tav tm="100000">
                                          <p:val>
                                            <p:strVal val="#ppt_x"/>
                                          </p:val>
                                        </p:tav>
                                      </p:tavLst>
                                    </p:anim>
                                    <p:anim calcmode="lin" valueType="num">
                                      <p:cBhvr>
                                        <p:cTn id="60" dur="500" fill="hold"/>
                                        <p:tgtEl>
                                          <p:spTgt spid="31754"/>
                                        </p:tgtEl>
                                        <p:attrNameLst>
                                          <p:attrName>ppt_y</p:attrName>
                                        </p:attrNameLst>
                                      </p:cBhvr>
                                      <p:tavLst>
                                        <p:tav tm="0">
                                          <p:val>
                                            <p:strVal val="#ppt_y-#ppt_h/2"/>
                                          </p:val>
                                        </p:tav>
                                        <p:tav tm="100000">
                                          <p:val>
                                            <p:strVal val="#ppt_y"/>
                                          </p:val>
                                        </p:tav>
                                      </p:tavLst>
                                    </p:anim>
                                    <p:anim calcmode="lin" valueType="num">
                                      <p:cBhvr>
                                        <p:cTn id="61" dur="500" fill="hold"/>
                                        <p:tgtEl>
                                          <p:spTgt spid="31754"/>
                                        </p:tgtEl>
                                        <p:attrNameLst>
                                          <p:attrName>ppt_w</p:attrName>
                                        </p:attrNameLst>
                                      </p:cBhvr>
                                      <p:tavLst>
                                        <p:tav tm="0">
                                          <p:val>
                                            <p:strVal val="#ppt_w"/>
                                          </p:val>
                                        </p:tav>
                                        <p:tav tm="100000">
                                          <p:val>
                                            <p:strVal val="#ppt_w"/>
                                          </p:val>
                                        </p:tav>
                                      </p:tavLst>
                                    </p:anim>
                                    <p:anim calcmode="lin" valueType="num">
                                      <p:cBhvr>
                                        <p:cTn id="62" dur="500" fill="hold"/>
                                        <p:tgtEl>
                                          <p:spTgt spid="31754"/>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7" presetClass="entr" presetSubtype="1" fill="hold" nodeType="clickEffect">
                                  <p:stCondLst>
                                    <p:cond delay="0"/>
                                  </p:stCondLst>
                                  <p:childTnLst>
                                    <p:set>
                                      <p:cBhvr>
                                        <p:cTn id="66" dur="1" fill="hold">
                                          <p:stCondLst>
                                            <p:cond delay="0"/>
                                          </p:stCondLst>
                                        </p:cTn>
                                        <p:tgtEl>
                                          <p:spTgt spid="31755"/>
                                        </p:tgtEl>
                                        <p:attrNameLst>
                                          <p:attrName>style.visibility</p:attrName>
                                        </p:attrNameLst>
                                      </p:cBhvr>
                                      <p:to>
                                        <p:strVal val="visible"/>
                                      </p:to>
                                    </p:set>
                                    <p:anim calcmode="lin" valueType="num">
                                      <p:cBhvr>
                                        <p:cTn id="67" dur="500" fill="hold"/>
                                        <p:tgtEl>
                                          <p:spTgt spid="31755"/>
                                        </p:tgtEl>
                                        <p:attrNameLst>
                                          <p:attrName>ppt_x</p:attrName>
                                        </p:attrNameLst>
                                      </p:cBhvr>
                                      <p:tavLst>
                                        <p:tav tm="0">
                                          <p:val>
                                            <p:strVal val="#ppt_x"/>
                                          </p:val>
                                        </p:tav>
                                        <p:tav tm="100000">
                                          <p:val>
                                            <p:strVal val="#ppt_x"/>
                                          </p:val>
                                        </p:tav>
                                      </p:tavLst>
                                    </p:anim>
                                    <p:anim calcmode="lin" valueType="num">
                                      <p:cBhvr>
                                        <p:cTn id="68" dur="500" fill="hold"/>
                                        <p:tgtEl>
                                          <p:spTgt spid="31755"/>
                                        </p:tgtEl>
                                        <p:attrNameLst>
                                          <p:attrName>ppt_y</p:attrName>
                                        </p:attrNameLst>
                                      </p:cBhvr>
                                      <p:tavLst>
                                        <p:tav tm="0">
                                          <p:val>
                                            <p:strVal val="#ppt_y-#ppt_h/2"/>
                                          </p:val>
                                        </p:tav>
                                        <p:tav tm="100000">
                                          <p:val>
                                            <p:strVal val="#ppt_y"/>
                                          </p:val>
                                        </p:tav>
                                      </p:tavLst>
                                    </p:anim>
                                    <p:anim calcmode="lin" valueType="num">
                                      <p:cBhvr>
                                        <p:cTn id="69" dur="500" fill="hold"/>
                                        <p:tgtEl>
                                          <p:spTgt spid="31755"/>
                                        </p:tgtEl>
                                        <p:attrNameLst>
                                          <p:attrName>ppt_w</p:attrName>
                                        </p:attrNameLst>
                                      </p:cBhvr>
                                      <p:tavLst>
                                        <p:tav tm="0">
                                          <p:val>
                                            <p:strVal val="#ppt_w"/>
                                          </p:val>
                                        </p:tav>
                                        <p:tav tm="100000">
                                          <p:val>
                                            <p:strVal val="#ppt_w"/>
                                          </p:val>
                                        </p:tav>
                                      </p:tavLst>
                                    </p:anim>
                                    <p:anim calcmode="lin" valueType="num">
                                      <p:cBhvr>
                                        <p:cTn id="70" dur="500" fill="hold"/>
                                        <p:tgtEl>
                                          <p:spTgt spid="31755"/>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31756"/>
                                        </p:tgtEl>
                                        <p:attrNameLst>
                                          <p:attrName>style.visibility</p:attrName>
                                        </p:attrNameLst>
                                      </p:cBhvr>
                                      <p:to>
                                        <p:strVal val="visible"/>
                                      </p:to>
                                    </p:set>
                                    <p:anim calcmode="lin" valueType="num">
                                      <p:cBhvr>
                                        <p:cTn id="75" dur="500" fill="hold"/>
                                        <p:tgtEl>
                                          <p:spTgt spid="31756"/>
                                        </p:tgtEl>
                                        <p:attrNameLst>
                                          <p:attrName>ppt_w</p:attrName>
                                        </p:attrNameLst>
                                      </p:cBhvr>
                                      <p:tavLst>
                                        <p:tav tm="0">
                                          <p:val>
                                            <p:fltVal val="0"/>
                                          </p:val>
                                        </p:tav>
                                        <p:tav tm="100000">
                                          <p:val>
                                            <p:strVal val="#ppt_w"/>
                                          </p:val>
                                        </p:tav>
                                      </p:tavLst>
                                    </p:anim>
                                    <p:anim calcmode="lin" valueType="num">
                                      <p:cBhvr>
                                        <p:cTn id="76" dur="500" fill="hold"/>
                                        <p:tgtEl>
                                          <p:spTgt spid="31756"/>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51" presetClass="entr" presetSubtype="0" fill="hold" nodeType="clickEffect">
                                  <p:stCondLst>
                                    <p:cond delay="0"/>
                                  </p:stCondLst>
                                  <p:childTnLst>
                                    <p:set>
                                      <p:cBhvr>
                                        <p:cTn id="80" dur="1" fill="hold">
                                          <p:stCondLst>
                                            <p:cond delay="0"/>
                                          </p:stCondLst>
                                        </p:cTn>
                                        <p:tgtEl>
                                          <p:spTgt spid="31757"/>
                                        </p:tgtEl>
                                        <p:attrNameLst>
                                          <p:attrName>style.visibility</p:attrName>
                                        </p:attrNameLst>
                                      </p:cBhvr>
                                      <p:to>
                                        <p:strVal val="visible"/>
                                      </p:to>
                                    </p:set>
                                    <p:animEffect transition="in" filter="fade">
                                      <p:cBhvr>
                                        <p:cTn id="81" dur="770" decel="100000"/>
                                        <p:tgtEl>
                                          <p:spTgt spid="31757"/>
                                        </p:tgtEl>
                                      </p:cBhvr>
                                    </p:animEffect>
                                    <p:animScale>
                                      <p:cBhvr>
                                        <p:cTn id="82" dur="770" decel="100000"/>
                                        <p:tgtEl>
                                          <p:spTgt spid="31757"/>
                                        </p:tgtEl>
                                      </p:cBhvr>
                                      <p:from x="10000" y="10000"/>
                                      <p:to x="200000" y="450000"/>
                                    </p:animScale>
                                    <p:animScale>
                                      <p:cBhvr>
                                        <p:cTn id="83" dur="1230" accel="100000" fill="hold">
                                          <p:stCondLst>
                                            <p:cond delay="770"/>
                                          </p:stCondLst>
                                        </p:cTn>
                                        <p:tgtEl>
                                          <p:spTgt spid="31757"/>
                                        </p:tgtEl>
                                      </p:cBhvr>
                                      <p:from x="200000" y="450000"/>
                                      <p:to x="100000" y="100000"/>
                                    </p:animScale>
                                    <p:set>
                                      <p:cBhvr>
                                        <p:cTn id="84" dur="770" fill="hold"/>
                                        <p:tgtEl>
                                          <p:spTgt spid="31757"/>
                                        </p:tgtEl>
                                        <p:attrNameLst>
                                          <p:attrName>ppt_x</p:attrName>
                                        </p:attrNameLst>
                                      </p:cBhvr>
                                      <p:to>
                                        <p:strVal val="(0.5)"/>
                                      </p:to>
                                    </p:set>
                                    <p:anim from="(0.5)" to="(#ppt_x)" calcmode="lin" valueType="num">
                                      <p:cBhvr>
                                        <p:cTn id="85" dur="1230" accel="100000" fill="hold">
                                          <p:stCondLst>
                                            <p:cond delay="770"/>
                                          </p:stCondLst>
                                        </p:cTn>
                                        <p:tgtEl>
                                          <p:spTgt spid="31757"/>
                                        </p:tgtEl>
                                        <p:attrNameLst>
                                          <p:attrName>ppt_x</p:attrName>
                                        </p:attrNameLst>
                                      </p:cBhvr>
                                    </p:anim>
                                    <p:set>
                                      <p:cBhvr>
                                        <p:cTn id="86" dur="770" fill="hold"/>
                                        <p:tgtEl>
                                          <p:spTgt spid="31757"/>
                                        </p:tgtEl>
                                        <p:attrNameLst>
                                          <p:attrName>ppt_y</p:attrName>
                                        </p:attrNameLst>
                                      </p:cBhvr>
                                      <p:to>
                                        <p:strVal val="(#ppt_y+0.4)"/>
                                      </p:to>
                                    </p:set>
                                    <p:anim from="(#ppt_y+0.4)" to="(#ppt_y)" calcmode="lin" valueType="num">
                                      <p:cBhvr>
                                        <p:cTn id="87" dur="1230" accel="100000" fill="hold">
                                          <p:stCondLst>
                                            <p:cond delay="770"/>
                                          </p:stCondLst>
                                        </p:cTn>
                                        <p:tgtEl>
                                          <p:spTgt spid="31757"/>
                                        </p:tgtEl>
                                        <p:attrNameLst>
                                          <p:attrName>ppt_y</p:attrName>
                                        </p:attrNameLst>
                                      </p:cBhvr>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47" presetClass="entr" presetSubtype="0" fill="hold" nodeType="clickEffect">
                                  <p:stCondLst>
                                    <p:cond delay="0"/>
                                  </p:stCondLst>
                                  <p:childTnLst>
                                    <p:set>
                                      <p:cBhvr>
                                        <p:cTn id="91" dur="1" fill="hold">
                                          <p:stCondLst>
                                            <p:cond delay="0"/>
                                          </p:stCondLst>
                                        </p:cTn>
                                        <p:tgtEl>
                                          <p:spTgt spid="31758"/>
                                        </p:tgtEl>
                                        <p:attrNameLst>
                                          <p:attrName>style.visibility</p:attrName>
                                        </p:attrNameLst>
                                      </p:cBhvr>
                                      <p:to>
                                        <p:strVal val="visible"/>
                                      </p:to>
                                    </p:set>
                                    <p:animEffect transition="in" filter="fade">
                                      <p:cBhvr>
                                        <p:cTn id="92" dur="1000"/>
                                        <p:tgtEl>
                                          <p:spTgt spid="31758"/>
                                        </p:tgtEl>
                                      </p:cBhvr>
                                    </p:animEffect>
                                    <p:anim calcmode="lin" valueType="num">
                                      <p:cBhvr>
                                        <p:cTn id="93" dur="1000" fill="hold"/>
                                        <p:tgtEl>
                                          <p:spTgt spid="31758"/>
                                        </p:tgtEl>
                                        <p:attrNameLst>
                                          <p:attrName>ppt_x</p:attrName>
                                        </p:attrNameLst>
                                      </p:cBhvr>
                                      <p:tavLst>
                                        <p:tav tm="0">
                                          <p:val>
                                            <p:strVal val="#ppt_x"/>
                                          </p:val>
                                        </p:tav>
                                        <p:tav tm="100000">
                                          <p:val>
                                            <p:strVal val="#ppt_x"/>
                                          </p:val>
                                        </p:tav>
                                      </p:tavLst>
                                    </p:anim>
                                    <p:anim calcmode="lin" valueType="num">
                                      <p:cBhvr>
                                        <p:cTn id="94" dur="1000" fill="hold"/>
                                        <p:tgtEl>
                                          <p:spTgt spid="31758"/>
                                        </p:tgtEl>
                                        <p:attrNameLst>
                                          <p:attrName>ppt_y</p:attrName>
                                        </p:attrNameLst>
                                      </p:cBhvr>
                                      <p:tavLst>
                                        <p:tav tm="0">
                                          <p:val>
                                            <p:strVal val="#ppt_y-.1"/>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47" presetClass="entr" presetSubtype="0" fill="hold" nodeType="clickEffect">
                                  <p:stCondLst>
                                    <p:cond delay="0"/>
                                  </p:stCondLst>
                                  <p:childTnLst>
                                    <p:set>
                                      <p:cBhvr>
                                        <p:cTn id="98" dur="1" fill="hold">
                                          <p:stCondLst>
                                            <p:cond delay="0"/>
                                          </p:stCondLst>
                                        </p:cTn>
                                        <p:tgtEl>
                                          <p:spTgt spid="31759"/>
                                        </p:tgtEl>
                                        <p:attrNameLst>
                                          <p:attrName>style.visibility</p:attrName>
                                        </p:attrNameLst>
                                      </p:cBhvr>
                                      <p:to>
                                        <p:strVal val="visible"/>
                                      </p:to>
                                    </p:set>
                                    <p:animEffect transition="in" filter="fade">
                                      <p:cBhvr>
                                        <p:cTn id="99" dur="1000"/>
                                        <p:tgtEl>
                                          <p:spTgt spid="31759"/>
                                        </p:tgtEl>
                                      </p:cBhvr>
                                    </p:animEffect>
                                    <p:anim calcmode="lin" valueType="num">
                                      <p:cBhvr>
                                        <p:cTn id="100" dur="1000" fill="hold"/>
                                        <p:tgtEl>
                                          <p:spTgt spid="31759"/>
                                        </p:tgtEl>
                                        <p:attrNameLst>
                                          <p:attrName>ppt_x</p:attrName>
                                        </p:attrNameLst>
                                      </p:cBhvr>
                                      <p:tavLst>
                                        <p:tav tm="0">
                                          <p:val>
                                            <p:strVal val="#ppt_x"/>
                                          </p:val>
                                        </p:tav>
                                        <p:tav tm="100000">
                                          <p:val>
                                            <p:strVal val="#ppt_x"/>
                                          </p:val>
                                        </p:tav>
                                      </p:tavLst>
                                    </p:anim>
                                    <p:anim calcmode="lin" valueType="num">
                                      <p:cBhvr>
                                        <p:cTn id="101" dur="1000" fill="hold"/>
                                        <p:tgtEl>
                                          <p:spTgt spid="31759"/>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7" presetClass="entr" presetSubtype="0" fill="hold" nodeType="clickEffect">
                                  <p:stCondLst>
                                    <p:cond delay="0"/>
                                  </p:stCondLst>
                                  <p:childTnLst>
                                    <p:set>
                                      <p:cBhvr>
                                        <p:cTn id="105" dur="1" fill="hold">
                                          <p:stCondLst>
                                            <p:cond delay="0"/>
                                          </p:stCondLst>
                                        </p:cTn>
                                        <p:tgtEl>
                                          <p:spTgt spid="31760"/>
                                        </p:tgtEl>
                                        <p:attrNameLst>
                                          <p:attrName>style.visibility</p:attrName>
                                        </p:attrNameLst>
                                      </p:cBhvr>
                                      <p:to>
                                        <p:strVal val="visible"/>
                                      </p:to>
                                    </p:set>
                                    <p:animEffect transition="in" filter="fade">
                                      <p:cBhvr>
                                        <p:cTn id="106" dur="1000"/>
                                        <p:tgtEl>
                                          <p:spTgt spid="31760"/>
                                        </p:tgtEl>
                                      </p:cBhvr>
                                    </p:animEffect>
                                    <p:anim calcmode="lin" valueType="num">
                                      <p:cBhvr>
                                        <p:cTn id="107" dur="1000" fill="hold"/>
                                        <p:tgtEl>
                                          <p:spTgt spid="31760"/>
                                        </p:tgtEl>
                                        <p:attrNameLst>
                                          <p:attrName>ppt_x</p:attrName>
                                        </p:attrNameLst>
                                      </p:cBhvr>
                                      <p:tavLst>
                                        <p:tav tm="0">
                                          <p:val>
                                            <p:strVal val="#ppt_x"/>
                                          </p:val>
                                        </p:tav>
                                        <p:tav tm="100000">
                                          <p:val>
                                            <p:strVal val="#ppt_x"/>
                                          </p:val>
                                        </p:tav>
                                      </p:tavLst>
                                    </p:anim>
                                    <p:anim calcmode="lin" valueType="num">
                                      <p:cBhvr>
                                        <p:cTn id="108" dur="1000" fill="hold"/>
                                        <p:tgtEl>
                                          <p:spTgt spid="31760"/>
                                        </p:tgtEl>
                                        <p:attrNameLst>
                                          <p:attrName>ppt_y</p:attrName>
                                        </p:attrNameLst>
                                      </p:cBhvr>
                                      <p:tavLst>
                                        <p:tav tm="0">
                                          <p:val>
                                            <p:strVal val="#ppt_y-.1"/>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7" presetClass="entr" presetSubtype="0" fill="hold" nodeType="clickEffect">
                                  <p:stCondLst>
                                    <p:cond delay="0"/>
                                  </p:stCondLst>
                                  <p:childTnLst>
                                    <p:set>
                                      <p:cBhvr>
                                        <p:cTn id="112" dur="1" fill="hold">
                                          <p:stCondLst>
                                            <p:cond delay="0"/>
                                          </p:stCondLst>
                                        </p:cTn>
                                        <p:tgtEl>
                                          <p:spTgt spid="31761"/>
                                        </p:tgtEl>
                                        <p:attrNameLst>
                                          <p:attrName>style.visibility</p:attrName>
                                        </p:attrNameLst>
                                      </p:cBhvr>
                                      <p:to>
                                        <p:strVal val="visible"/>
                                      </p:to>
                                    </p:set>
                                    <p:animEffect transition="in" filter="fade">
                                      <p:cBhvr>
                                        <p:cTn id="113" dur="1000"/>
                                        <p:tgtEl>
                                          <p:spTgt spid="31761"/>
                                        </p:tgtEl>
                                      </p:cBhvr>
                                    </p:animEffect>
                                    <p:anim calcmode="lin" valueType="num">
                                      <p:cBhvr>
                                        <p:cTn id="114" dur="1000" fill="hold"/>
                                        <p:tgtEl>
                                          <p:spTgt spid="31761"/>
                                        </p:tgtEl>
                                        <p:attrNameLst>
                                          <p:attrName>ppt_x</p:attrName>
                                        </p:attrNameLst>
                                      </p:cBhvr>
                                      <p:tavLst>
                                        <p:tav tm="0">
                                          <p:val>
                                            <p:strVal val="#ppt_x"/>
                                          </p:val>
                                        </p:tav>
                                        <p:tav tm="100000">
                                          <p:val>
                                            <p:strVal val="#ppt_x"/>
                                          </p:val>
                                        </p:tav>
                                      </p:tavLst>
                                    </p:anim>
                                    <p:anim calcmode="lin" valueType="num">
                                      <p:cBhvr>
                                        <p:cTn id="115" dur="1000" fill="hold"/>
                                        <p:tgtEl>
                                          <p:spTgt spid="31761"/>
                                        </p:tgtEl>
                                        <p:attrNameLst>
                                          <p:attrName>ppt_y</p:attrName>
                                        </p:attrNameLst>
                                      </p:cBhvr>
                                      <p:tavLst>
                                        <p:tav tm="0">
                                          <p:val>
                                            <p:strVal val="#ppt_y-.1"/>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7" presetClass="entr" presetSubtype="0" fill="hold" nodeType="clickEffect">
                                  <p:stCondLst>
                                    <p:cond delay="0"/>
                                  </p:stCondLst>
                                  <p:childTnLst>
                                    <p:set>
                                      <p:cBhvr>
                                        <p:cTn id="119" dur="1" fill="hold">
                                          <p:stCondLst>
                                            <p:cond delay="0"/>
                                          </p:stCondLst>
                                        </p:cTn>
                                        <p:tgtEl>
                                          <p:spTgt spid="31762"/>
                                        </p:tgtEl>
                                        <p:attrNameLst>
                                          <p:attrName>style.visibility</p:attrName>
                                        </p:attrNameLst>
                                      </p:cBhvr>
                                      <p:to>
                                        <p:strVal val="visible"/>
                                      </p:to>
                                    </p:set>
                                    <p:animEffect transition="in" filter="fade">
                                      <p:cBhvr>
                                        <p:cTn id="120" dur="1000"/>
                                        <p:tgtEl>
                                          <p:spTgt spid="31762"/>
                                        </p:tgtEl>
                                      </p:cBhvr>
                                    </p:animEffect>
                                    <p:anim calcmode="lin" valueType="num">
                                      <p:cBhvr>
                                        <p:cTn id="121" dur="1000" fill="hold"/>
                                        <p:tgtEl>
                                          <p:spTgt spid="31762"/>
                                        </p:tgtEl>
                                        <p:attrNameLst>
                                          <p:attrName>ppt_x</p:attrName>
                                        </p:attrNameLst>
                                      </p:cBhvr>
                                      <p:tavLst>
                                        <p:tav tm="0">
                                          <p:val>
                                            <p:strVal val="#ppt_x"/>
                                          </p:val>
                                        </p:tav>
                                        <p:tav tm="100000">
                                          <p:val>
                                            <p:strVal val="#ppt_x"/>
                                          </p:val>
                                        </p:tav>
                                      </p:tavLst>
                                    </p:anim>
                                    <p:anim calcmode="lin" valueType="num">
                                      <p:cBhvr>
                                        <p:cTn id="122" dur="1000" fill="hold"/>
                                        <p:tgtEl>
                                          <p:spTgt spid="31762"/>
                                        </p:tgtEl>
                                        <p:attrNameLst>
                                          <p:attrName>ppt_y</p:attrName>
                                        </p:attrNameLst>
                                      </p:cBhvr>
                                      <p:tavLst>
                                        <p:tav tm="0">
                                          <p:val>
                                            <p:strVal val="#ppt_y-.1"/>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7" presetClass="entr" presetSubtype="0" fill="hold" nodeType="clickEffect">
                                  <p:stCondLst>
                                    <p:cond delay="0"/>
                                  </p:stCondLst>
                                  <p:childTnLst>
                                    <p:set>
                                      <p:cBhvr>
                                        <p:cTn id="126" dur="1" fill="hold">
                                          <p:stCondLst>
                                            <p:cond delay="0"/>
                                          </p:stCondLst>
                                        </p:cTn>
                                        <p:tgtEl>
                                          <p:spTgt spid="31763"/>
                                        </p:tgtEl>
                                        <p:attrNameLst>
                                          <p:attrName>style.visibility</p:attrName>
                                        </p:attrNameLst>
                                      </p:cBhvr>
                                      <p:to>
                                        <p:strVal val="visible"/>
                                      </p:to>
                                    </p:set>
                                    <p:animEffect transition="in" filter="fade">
                                      <p:cBhvr>
                                        <p:cTn id="127" dur="1000"/>
                                        <p:tgtEl>
                                          <p:spTgt spid="31763"/>
                                        </p:tgtEl>
                                      </p:cBhvr>
                                    </p:animEffect>
                                    <p:anim calcmode="lin" valueType="num">
                                      <p:cBhvr>
                                        <p:cTn id="128" dur="1000" fill="hold"/>
                                        <p:tgtEl>
                                          <p:spTgt spid="31763"/>
                                        </p:tgtEl>
                                        <p:attrNameLst>
                                          <p:attrName>ppt_x</p:attrName>
                                        </p:attrNameLst>
                                      </p:cBhvr>
                                      <p:tavLst>
                                        <p:tav tm="0">
                                          <p:val>
                                            <p:strVal val="#ppt_x"/>
                                          </p:val>
                                        </p:tav>
                                        <p:tav tm="100000">
                                          <p:val>
                                            <p:strVal val="#ppt_x"/>
                                          </p:val>
                                        </p:tav>
                                      </p:tavLst>
                                    </p:anim>
                                    <p:anim calcmode="lin" valueType="num">
                                      <p:cBhvr>
                                        <p:cTn id="129" dur="1000" fill="hold"/>
                                        <p:tgtEl>
                                          <p:spTgt spid="31763"/>
                                        </p:tgtEl>
                                        <p:attrNameLst>
                                          <p:attrName>ppt_y</p:attrName>
                                        </p:attrNameLst>
                                      </p:cBhvr>
                                      <p:tavLst>
                                        <p:tav tm="0">
                                          <p:val>
                                            <p:strVal val="#ppt_y-.1"/>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9" presetClass="entr" presetSubtype="0" fill="hold" nodeType="clickEffect">
                                  <p:stCondLst>
                                    <p:cond delay="0"/>
                                  </p:stCondLst>
                                  <p:childTnLst>
                                    <p:set>
                                      <p:cBhvr>
                                        <p:cTn id="133" dur="1" fill="hold">
                                          <p:stCondLst>
                                            <p:cond delay="0"/>
                                          </p:stCondLst>
                                        </p:cTn>
                                        <p:tgtEl>
                                          <p:spTgt spid="31764"/>
                                        </p:tgtEl>
                                        <p:attrNameLst>
                                          <p:attrName>style.visibility</p:attrName>
                                        </p:attrNameLst>
                                      </p:cBhvr>
                                      <p:to>
                                        <p:strVal val="visible"/>
                                      </p:to>
                                    </p:set>
                                    <p:anim calcmode="lin" valueType="num">
                                      <p:cBhvr>
                                        <p:cTn id="134" dur="500" fill="hold"/>
                                        <p:tgtEl>
                                          <p:spTgt spid="31764"/>
                                        </p:tgtEl>
                                        <p:attrNameLst>
                                          <p:attrName>ppt_x</p:attrName>
                                        </p:attrNameLst>
                                      </p:cBhvr>
                                      <p:tavLst>
                                        <p:tav tm="0">
                                          <p:val>
                                            <p:strVal val="#ppt_x-.2"/>
                                          </p:val>
                                        </p:tav>
                                        <p:tav tm="100000">
                                          <p:val>
                                            <p:strVal val="#ppt_x"/>
                                          </p:val>
                                        </p:tav>
                                      </p:tavLst>
                                    </p:anim>
                                    <p:anim calcmode="lin" valueType="num">
                                      <p:cBhvr>
                                        <p:cTn id="135" dur="500" fill="hold"/>
                                        <p:tgtEl>
                                          <p:spTgt spid="31764"/>
                                        </p:tgtEl>
                                        <p:attrNameLst>
                                          <p:attrName>ppt_y</p:attrName>
                                        </p:attrNameLst>
                                      </p:cBhvr>
                                      <p:tavLst>
                                        <p:tav tm="0">
                                          <p:val>
                                            <p:strVal val="#ppt_y"/>
                                          </p:val>
                                        </p:tav>
                                        <p:tav tm="100000">
                                          <p:val>
                                            <p:strVal val="#ppt_y"/>
                                          </p:val>
                                        </p:tav>
                                      </p:tavLst>
                                    </p:anim>
                                    <p:animEffect transition="in" filter="wipe(right)" prLst="gradientSize: 0.1">
                                      <p:cBhvr>
                                        <p:cTn id="136" dur="500"/>
                                        <p:tgtEl>
                                          <p:spTgt spid="31764"/>
                                        </p:tgtEl>
                                      </p:cBhvr>
                                    </p:animEffect>
                                  </p:childTnLst>
                                </p:cTn>
                              </p:par>
                            </p:childTnLst>
                          </p:cTn>
                        </p:par>
                        <p:par>
                          <p:cTn id="137" fill="hold" nodeType="afterGroup">
                            <p:stCondLst>
                              <p:cond delay="500"/>
                            </p:stCondLst>
                            <p:childTnLst>
                              <p:par>
                                <p:cTn id="138" presetID="29" presetClass="entr" presetSubtype="0" fill="hold" nodeType="afterEffect">
                                  <p:stCondLst>
                                    <p:cond delay="0"/>
                                  </p:stCondLst>
                                  <p:childTnLst>
                                    <p:set>
                                      <p:cBhvr>
                                        <p:cTn id="139" dur="1" fill="hold">
                                          <p:stCondLst>
                                            <p:cond delay="0"/>
                                          </p:stCondLst>
                                        </p:cTn>
                                        <p:tgtEl>
                                          <p:spTgt spid="31768"/>
                                        </p:tgtEl>
                                        <p:attrNameLst>
                                          <p:attrName>style.visibility</p:attrName>
                                        </p:attrNameLst>
                                      </p:cBhvr>
                                      <p:to>
                                        <p:strVal val="visible"/>
                                      </p:to>
                                    </p:set>
                                    <p:anim calcmode="lin" valueType="num">
                                      <p:cBhvr>
                                        <p:cTn id="140" dur="500" fill="hold"/>
                                        <p:tgtEl>
                                          <p:spTgt spid="31768"/>
                                        </p:tgtEl>
                                        <p:attrNameLst>
                                          <p:attrName>ppt_x</p:attrName>
                                        </p:attrNameLst>
                                      </p:cBhvr>
                                      <p:tavLst>
                                        <p:tav tm="0">
                                          <p:val>
                                            <p:strVal val="#ppt_x-.2"/>
                                          </p:val>
                                        </p:tav>
                                        <p:tav tm="100000">
                                          <p:val>
                                            <p:strVal val="#ppt_x"/>
                                          </p:val>
                                        </p:tav>
                                      </p:tavLst>
                                    </p:anim>
                                    <p:anim calcmode="lin" valueType="num">
                                      <p:cBhvr>
                                        <p:cTn id="141" dur="500" fill="hold"/>
                                        <p:tgtEl>
                                          <p:spTgt spid="31768"/>
                                        </p:tgtEl>
                                        <p:attrNameLst>
                                          <p:attrName>ppt_y</p:attrName>
                                        </p:attrNameLst>
                                      </p:cBhvr>
                                      <p:tavLst>
                                        <p:tav tm="0">
                                          <p:val>
                                            <p:strVal val="#ppt_y"/>
                                          </p:val>
                                        </p:tav>
                                        <p:tav tm="100000">
                                          <p:val>
                                            <p:strVal val="#ppt_y"/>
                                          </p:val>
                                        </p:tav>
                                      </p:tavLst>
                                    </p:anim>
                                    <p:animEffect transition="in" filter="wipe(right)" prLst="gradientSize: 0.1">
                                      <p:cBhvr>
                                        <p:cTn id="142" dur="500"/>
                                        <p:tgtEl>
                                          <p:spTgt spid="31768"/>
                                        </p:tgtEl>
                                      </p:cBhvr>
                                    </p:animEffect>
                                  </p:childTnLst>
                                </p:cTn>
                              </p:par>
                            </p:childTnLst>
                          </p:cTn>
                        </p:par>
                        <p:par>
                          <p:cTn id="143" fill="hold" nodeType="afterGroup">
                            <p:stCondLst>
                              <p:cond delay="1000"/>
                            </p:stCondLst>
                            <p:childTnLst>
                              <p:par>
                                <p:cTn id="144" presetID="29" presetClass="entr" presetSubtype="0" fill="hold" nodeType="afterEffect">
                                  <p:stCondLst>
                                    <p:cond delay="0"/>
                                  </p:stCondLst>
                                  <p:childTnLst>
                                    <p:set>
                                      <p:cBhvr>
                                        <p:cTn id="145" dur="1" fill="hold">
                                          <p:stCondLst>
                                            <p:cond delay="0"/>
                                          </p:stCondLst>
                                        </p:cTn>
                                        <p:tgtEl>
                                          <p:spTgt spid="31769"/>
                                        </p:tgtEl>
                                        <p:attrNameLst>
                                          <p:attrName>style.visibility</p:attrName>
                                        </p:attrNameLst>
                                      </p:cBhvr>
                                      <p:to>
                                        <p:strVal val="visible"/>
                                      </p:to>
                                    </p:set>
                                    <p:anim calcmode="lin" valueType="num">
                                      <p:cBhvr>
                                        <p:cTn id="146" dur="500" fill="hold"/>
                                        <p:tgtEl>
                                          <p:spTgt spid="31769"/>
                                        </p:tgtEl>
                                        <p:attrNameLst>
                                          <p:attrName>ppt_x</p:attrName>
                                        </p:attrNameLst>
                                      </p:cBhvr>
                                      <p:tavLst>
                                        <p:tav tm="0">
                                          <p:val>
                                            <p:strVal val="#ppt_x-.2"/>
                                          </p:val>
                                        </p:tav>
                                        <p:tav tm="100000">
                                          <p:val>
                                            <p:strVal val="#ppt_x"/>
                                          </p:val>
                                        </p:tav>
                                      </p:tavLst>
                                    </p:anim>
                                    <p:anim calcmode="lin" valueType="num">
                                      <p:cBhvr>
                                        <p:cTn id="147" dur="500" fill="hold"/>
                                        <p:tgtEl>
                                          <p:spTgt spid="31769"/>
                                        </p:tgtEl>
                                        <p:attrNameLst>
                                          <p:attrName>ppt_y</p:attrName>
                                        </p:attrNameLst>
                                      </p:cBhvr>
                                      <p:tavLst>
                                        <p:tav tm="0">
                                          <p:val>
                                            <p:strVal val="#ppt_y"/>
                                          </p:val>
                                        </p:tav>
                                        <p:tav tm="100000">
                                          <p:val>
                                            <p:strVal val="#ppt_y"/>
                                          </p:val>
                                        </p:tav>
                                      </p:tavLst>
                                    </p:anim>
                                    <p:animEffect transition="in" filter="wipe(right)" prLst="gradientSize: 0.1">
                                      <p:cBhvr>
                                        <p:cTn id="148" dur="500"/>
                                        <p:tgtEl>
                                          <p:spTgt spid="31769"/>
                                        </p:tgtEl>
                                      </p:cBhvr>
                                    </p:animEffect>
                                  </p:childTnLst>
                                </p:cTn>
                              </p:par>
                            </p:childTnLst>
                          </p:cTn>
                        </p:par>
                        <p:par>
                          <p:cTn id="149" fill="hold" nodeType="afterGroup">
                            <p:stCondLst>
                              <p:cond delay="1500"/>
                            </p:stCondLst>
                            <p:childTnLst>
                              <p:par>
                                <p:cTn id="150" presetID="29" presetClass="entr" presetSubtype="0" fill="hold" nodeType="afterEffect">
                                  <p:stCondLst>
                                    <p:cond delay="0"/>
                                  </p:stCondLst>
                                  <p:childTnLst>
                                    <p:set>
                                      <p:cBhvr>
                                        <p:cTn id="151" dur="1" fill="hold">
                                          <p:stCondLst>
                                            <p:cond delay="0"/>
                                          </p:stCondLst>
                                        </p:cTn>
                                        <p:tgtEl>
                                          <p:spTgt spid="31770"/>
                                        </p:tgtEl>
                                        <p:attrNameLst>
                                          <p:attrName>style.visibility</p:attrName>
                                        </p:attrNameLst>
                                      </p:cBhvr>
                                      <p:to>
                                        <p:strVal val="visible"/>
                                      </p:to>
                                    </p:set>
                                    <p:anim calcmode="lin" valueType="num">
                                      <p:cBhvr>
                                        <p:cTn id="152" dur="500" fill="hold"/>
                                        <p:tgtEl>
                                          <p:spTgt spid="31770"/>
                                        </p:tgtEl>
                                        <p:attrNameLst>
                                          <p:attrName>ppt_x</p:attrName>
                                        </p:attrNameLst>
                                      </p:cBhvr>
                                      <p:tavLst>
                                        <p:tav tm="0">
                                          <p:val>
                                            <p:strVal val="#ppt_x-.2"/>
                                          </p:val>
                                        </p:tav>
                                        <p:tav tm="100000">
                                          <p:val>
                                            <p:strVal val="#ppt_x"/>
                                          </p:val>
                                        </p:tav>
                                      </p:tavLst>
                                    </p:anim>
                                    <p:anim calcmode="lin" valueType="num">
                                      <p:cBhvr>
                                        <p:cTn id="153" dur="500" fill="hold"/>
                                        <p:tgtEl>
                                          <p:spTgt spid="31770"/>
                                        </p:tgtEl>
                                        <p:attrNameLst>
                                          <p:attrName>ppt_y</p:attrName>
                                        </p:attrNameLst>
                                      </p:cBhvr>
                                      <p:tavLst>
                                        <p:tav tm="0">
                                          <p:val>
                                            <p:strVal val="#ppt_y"/>
                                          </p:val>
                                        </p:tav>
                                        <p:tav tm="100000">
                                          <p:val>
                                            <p:strVal val="#ppt_y"/>
                                          </p:val>
                                        </p:tav>
                                      </p:tavLst>
                                    </p:anim>
                                    <p:animEffect transition="in" filter="wipe(right)" prLst="gradientSize: 0.1">
                                      <p:cBhvr>
                                        <p:cTn id="154" dur="500"/>
                                        <p:tgtEl>
                                          <p:spTgt spid="31770"/>
                                        </p:tgtEl>
                                      </p:cBhvr>
                                    </p:animEffect>
                                  </p:childTnLst>
                                </p:cTn>
                              </p:par>
                            </p:childTnLst>
                          </p:cTn>
                        </p:par>
                        <p:par>
                          <p:cTn id="155" fill="hold" nodeType="afterGroup">
                            <p:stCondLst>
                              <p:cond delay="2000"/>
                            </p:stCondLst>
                            <p:childTnLst>
                              <p:par>
                                <p:cTn id="156" presetID="29" presetClass="entr" presetSubtype="0" fill="hold" nodeType="afterEffect">
                                  <p:stCondLst>
                                    <p:cond delay="0"/>
                                  </p:stCondLst>
                                  <p:childTnLst>
                                    <p:set>
                                      <p:cBhvr>
                                        <p:cTn id="157" dur="1" fill="hold">
                                          <p:stCondLst>
                                            <p:cond delay="0"/>
                                          </p:stCondLst>
                                        </p:cTn>
                                        <p:tgtEl>
                                          <p:spTgt spid="31771"/>
                                        </p:tgtEl>
                                        <p:attrNameLst>
                                          <p:attrName>style.visibility</p:attrName>
                                        </p:attrNameLst>
                                      </p:cBhvr>
                                      <p:to>
                                        <p:strVal val="visible"/>
                                      </p:to>
                                    </p:set>
                                    <p:anim calcmode="lin" valueType="num">
                                      <p:cBhvr>
                                        <p:cTn id="158" dur="500" fill="hold"/>
                                        <p:tgtEl>
                                          <p:spTgt spid="31771"/>
                                        </p:tgtEl>
                                        <p:attrNameLst>
                                          <p:attrName>ppt_x</p:attrName>
                                        </p:attrNameLst>
                                      </p:cBhvr>
                                      <p:tavLst>
                                        <p:tav tm="0">
                                          <p:val>
                                            <p:strVal val="#ppt_x-.2"/>
                                          </p:val>
                                        </p:tav>
                                        <p:tav tm="100000">
                                          <p:val>
                                            <p:strVal val="#ppt_x"/>
                                          </p:val>
                                        </p:tav>
                                      </p:tavLst>
                                    </p:anim>
                                    <p:anim calcmode="lin" valueType="num">
                                      <p:cBhvr>
                                        <p:cTn id="159" dur="500" fill="hold"/>
                                        <p:tgtEl>
                                          <p:spTgt spid="31771"/>
                                        </p:tgtEl>
                                        <p:attrNameLst>
                                          <p:attrName>ppt_y</p:attrName>
                                        </p:attrNameLst>
                                      </p:cBhvr>
                                      <p:tavLst>
                                        <p:tav tm="0">
                                          <p:val>
                                            <p:strVal val="#ppt_y"/>
                                          </p:val>
                                        </p:tav>
                                        <p:tav tm="100000">
                                          <p:val>
                                            <p:strVal val="#ppt_y"/>
                                          </p:val>
                                        </p:tav>
                                      </p:tavLst>
                                    </p:anim>
                                    <p:animEffect transition="in" filter="wipe(right)" prLst="gradientSize: 0.1">
                                      <p:cBhvr>
                                        <p:cTn id="160" dur="500"/>
                                        <p:tgtEl>
                                          <p:spTgt spid="31771"/>
                                        </p:tgtEl>
                                      </p:cBhvr>
                                    </p:animEffect>
                                  </p:childTnLst>
                                </p:cTn>
                              </p:par>
                            </p:childTnLst>
                          </p:cTn>
                        </p:par>
                        <p:par>
                          <p:cTn id="161" fill="hold" nodeType="afterGroup">
                            <p:stCondLst>
                              <p:cond delay="2500"/>
                            </p:stCondLst>
                            <p:childTnLst>
                              <p:par>
                                <p:cTn id="162" presetID="29" presetClass="entr" presetSubtype="0" fill="hold" nodeType="afterEffect">
                                  <p:stCondLst>
                                    <p:cond delay="0"/>
                                  </p:stCondLst>
                                  <p:childTnLst>
                                    <p:set>
                                      <p:cBhvr>
                                        <p:cTn id="163" dur="1" fill="hold">
                                          <p:stCondLst>
                                            <p:cond delay="0"/>
                                          </p:stCondLst>
                                        </p:cTn>
                                        <p:tgtEl>
                                          <p:spTgt spid="31772"/>
                                        </p:tgtEl>
                                        <p:attrNameLst>
                                          <p:attrName>style.visibility</p:attrName>
                                        </p:attrNameLst>
                                      </p:cBhvr>
                                      <p:to>
                                        <p:strVal val="visible"/>
                                      </p:to>
                                    </p:set>
                                    <p:anim calcmode="lin" valueType="num">
                                      <p:cBhvr>
                                        <p:cTn id="164" dur="500" fill="hold"/>
                                        <p:tgtEl>
                                          <p:spTgt spid="31772"/>
                                        </p:tgtEl>
                                        <p:attrNameLst>
                                          <p:attrName>ppt_x</p:attrName>
                                        </p:attrNameLst>
                                      </p:cBhvr>
                                      <p:tavLst>
                                        <p:tav tm="0">
                                          <p:val>
                                            <p:strVal val="#ppt_x-.2"/>
                                          </p:val>
                                        </p:tav>
                                        <p:tav tm="100000">
                                          <p:val>
                                            <p:strVal val="#ppt_x"/>
                                          </p:val>
                                        </p:tav>
                                      </p:tavLst>
                                    </p:anim>
                                    <p:anim calcmode="lin" valueType="num">
                                      <p:cBhvr>
                                        <p:cTn id="165" dur="500" fill="hold"/>
                                        <p:tgtEl>
                                          <p:spTgt spid="31772"/>
                                        </p:tgtEl>
                                        <p:attrNameLst>
                                          <p:attrName>ppt_y</p:attrName>
                                        </p:attrNameLst>
                                      </p:cBhvr>
                                      <p:tavLst>
                                        <p:tav tm="0">
                                          <p:val>
                                            <p:strVal val="#ppt_y"/>
                                          </p:val>
                                        </p:tav>
                                        <p:tav tm="100000">
                                          <p:val>
                                            <p:strVal val="#ppt_y"/>
                                          </p:val>
                                        </p:tav>
                                      </p:tavLst>
                                    </p:anim>
                                    <p:animEffect transition="in" filter="wipe(right)" prLst="gradientSize: 0.1">
                                      <p:cBhvr>
                                        <p:cTn id="166" dur="500"/>
                                        <p:tgtEl>
                                          <p:spTgt spid="31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5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2566C-14E7-4581-87FB-57C141B0FB0F}"/>
              </a:ext>
            </a:extLst>
          </p:cNvPr>
          <p:cNvSpPr>
            <a:spLocks noGrp="1"/>
          </p:cNvSpPr>
          <p:nvPr>
            <p:ph idx="1"/>
          </p:nvPr>
        </p:nvSpPr>
        <p:spPr>
          <a:xfrm>
            <a:off x="304800" y="533400"/>
            <a:ext cx="8534400" cy="3200400"/>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274320" indent="-274320" algn="r" rtl="1" fontAlgn="auto">
              <a:spcBef>
                <a:spcPts val="600"/>
              </a:spcBef>
              <a:spcAft>
                <a:spcPts val="0"/>
              </a:spcAft>
              <a:buClr>
                <a:schemeClr val="accent3"/>
              </a:buClr>
              <a:buFont typeface="Wingdings 2"/>
              <a:buNone/>
              <a:defRPr/>
            </a:pPr>
            <a:r>
              <a:rPr lang="ar-SA" sz="2400" b="1" dirty="0"/>
              <a:t>يحقق إستخدام محفظة الموارد البشرية للمنظمة عدد من المزايا:</a:t>
            </a:r>
          </a:p>
          <a:p>
            <a:pPr marL="514350" indent="-514350" algn="r" rtl="1" fontAlgn="auto">
              <a:spcBef>
                <a:spcPts val="600"/>
              </a:spcBef>
              <a:spcAft>
                <a:spcPts val="0"/>
              </a:spcAft>
              <a:buClr>
                <a:schemeClr val="accent3"/>
              </a:buClr>
              <a:buFont typeface="Wingdings 2"/>
              <a:buAutoNum type="arabicParenR"/>
              <a:defRPr/>
            </a:pPr>
            <a:r>
              <a:rPr lang="ar-SA" sz="2400" b="1" dirty="0"/>
              <a:t>تجميع المنظمة كمستثمر لمجموعة الأصول البشرية ذات الخصائص المتميزة.</a:t>
            </a:r>
          </a:p>
          <a:p>
            <a:pPr marL="514350" indent="-514350" algn="r" rtl="1" fontAlgn="auto">
              <a:spcBef>
                <a:spcPts val="600"/>
              </a:spcBef>
              <a:spcAft>
                <a:spcPts val="0"/>
              </a:spcAft>
              <a:buClr>
                <a:schemeClr val="accent3"/>
              </a:buClr>
              <a:buFont typeface="Wingdings 2"/>
              <a:buAutoNum type="arabicParenR"/>
              <a:defRPr/>
            </a:pPr>
            <a:r>
              <a:rPr lang="ar-SA" sz="2400" b="1" dirty="0"/>
              <a:t> تغيير سلوك الإفراد ونقلهم إلى أعمال أكثر تناسباً مع إمكانياتهم وقدراتهم.</a:t>
            </a:r>
          </a:p>
          <a:p>
            <a:pPr marL="514350" indent="-514350" algn="r" rtl="1" fontAlgn="auto">
              <a:spcBef>
                <a:spcPts val="600"/>
              </a:spcBef>
              <a:spcAft>
                <a:spcPts val="0"/>
              </a:spcAft>
              <a:buClr>
                <a:schemeClr val="accent3"/>
              </a:buClr>
              <a:buFont typeface="Wingdings 2"/>
              <a:buAutoNum type="arabicParenR"/>
              <a:defRPr/>
            </a:pPr>
            <a:r>
              <a:rPr lang="ar-SA" sz="2400" b="1" dirty="0"/>
              <a:t> إتباع سياسات إدارية مختلفة تتناسب مع خصائص التصفيات المختلفة للأفراد.</a:t>
            </a:r>
          </a:p>
          <a:p>
            <a:pPr marL="514350" indent="-514350" algn="r" rtl="1" fontAlgn="auto">
              <a:spcBef>
                <a:spcPts val="600"/>
              </a:spcBef>
              <a:spcAft>
                <a:spcPts val="0"/>
              </a:spcAft>
              <a:buClr>
                <a:schemeClr val="accent3"/>
              </a:buClr>
              <a:buFont typeface="Wingdings 2"/>
              <a:buAutoNum type="arabicParenR"/>
              <a:defRPr/>
            </a:pPr>
            <a:r>
              <a:rPr lang="ar-SA" sz="2400" b="1" dirty="0"/>
              <a:t> إتخاذ الإجراءات التصحيحية للمهام والأنشطة المتعلقة بالموارد البشرية: مثل النشطة المتعلقة بالاختيار والترقية والمكافآت, وتقييم الأداء, وتحديد البرامج التدريبية المتسقة مع الحاجة الفعلية للأفراد</a:t>
            </a:r>
            <a:endParaRPr lang="en-US" sz="2400" dirty="0"/>
          </a:p>
        </p:txBody>
      </p:sp>
    </p:spTree>
    <p:extLst>
      <p:ext uri="{BB962C8B-B14F-4D97-AF65-F5344CB8AC3E}">
        <p14:creationId xmlns:p14="http://schemas.microsoft.com/office/powerpoint/2010/main" val="10311896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9817" y="2819400"/>
            <a:ext cx="9143999" cy="1676400"/>
          </a:xfrm>
        </p:spPr>
        <p:txBody>
          <a:bodyPr/>
          <a:lstStyle/>
          <a:p>
            <a:r>
              <a:rPr lang="ar-DZ" sz="4800" dirty="0">
                <a:solidFill>
                  <a:schemeClr val="tx1"/>
                </a:solidFill>
                <a:latin typeface="Times New Roman" panose="02020603050405020304" pitchFamily="18" charset="0"/>
              </a:rPr>
              <a:t>المحاضرة الثامنة </a:t>
            </a:r>
            <a:br>
              <a:rPr lang="ar-DZ" sz="4800" dirty="0">
                <a:solidFill>
                  <a:schemeClr val="tx1"/>
                </a:solidFill>
                <a:latin typeface="Times New Roman" panose="02020603050405020304" pitchFamily="18" charset="0"/>
              </a:rPr>
            </a:br>
            <a:br>
              <a:rPr lang="ar-SA" sz="4800" dirty="0">
                <a:solidFill>
                  <a:srgbClr val="FFFF00"/>
                </a:solidFill>
              </a:rPr>
            </a:br>
            <a:endParaRPr lang="en-US" sz="4800" dirty="0"/>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205616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77432-70FD-43DD-A0B6-332251B2D5DC}"/>
              </a:ext>
            </a:extLst>
          </p:cNvPr>
          <p:cNvSpPr>
            <a:spLocks noGrp="1"/>
          </p:cNvSpPr>
          <p:nvPr>
            <p:ph type="title"/>
          </p:nvPr>
        </p:nvSpPr>
        <p:spPr/>
        <p:txBody>
          <a:bodyPr/>
          <a:lstStyle/>
          <a:p>
            <a:pPr algn="ctr"/>
            <a:r>
              <a:rPr lang="ar-DZ" dirty="0">
                <a:solidFill>
                  <a:srgbClr val="FFFF00"/>
                </a:solidFill>
              </a:rPr>
              <a:t>نماذج الادارة الاستراتيجية للموارد البشرية</a:t>
            </a:r>
            <a:endParaRPr lang="en-US" dirty="0">
              <a:solidFill>
                <a:srgbClr val="FFFF00"/>
              </a:solidFill>
            </a:endParaRPr>
          </a:p>
        </p:txBody>
      </p:sp>
      <p:sp>
        <p:nvSpPr>
          <p:cNvPr id="3" name="Content Placeholder 2">
            <a:extLst>
              <a:ext uri="{FF2B5EF4-FFF2-40B4-BE49-F238E27FC236}">
                <a16:creationId xmlns:a16="http://schemas.microsoft.com/office/drawing/2014/main" id="{A9BBD951-09DA-400C-9D4F-FADBEF22193E}"/>
              </a:ext>
            </a:extLst>
          </p:cNvPr>
          <p:cNvSpPr>
            <a:spLocks noGrp="1"/>
          </p:cNvSpPr>
          <p:nvPr>
            <p:ph idx="1"/>
          </p:nvPr>
        </p:nvSpPr>
        <p:spPr>
          <a:xfrm>
            <a:off x="457200" y="1295400"/>
            <a:ext cx="8534400" cy="4800600"/>
          </a:xfrm>
        </p:spPr>
        <p:txBody>
          <a:bodyPr/>
          <a:lstStyle/>
          <a:p>
            <a:pPr marL="0" indent="0" algn="just" rtl="1">
              <a:buNone/>
            </a:pPr>
            <a:r>
              <a:rPr lang="ar-DZ" sz="2800" dirty="0"/>
              <a:t>تعتبر نماذج الإدارة التقليدية والحديثة عاملا أساسيا لتحقيق الموارد البشرية والكفاءات لأداء تنافس متميز في ظل اقتصاد مبني على الكفاءات والمعرفة والجودة.ومن بين هذه النماذج : </a:t>
            </a:r>
          </a:p>
          <a:p>
            <a:pPr marL="514350" indent="-514350" algn="just" rtl="1">
              <a:buFont typeface="+mj-lt"/>
              <a:buAutoNum type="arabicPeriod"/>
            </a:pPr>
            <a:r>
              <a:rPr lang="ar-DZ" sz="2800" dirty="0"/>
              <a:t>نموذج التخطيط الاستراتيجي للموارد البشرية.</a:t>
            </a:r>
          </a:p>
          <a:p>
            <a:pPr marL="514350" indent="-514350" algn="just" rtl="1">
              <a:buFont typeface="+mj-lt"/>
              <a:buAutoNum type="arabicPeriod"/>
            </a:pPr>
            <a:r>
              <a:rPr lang="ar-DZ" sz="2800" dirty="0"/>
              <a:t>نموذج محاسبة الموارد البشرية.</a:t>
            </a:r>
          </a:p>
          <a:p>
            <a:pPr marL="514350" indent="-514350" algn="just" rtl="1">
              <a:buFont typeface="+mj-lt"/>
              <a:buAutoNum type="arabicPeriod"/>
            </a:pPr>
            <a:r>
              <a:rPr lang="ar-DZ" sz="2800" dirty="0"/>
              <a:t>نموذج تسيير الكفاءات </a:t>
            </a:r>
          </a:p>
          <a:p>
            <a:pPr marL="514350" indent="-514350" algn="just" rtl="1">
              <a:buFont typeface="+mj-lt"/>
              <a:buAutoNum type="arabicPeriod"/>
            </a:pPr>
            <a:r>
              <a:rPr lang="ar-DZ" sz="2800" dirty="0"/>
              <a:t>نموذج تسيير المعرفة </a:t>
            </a:r>
          </a:p>
          <a:p>
            <a:pPr marL="514350" indent="-514350" algn="just" rtl="1">
              <a:buFont typeface="+mj-lt"/>
              <a:buAutoNum type="arabicPeriod"/>
            </a:pPr>
            <a:r>
              <a:rPr lang="ar-DZ" sz="2800" dirty="0"/>
              <a:t>نموذج تسيير الجودة الشاملة </a:t>
            </a:r>
          </a:p>
          <a:p>
            <a:pPr marL="514350" indent="-514350" algn="just" rtl="1">
              <a:buFont typeface="+mj-lt"/>
              <a:buAutoNum type="arabicPeriod"/>
            </a:pPr>
            <a:r>
              <a:rPr lang="ar-DZ" sz="2800" dirty="0"/>
              <a:t>نموذج اعادة هندسة العمليات .</a:t>
            </a:r>
          </a:p>
        </p:txBody>
      </p:sp>
    </p:spTree>
    <p:extLst>
      <p:ext uri="{BB962C8B-B14F-4D97-AF65-F5344CB8AC3E}">
        <p14:creationId xmlns:p14="http://schemas.microsoft.com/office/powerpoint/2010/main" val="13292623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D4D0E-01DB-4C56-A3E4-41B3819D9BA5}"/>
              </a:ext>
            </a:extLst>
          </p:cNvPr>
          <p:cNvSpPr>
            <a:spLocks noGrp="1"/>
          </p:cNvSpPr>
          <p:nvPr>
            <p:ph type="title"/>
          </p:nvPr>
        </p:nvSpPr>
        <p:spPr/>
        <p:txBody>
          <a:bodyPr/>
          <a:lstStyle/>
          <a:p>
            <a:r>
              <a:rPr lang="ar-DZ" sz="3600" dirty="0">
                <a:solidFill>
                  <a:srgbClr val="FFFF00"/>
                </a:solidFill>
              </a:rPr>
              <a:t>اولا : نموذج التخطيط لاستراتيجي للموارد البشرية </a:t>
            </a:r>
            <a:endParaRPr lang="en-US" sz="3600" dirty="0">
              <a:solidFill>
                <a:srgbClr val="FFFF00"/>
              </a:solidFill>
            </a:endParaRPr>
          </a:p>
        </p:txBody>
      </p:sp>
      <p:sp>
        <p:nvSpPr>
          <p:cNvPr id="3" name="Content Placeholder 2">
            <a:extLst>
              <a:ext uri="{FF2B5EF4-FFF2-40B4-BE49-F238E27FC236}">
                <a16:creationId xmlns:a16="http://schemas.microsoft.com/office/drawing/2014/main" id="{2191E51A-D25F-4773-953B-75300B437698}"/>
              </a:ext>
            </a:extLst>
          </p:cNvPr>
          <p:cNvSpPr>
            <a:spLocks noGrp="1"/>
          </p:cNvSpPr>
          <p:nvPr>
            <p:ph idx="1"/>
          </p:nvPr>
        </p:nvSpPr>
        <p:spPr>
          <a:xfrm>
            <a:off x="152400" y="1295400"/>
            <a:ext cx="8458200" cy="4419600"/>
          </a:xfrm>
        </p:spPr>
        <p:txBody>
          <a:bodyPr/>
          <a:lstStyle/>
          <a:p>
            <a:pPr marL="0" indent="0" algn="r" rtl="1">
              <a:buNone/>
            </a:pPr>
            <a:r>
              <a:rPr lang="ar-DZ" sz="2800" dirty="0"/>
              <a:t>يعد التخطيط الإستراتيجي للموارد البشرية نموذجا كلاسيكيا للإدارة الإستراتيجية لموارد البشرية استمد مركزاته  من الفكر الاستراتيجي لقد تطور هذا النموذج وفق مرحلتين في البداية على مقاربة تخطيط الموارد البشرية خلال سنوات </a:t>
            </a:r>
            <a:r>
              <a:rPr lang="ar-DZ" sz="2800" b="1" dirty="0"/>
              <a:t>( 1960-1970 ) </a:t>
            </a:r>
            <a:r>
              <a:rPr lang="ar-DZ" sz="2800" dirty="0"/>
              <a:t>ليتولد منه مقاربة التخطيط الإستراتيجي للموارد البشرية في سنة </a:t>
            </a:r>
            <a:r>
              <a:rPr lang="ar-DZ" sz="2800" b="1" dirty="0"/>
              <a:t>1980 </a:t>
            </a:r>
            <a:r>
              <a:rPr lang="ar-DZ" sz="2800" dirty="0"/>
              <a:t>كنتيجة للاندماج الإستراتيجي للموارد البشرية ضمن إستراتيجية المؤسسة.</a:t>
            </a:r>
          </a:p>
          <a:p>
            <a:pPr marL="0" indent="0" algn="r" rtl="1">
              <a:buNone/>
            </a:pPr>
            <a:r>
              <a:rPr lang="ar-DZ" sz="2800" dirty="0"/>
              <a:t>يسمح التخطيط الإستراتيجي للموارد البشرية للمؤسسة بالحصول على احتياجاتها من الموارد البشرية بالحجم والنوعية المطلوبة وفي الوقت المناسب بهدف تحقيق أهداف إستراتيجية.</a:t>
            </a:r>
            <a:endParaRPr lang="en-US" sz="2800" dirty="0"/>
          </a:p>
        </p:txBody>
      </p:sp>
    </p:spTree>
    <p:extLst>
      <p:ext uri="{BB962C8B-B14F-4D97-AF65-F5344CB8AC3E}">
        <p14:creationId xmlns:p14="http://schemas.microsoft.com/office/powerpoint/2010/main" val="12057945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83CC3-7ED1-4DA5-AD89-A37E8C4DF09D}"/>
              </a:ext>
            </a:extLst>
          </p:cNvPr>
          <p:cNvSpPr>
            <a:spLocks noGrp="1"/>
          </p:cNvSpPr>
          <p:nvPr>
            <p:ph idx="1"/>
          </p:nvPr>
        </p:nvSpPr>
        <p:spPr>
          <a:xfrm>
            <a:off x="304800" y="685800"/>
            <a:ext cx="8534400" cy="5181600"/>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just" rtl="1">
              <a:spcBef>
                <a:spcPts val="0"/>
              </a:spcBef>
              <a:buFont typeface="Wingdings 2" panose="05020102010507070707" pitchFamily="18" charset="2"/>
              <a:buNone/>
            </a:pPr>
            <a:r>
              <a:rPr lang="ar-SA" altLang="fr-FR" sz="2800" dirty="0"/>
              <a:t>من الممكن أن يتكامل تخطيط الموارد البشرية مع التخطيط الإستراتيجي بسهولة , ولك</a:t>
            </a:r>
            <a:r>
              <a:rPr lang="ar-DZ" altLang="fr-FR" sz="2800" dirty="0"/>
              <a:t>ن</a:t>
            </a:r>
            <a:r>
              <a:rPr lang="ar-SA" altLang="fr-FR" sz="2800" dirty="0"/>
              <a:t> اشارت نتائج بعض الأبحاث إلى نسبة كبيرة من المنظمات تفتقر لوجود هذه العلاقة لعدة أسباب منها:</a:t>
            </a:r>
            <a:endParaRPr lang="en-US" altLang="fr-FR" sz="2800" dirty="0"/>
          </a:p>
          <a:p>
            <a:pPr algn="just" rtl="1">
              <a:spcBef>
                <a:spcPts val="0"/>
              </a:spcBef>
              <a:buFont typeface="Wingdings 2" panose="05020102010507070707" pitchFamily="18" charset="2"/>
              <a:buNone/>
            </a:pPr>
            <a:endParaRPr lang="ar-SA" altLang="fr-FR" sz="2800" dirty="0"/>
          </a:p>
          <a:p>
            <a:pPr marL="514350" indent="-514350" algn="just" rtl="1">
              <a:spcBef>
                <a:spcPts val="0"/>
              </a:spcBef>
              <a:buFont typeface="+mj-lt"/>
              <a:buAutoNum type="arabicPeriod"/>
            </a:pPr>
            <a:r>
              <a:rPr lang="ar-SA" altLang="fr-FR" sz="2800" dirty="0"/>
              <a:t>عدم تضمين إدارة الموارد البشرية في فريق العمل القائم بعملية التخطيط الاستراتيجي على مستوى المنظمة.</a:t>
            </a:r>
          </a:p>
          <a:p>
            <a:pPr marL="514350" indent="-514350" algn="just" rtl="1">
              <a:spcBef>
                <a:spcPts val="0"/>
              </a:spcBef>
              <a:buFont typeface="+mj-lt"/>
              <a:buAutoNum type="arabicPeriod"/>
            </a:pPr>
            <a:r>
              <a:rPr lang="ar-SA" altLang="fr-FR" sz="2800" dirty="0"/>
              <a:t> أو أن يكون الفريق غير ملم بأصول التخطيط الاستراتيجي بصفة عامة, ومن ثم يفقد مهارات التخطيط الإستراتيجي للموارد البشرية بصفة خاصة.</a:t>
            </a:r>
          </a:p>
          <a:p>
            <a:pPr marL="514350" indent="-514350" algn="just" rtl="1">
              <a:spcBef>
                <a:spcPts val="0"/>
              </a:spcBef>
              <a:buFont typeface="+mj-lt"/>
              <a:buAutoNum type="arabicPeriod"/>
            </a:pPr>
            <a:r>
              <a:rPr lang="ar-SA" altLang="fr-FR" sz="2800" dirty="0"/>
              <a:t> عدم وجود قواعد تأسيسية سليمة لكيفية تخطيط الموارد البشرية بصورة منظمة أو قد يتبع الأسلوب اللامركزي في تخطيط الأعمال.</a:t>
            </a:r>
          </a:p>
          <a:p>
            <a:endParaRPr lang="en-US" sz="2800" dirty="0"/>
          </a:p>
        </p:txBody>
      </p:sp>
    </p:spTree>
    <p:extLst>
      <p:ext uri="{BB962C8B-B14F-4D97-AF65-F5344CB8AC3E}">
        <p14:creationId xmlns:p14="http://schemas.microsoft.com/office/powerpoint/2010/main" val="20962028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5D7C329-483F-4362-9491-2331F4F5BAC4}"/>
              </a:ext>
            </a:extLst>
          </p:cNvPr>
          <p:cNvGrpSpPr/>
          <p:nvPr/>
        </p:nvGrpSpPr>
        <p:grpSpPr>
          <a:xfrm>
            <a:off x="395288" y="549275"/>
            <a:ext cx="8064500" cy="5881688"/>
            <a:chOff x="395288" y="549275"/>
            <a:chExt cx="8064500" cy="5881688"/>
          </a:xfrm>
        </p:grpSpPr>
        <p:sp>
          <p:nvSpPr>
            <p:cNvPr id="5" name="Rectangle 4">
              <a:extLst>
                <a:ext uri="{FF2B5EF4-FFF2-40B4-BE49-F238E27FC236}">
                  <a16:creationId xmlns:a16="http://schemas.microsoft.com/office/drawing/2014/main" id="{B8954CF5-87A0-4C05-8FF2-A2D06C3665A2}"/>
                </a:ext>
              </a:extLst>
            </p:cNvPr>
            <p:cNvSpPr/>
            <p:nvPr/>
          </p:nvSpPr>
          <p:spPr>
            <a:xfrm>
              <a:off x="6516688" y="765175"/>
              <a:ext cx="1655762" cy="1655763"/>
            </a:xfrm>
            <a:prstGeom prst="rect">
              <a:avLst/>
            </a:prstGeom>
            <a:ln/>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endParaRPr lang="ar-SA" sz="1400" b="1" u="sng" dirty="0"/>
            </a:p>
            <a:p>
              <a:pPr algn="ctr" rtl="1" eaLnBrk="1" fontAlgn="auto" hangingPunct="1">
                <a:spcBef>
                  <a:spcPts val="0"/>
                </a:spcBef>
                <a:spcAft>
                  <a:spcPts val="0"/>
                </a:spcAft>
                <a:defRPr/>
              </a:pPr>
              <a:r>
                <a:rPr lang="ar-SA" sz="1400" b="1" u="sng" dirty="0">
                  <a:solidFill>
                    <a:srgbClr val="FFFF00"/>
                  </a:solidFill>
                </a:rPr>
                <a:t>التحليل البيئي</a:t>
              </a:r>
              <a:endParaRPr lang="ar-SA" sz="1400" b="1" dirty="0">
                <a:solidFill>
                  <a:srgbClr val="FFFF00"/>
                </a:solidFill>
              </a:endParaRPr>
            </a:p>
            <a:p>
              <a:pPr algn="ctr" rtl="1" eaLnBrk="1" fontAlgn="auto" hangingPunct="1">
                <a:spcBef>
                  <a:spcPts val="0"/>
                </a:spcBef>
                <a:spcAft>
                  <a:spcPts val="0"/>
                </a:spcAft>
                <a:buFont typeface="Wingdings" pitchFamily="2" charset="2"/>
                <a:buChar char="§"/>
                <a:defRPr/>
              </a:pPr>
              <a:r>
                <a:rPr lang="ar-SA" sz="1400" b="1" dirty="0"/>
                <a:t>الديموغرافي</a:t>
              </a:r>
            </a:p>
            <a:p>
              <a:pPr algn="ctr" rtl="1" eaLnBrk="1" fontAlgn="auto" hangingPunct="1">
                <a:spcBef>
                  <a:spcPts val="0"/>
                </a:spcBef>
                <a:spcAft>
                  <a:spcPts val="0"/>
                </a:spcAft>
                <a:buFont typeface="Wingdings" pitchFamily="2" charset="2"/>
                <a:buChar char="§"/>
                <a:defRPr/>
              </a:pPr>
              <a:r>
                <a:rPr lang="ar-SA" sz="1400" b="1" dirty="0"/>
                <a:t>الإقتصادي</a:t>
              </a:r>
            </a:p>
            <a:p>
              <a:pPr algn="ctr" rtl="1" eaLnBrk="1" fontAlgn="auto" hangingPunct="1">
                <a:spcBef>
                  <a:spcPts val="0"/>
                </a:spcBef>
                <a:spcAft>
                  <a:spcPts val="0"/>
                </a:spcAft>
                <a:buFont typeface="Wingdings" pitchFamily="2" charset="2"/>
                <a:buChar char="§"/>
                <a:defRPr/>
              </a:pPr>
              <a:r>
                <a:rPr lang="ar-SA" sz="1400" b="1" dirty="0"/>
                <a:t>التكنولوجي</a:t>
              </a:r>
            </a:p>
            <a:p>
              <a:pPr algn="ctr" rtl="1" eaLnBrk="1" fontAlgn="auto" hangingPunct="1">
                <a:spcBef>
                  <a:spcPts val="0"/>
                </a:spcBef>
                <a:spcAft>
                  <a:spcPts val="0"/>
                </a:spcAft>
                <a:buFont typeface="Wingdings" pitchFamily="2" charset="2"/>
                <a:buChar char="§"/>
                <a:defRPr/>
              </a:pPr>
              <a:r>
                <a:rPr lang="ar-SA" sz="1400" b="1" dirty="0"/>
                <a:t>الثقافي</a:t>
              </a:r>
            </a:p>
            <a:p>
              <a:pPr algn="ctr" rtl="1" eaLnBrk="1" fontAlgn="auto" hangingPunct="1">
                <a:spcBef>
                  <a:spcPts val="0"/>
                </a:spcBef>
                <a:spcAft>
                  <a:spcPts val="0"/>
                </a:spcAft>
                <a:buFont typeface="Wingdings" pitchFamily="2" charset="2"/>
                <a:buChar char="§"/>
                <a:defRPr/>
              </a:pPr>
              <a:r>
                <a:rPr lang="ar-SA" sz="1400" b="1" dirty="0"/>
                <a:t>الإجتماعي</a:t>
              </a:r>
            </a:p>
            <a:p>
              <a:pPr algn="ctr" rtl="1" eaLnBrk="1" fontAlgn="auto" hangingPunct="1">
                <a:spcBef>
                  <a:spcPts val="0"/>
                </a:spcBef>
                <a:spcAft>
                  <a:spcPts val="0"/>
                </a:spcAft>
                <a:buFont typeface="Wingdings" pitchFamily="2" charset="2"/>
                <a:buChar char="§"/>
                <a:defRPr/>
              </a:pPr>
              <a:r>
                <a:rPr lang="ar-SA" sz="1400" b="1" dirty="0"/>
                <a:t> القانوني</a:t>
              </a:r>
            </a:p>
            <a:p>
              <a:pPr algn="ctr" rtl="1" eaLnBrk="1" fontAlgn="auto" hangingPunct="1">
                <a:spcBef>
                  <a:spcPts val="0"/>
                </a:spcBef>
                <a:spcAft>
                  <a:spcPts val="0"/>
                </a:spcAft>
                <a:buFont typeface="Wingdings" pitchFamily="2" charset="2"/>
                <a:buChar char="§"/>
                <a:defRPr/>
              </a:pPr>
              <a:endParaRPr lang="ar-SA" sz="1400" dirty="0"/>
            </a:p>
            <a:p>
              <a:pPr algn="ctr" rtl="1" eaLnBrk="1" fontAlgn="auto" hangingPunct="1">
                <a:spcBef>
                  <a:spcPts val="0"/>
                </a:spcBef>
                <a:spcAft>
                  <a:spcPts val="0"/>
                </a:spcAft>
                <a:buFont typeface="Wingdings" pitchFamily="2" charset="2"/>
                <a:buChar char="§"/>
                <a:defRPr/>
              </a:pPr>
              <a:endParaRPr lang="ar-SA" sz="1400" dirty="0"/>
            </a:p>
          </p:txBody>
        </p:sp>
        <p:sp>
          <p:nvSpPr>
            <p:cNvPr id="6" name="Rectangle 5">
              <a:extLst>
                <a:ext uri="{FF2B5EF4-FFF2-40B4-BE49-F238E27FC236}">
                  <a16:creationId xmlns:a16="http://schemas.microsoft.com/office/drawing/2014/main" id="{B4602BEE-49D3-4FAC-A6A7-B454D9F2CE74}"/>
                </a:ext>
              </a:extLst>
            </p:cNvPr>
            <p:cNvSpPr/>
            <p:nvPr/>
          </p:nvSpPr>
          <p:spPr>
            <a:xfrm>
              <a:off x="6588125" y="2924175"/>
              <a:ext cx="1655763" cy="1441450"/>
            </a:xfrm>
            <a:prstGeom prst="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rtl="1" eaLnBrk="1" fontAlgn="auto" hangingPunct="1">
                <a:spcBef>
                  <a:spcPts val="0"/>
                </a:spcBef>
                <a:spcAft>
                  <a:spcPts val="0"/>
                </a:spcAft>
                <a:defRPr/>
              </a:pPr>
              <a:endParaRPr lang="ar-SA" sz="1400" b="1" u="sng" dirty="0"/>
            </a:p>
            <a:p>
              <a:pPr algn="ctr" rtl="1" eaLnBrk="1" fontAlgn="auto" hangingPunct="1">
                <a:spcBef>
                  <a:spcPts val="0"/>
                </a:spcBef>
                <a:spcAft>
                  <a:spcPts val="0"/>
                </a:spcAft>
                <a:defRPr/>
              </a:pPr>
              <a:r>
                <a:rPr lang="ar-SA" sz="1400" b="1" u="sng" dirty="0">
                  <a:solidFill>
                    <a:srgbClr val="FFFF00"/>
                  </a:solidFill>
                </a:rPr>
                <a:t>التحليل التنافسي</a:t>
              </a:r>
            </a:p>
            <a:p>
              <a:pPr algn="ctr" rtl="1" eaLnBrk="1" fontAlgn="auto" hangingPunct="1">
                <a:spcBef>
                  <a:spcPts val="0"/>
                </a:spcBef>
                <a:spcAft>
                  <a:spcPts val="0"/>
                </a:spcAft>
                <a:defRPr/>
              </a:pPr>
              <a:r>
                <a:rPr lang="ar-SA" sz="1400" b="1" dirty="0"/>
                <a:t>خصائص الصناعة</a:t>
              </a:r>
            </a:p>
            <a:p>
              <a:pPr algn="ctr" rtl="1" eaLnBrk="1" fontAlgn="auto" hangingPunct="1">
                <a:spcBef>
                  <a:spcPts val="0"/>
                </a:spcBef>
                <a:spcAft>
                  <a:spcPts val="0"/>
                </a:spcAft>
                <a:defRPr/>
              </a:pPr>
              <a:r>
                <a:rPr lang="ar-SA" sz="1400" b="1" dirty="0"/>
                <a:t>الخطة البيئية</a:t>
              </a:r>
            </a:p>
            <a:p>
              <a:pPr algn="ctr" rtl="1" eaLnBrk="1" fontAlgn="auto" hangingPunct="1">
                <a:spcBef>
                  <a:spcPts val="0"/>
                </a:spcBef>
                <a:spcAft>
                  <a:spcPts val="0"/>
                </a:spcAft>
                <a:defRPr/>
              </a:pPr>
              <a:r>
                <a:rPr lang="ar-SA" sz="1400" b="1" dirty="0"/>
                <a:t>تقييم البدائل الإسترتيجية</a:t>
              </a:r>
            </a:p>
            <a:p>
              <a:pPr algn="ctr" rtl="1" eaLnBrk="1" fontAlgn="auto" hangingPunct="1">
                <a:spcBef>
                  <a:spcPts val="0"/>
                </a:spcBef>
                <a:spcAft>
                  <a:spcPts val="0"/>
                </a:spcAft>
                <a:defRPr/>
              </a:pPr>
              <a:r>
                <a:rPr lang="ar-SA" sz="1400" b="1" dirty="0"/>
                <a:t>تكوين الخطة المناسبة</a:t>
              </a:r>
            </a:p>
            <a:p>
              <a:pPr algn="ctr" rtl="1" eaLnBrk="1" fontAlgn="auto" hangingPunct="1">
                <a:spcBef>
                  <a:spcPts val="0"/>
                </a:spcBef>
                <a:spcAft>
                  <a:spcPts val="0"/>
                </a:spcAft>
                <a:defRPr/>
              </a:pPr>
              <a:endParaRPr lang="ar-SA" sz="1400" b="1" dirty="0"/>
            </a:p>
            <a:p>
              <a:pPr algn="ctr" rtl="1" eaLnBrk="1" fontAlgn="auto" hangingPunct="1">
                <a:spcBef>
                  <a:spcPts val="0"/>
                </a:spcBef>
                <a:spcAft>
                  <a:spcPts val="0"/>
                </a:spcAft>
                <a:defRPr/>
              </a:pPr>
              <a:endParaRPr lang="ar-SA" dirty="0"/>
            </a:p>
          </p:txBody>
        </p:sp>
        <p:sp>
          <p:nvSpPr>
            <p:cNvPr id="7" name="Rectangle 6">
              <a:extLst>
                <a:ext uri="{FF2B5EF4-FFF2-40B4-BE49-F238E27FC236}">
                  <a16:creationId xmlns:a16="http://schemas.microsoft.com/office/drawing/2014/main" id="{111A041B-C104-429A-90DA-6ADFB0957D74}"/>
                </a:ext>
              </a:extLst>
            </p:cNvPr>
            <p:cNvSpPr/>
            <p:nvPr/>
          </p:nvSpPr>
          <p:spPr>
            <a:xfrm>
              <a:off x="6516688" y="4868863"/>
              <a:ext cx="1943100" cy="1419225"/>
            </a:xfrm>
            <a:prstGeom prst="rect">
              <a:avLst/>
            </a:prstGeom>
            <a:ln/>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r>
                <a:rPr lang="ar-SA" sz="1400" b="1" u="sng" dirty="0">
                  <a:solidFill>
                    <a:srgbClr val="FFFF00"/>
                  </a:solidFill>
                </a:rPr>
                <a:t>الرقابة والتطبيق</a:t>
              </a:r>
            </a:p>
            <a:p>
              <a:pPr algn="ctr" rtl="1" eaLnBrk="1" fontAlgn="auto" hangingPunct="1">
                <a:spcBef>
                  <a:spcPts val="0"/>
                </a:spcBef>
                <a:spcAft>
                  <a:spcPts val="0"/>
                </a:spcAft>
                <a:buFont typeface="Wingdings" pitchFamily="2" charset="2"/>
                <a:buChar char="§"/>
                <a:defRPr/>
              </a:pPr>
              <a:r>
                <a:rPr lang="ar-SA" sz="1400" b="1" dirty="0"/>
                <a:t>فرص الرقابة والحصول على معلومات مرتدة</a:t>
              </a:r>
            </a:p>
            <a:p>
              <a:pPr algn="ctr" rtl="1" eaLnBrk="1" fontAlgn="auto" hangingPunct="1">
                <a:spcBef>
                  <a:spcPts val="0"/>
                </a:spcBef>
                <a:spcAft>
                  <a:spcPts val="0"/>
                </a:spcAft>
                <a:buFont typeface="Wingdings" pitchFamily="2" charset="2"/>
                <a:buChar char="§"/>
                <a:defRPr/>
              </a:pPr>
              <a:r>
                <a:rPr lang="ar-SA" sz="1400" b="1" dirty="0"/>
                <a:t> ملاحظة التقدم</a:t>
              </a:r>
            </a:p>
            <a:p>
              <a:pPr algn="ctr" rtl="1" eaLnBrk="1" fontAlgn="auto" hangingPunct="1">
                <a:spcBef>
                  <a:spcPts val="0"/>
                </a:spcBef>
                <a:spcAft>
                  <a:spcPts val="0"/>
                </a:spcAft>
                <a:buFont typeface="Wingdings" pitchFamily="2" charset="2"/>
                <a:buChar char="§"/>
                <a:defRPr/>
              </a:pPr>
              <a:r>
                <a:rPr lang="ar-SA" sz="1400" b="1" dirty="0"/>
                <a:t>تحديد مجالات مشاكل التطبيق</a:t>
              </a:r>
            </a:p>
            <a:p>
              <a:pPr algn="ctr" rtl="1" eaLnBrk="1" fontAlgn="auto" hangingPunct="1">
                <a:spcBef>
                  <a:spcPts val="0"/>
                </a:spcBef>
                <a:spcAft>
                  <a:spcPts val="0"/>
                </a:spcAft>
                <a:defRPr/>
              </a:pPr>
              <a:endParaRPr lang="ar-SA" dirty="0"/>
            </a:p>
          </p:txBody>
        </p:sp>
        <p:sp>
          <p:nvSpPr>
            <p:cNvPr id="8" name="Rectangle 7">
              <a:extLst>
                <a:ext uri="{FF2B5EF4-FFF2-40B4-BE49-F238E27FC236}">
                  <a16:creationId xmlns:a16="http://schemas.microsoft.com/office/drawing/2014/main" id="{6EE74AFE-75EF-4325-948C-8C46E830DB4A}"/>
                </a:ext>
              </a:extLst>
            </p:cNvPr>
            <p:cNvSpPr/>
            <p:nvPr/>
          </p:nvSpPr>
          <p:spPr>
            <a:xfrm>
              <a:off x="4068762" y="2349500"/>
              <a:ext cx="1908172" cy="1223963"/>
            </a:xfrm>
            <a:prstGeom prst="rect">
              <a:avLst/>
            </a:prstGeom>
            <a:ln/>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r>
                <a:rPr lang="ar-SA" sz="2000" b="1" dirty="0">
                  <a:solidFill>
                    <a:srgbClr val="FFFF00"/>
                  </a:solidFill>
                </a:rPr>
                <a:t>مجموعة التخطيط الإستراتيجي للموارد البشرية</a:t>
              </a:r>
            </a:p>
          </p:txBody>
        </p:sp>
        <p:sp>
          <p:nvSpPr>
            <p:cNvPr id="9" name="Rectangle 8">
              <a:extLst>
                <a:ext uri="{FF2B5EF4-FFF2-40B4-BE49-F238E27FC236}">
                  <a16:creationId xmlns:a16="http://schemas.microsoft.com/office/drawing/2014/main" id="{C74BEFB5-2FA3-4C26-B065-A1E7FA701A9F}"/>
                </a:ext>
              </a:extLst>
            </p:cNvPr>
            <p:cNvSpPr/>
            <p:nvPr/>
          </p:nvSpPr>
          <p:spPr>
            <a:xfrm>
              <a:off x="971550" y="549275"/>
              <a:ext cx="1439863" cy="1150938"/>
            </a:xfrm>
            <a:prstGeom prst="rect">
              <a:avLst/>
            </a:prstGeom>
            <a:ln/>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endParaRPr lang="ar-SA" b="1" u="sng" dirty="0"/>
            </a:p>
            <a:p>
              <a:pPr algn="ctr" rtl="1" eaLnBrk="1" fontAlgn="auto" hangingPunct="1">
                <a:spcBef>
                  <a:spcPts val="0"/>
                </a:spcBef>
                <a:spcAft>
                  <a:spcPts val="0"/>
                </a:spcAft>
                <a:defRPr/>
              </a:pPr>
              <a:r>
                <a:rPr lang="ar-SA" b="1" u="sng" dirty="0">
                  <a:solidFill>
                    <a:srgbClr val="FFFF00"/>
                  </a:solidFill>
                </a:rPr>
                <a:t>التشكيل</a:t>
              </a:r>
            </a:p>
            <a:p>
              <a:pPr algn="ctr" rtl="1" eaLnBrk="1" fontAlgn="auto" hangingPunct="1">
                <a:spcBef>
                  <a:spcPts val="0"/>
                </a:spcBef>
                <a:spcAft>
                  <a:spcPts val="0"/>
                </a:spcAft>
                <a:buFont typeface="Arial" pitchFamily="34" charset="0"/>
                <a:buChar char="•"/>
                <a:defRPr/>
              </a:pPr>
              <a:r>
                <a:rPr lang="ar-SA" sz="1400" b="1" dirty="0"/>
                <a:t>التنبؤ بالموارد البشرية واستقطابها</a:t>
              </a:r>
            </a:p>
            <a:p>
              <a:pPr algn="ctr" rtl="1" eaLnBrk="1" fontAlgn="auto" hangingPunct="1">
                <a:spcBef>
                  <a:spcPts val="0"/>
                </a:spcBef>
                <a:spcAft>
                  <a:spcPts val="0"/>
                </a:spcAft>
                <a:buFont typeface="Arial" pitchFamily="34" charset="0"/>
                <a:buChar char="•"/>
                <a:defRPr/>
              </a:pPr>
              <a:r>
                <a:rPr lang="ar-SA" sz="1400" b="1" dirty="0"/>
                <a:t> التقديرات</a:t>
              </a:r>
            </a:p>
            <a:p>
              <a:pPr algn="ctr" rtl="1" eaLnBrk="1" fontAlgn="auto" hangingPunct="1">
                <a:spcBef>
                  <a:spcPts val="0"/>
                </a:spcBef>
                <a:spcAft>
                  <a:spcPts val="0"/>
                </a:spcAft>
                <a:buFont typeface="Arial" pitchFamily="34" charset="0"/>
                <a:buChar char="•"/>
                <a:defRPr/>
              </a:pPr>
              <a:endParaRPr lang="ar-SA" dirty="0"/>
            </a:p>
          </p:txBody>
        </p:sp>
        <p:sp>
          <p:nvSpPr>
            <p:cNvPr id="10" name="Rectangle 9">
              <a:extLst>
                <a:ext uri="{FF2B5EF4-FFF2-40B4-BE49-F238E27FC236}">
                  <a16:creationId xmlns:a16="http://schemas.microsoft.com/office/drawing/2014/main" id="{0F48E6E2-05EA-4EFB-8CDB-42B4B4E0125C}"/>
                </a:ext>
              </a:extLst>
            </p:cNvPr>
            <p:cNvSpPr/>
            <p:nvPr/>
          </p:nvSpPr>
          <p:spPr>
            <a:xfrm>
              <a:off x="971550" y="2060575"/>
              <a:ext cx="1800225" cy="1223963"/>
            </a:xfrm>
            <a:prstGeom prst="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rtl="1" eaLnBrk="1" fontAlgn="auto" hangingPunct="1">
                <a:spcBef>
                  <a:spcPts val="0"/>
                </a:spcBef>
                <a:spcAft>
                  <a:spcPts val="0"/>
                </a:spcAft>
                <a:defRPr/>
              </a:pPr>
              <a:r>
                <a:rPr lang="ar-SA" sz="1400" b="1" u="sng" dirty="0">
                  <a:solidFill>
                    <a:srgbClr val="FFFF00"/>
                  </a:solidFill>
                </a:rPr>
                <a:t>تقييم الأداء وأنظمة المكافآت</a:t>
              </a:r>
            </a:p>
            <a:p>
              <a:pPr algn="ctr" rtl="1" eaLnBrk="1" fontAlgn="auto" hangingPunct="1">
                <a:spcBef>
                  <a:spcPts val="0"/>
                </a:spcBef>
                <a:spcAft>
                  <a:spcPts val="0"/>
                </a:spcAft>
                <a:buFont typeface="Arial" pitchFamily="34" charset="0"/>
                <a:buChar char="•"/>
                <a:defRPr/>
              </a:pPr>
              <a:r>
                <a:rPr lang="ar-SA" sz="1400" b="1" dirty="0"/>
                <a:t>أهداف الأداء الفردي والتنظيمي</a:t>
              </a:r>
            </a:p>
            <a:p>
              <a:pPr algn="ctr" rtl="1" eaLnBrk="1" fontAlgn="auto" hangingPunct="1">
                <a:spcBef>
                  <a:spcPts val="0"/>
                </a:spcBef>
                <a:spcAft>
                  <a:spcPts val="0"/>
                </a:spcAft>
                <a:buFont typeface="Arial" pitchFamily="34" charset="0"/>
                <a:buChar char="•"/>
                <a:defRPr/>
              </a:pPr>
              <a:r>
                <a:rPr lang="ar-SA" sz="1400" b="1" dirty="0"/>
                <a:t>الأجور والمزايا</a:t>
              </a:r>
            </a:p>
            <a:p>
              <a:pPr algn="ctr" rtl="1" eaLnBrk="1" fontAlgn="auto" hangingPunct="1">
                <a:spcBef>
                  <a:spcPts val="0"/>
                </a:spcBef>
                <a:spcAft>
                  <a:spcPts val="0"/>
                </a:spcAft>
                <a:buFont typeface="Arial" pitchFamily="34" charset="0"/>
                <a:buChar char="•"/>
                <a:defRPr/>
              </a:pPr>
              <a:r>
                <a:rPr lang="ar-SA" sz="1400" b="1" dirty="0"/>
                <a:t>تقييم الأداء</a:t>
              </a:r>
            </a:p>
          </p:txBody>
        </p:sp>
        <p:sp>
          <p:nvSpPr>
            <p:cNvPr id="11" name="Rectangle 10">
              <a:extLst>
                <a:ext uri="{FF2B5EF4-FFF2-40B4-BE49-F238E27FC236}">
                  <a16:creationId xmlns:a16="http://schemas.microsoft.com/office/drawing/2014/main" id="{794B46A0-C87E-4CDD-8F33-C30B6BB67352}"/>
                </a:ext>
              </a:extLst>
            </p:cNvPr>
            <p:cNvSpPr/>
            <p:nvPr/>
          </p:nvSpPr>
          <p:spPr>
            <a:xfrm>
              <a:off x="900113" y="3644900"/>
              <a:ext cx="1871662" cy="1152525"/>
            </a:xfrm>
            <a:prstGeom prst="rect">
              <a:avLst/>
            </a:prstGeom>
            <a:ln/>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r>
                <a:rPr lang="ar-SA" sz="1400" b="1" u="sng" dirty="0">
                  <a:solidFill>
                    <a:srgbClr val="FFFF00"/>
                  </a:solidFill>
                </a:rPr>
                <a:t>التطوير والتنمية</a:t>
              </a:r>
            </a:p>
            <a:p>
              <a:pPr algn="ctr" rtl="1" eaLnBrk="1" fontAlgn="auto" hangingPunct="1">
                <a:spcBef>
                  <a:spcPts val="0"/>
                </a:spcBef>
                <a:spcAft>
                  <a:spcPts val="0"/>
                </a:spcAft>
                <a:buFont typeface="Arial" pitchFamily="34" charset="0"/>
                <a:buChar char="•"/>
                <a:defRPr/>
              </a:pPr>
              <a:r>
                <a:rPr lang="ar-SA" sz="1400" b="1" dirty="0"/>
                <a:t>خطط الخلافة والإحلال</a:t>
              </a:r>
            </a:p>
            <a:p>
              <a:pPr algn="ctr" rtl="1" eaLnBrk="1" fontAlgn="auto" hangingPunct="1">
                <a:spcBef>
                  <a:spcPts val="0"/>
                </a:spcBef>
                <a:spcAft>
                  <a:spcPts val="0"/>
                </a:spcAft>
                <a:buFont typeface="Arial" pitchFamily="34" charset="0"/>
                <a:buChar char="•"/>
                <a:defRPr/>
              </a:pPr>
              <a:r>
                <a:rPr lang="ar-SA" sz="1400" b="1" dirty="0"/>
                <a:t>مخزون المهارات</a:t>
              </a:r>
            </a:p>
            <a:p>
              <a:pPr algn="ctr" rtl="1" eaLnBrk="1" fontAlgn="auto" hangingPunct="1">
                <a:spcBef>
                  <a:spcPts val="0"/>
                </a:spcBef>
                <a:spcAft>
                  <a:spcPts val="0"/>
                </a:spcAft>
                <a:buFont typeface="Arial" pitchFamily="34" charset="0"/>
                <a:buChar char="•"/>
                <a:defRPr/>
              </a:pPr>
              <a:r>
                <a:rPr lang="ar-SA" sz="1400" b="1" dirty="0"/>
                <a:t>تدريب الأفراد</a:t>
              </a:r>
            </a:p>
            <a:p>
              <a:pPr algn="ctr" rtl="1" eaLnBrk="1" fontAlgn="auto" hangingPunct="1">
                <a:spcBef>
                  <a:spcPts val="0"/>
                </a:spcBef>
                <a:spcAft>
                  <a:spcPts val="0"/>
                </a:spcAft>
                <a:buFont typeface="Arial" pitchFamily="34" charset="0"/>
                <a:buChar char="•"/>
                <a:defRPr/>
              </a:pPr>
              <a:r>
                <a:rPr lang="ar-SA" sz="1400" b="1" dirty="0"/>
                <a:t> التطوير الإداري</a:t>
              </a:r>
            </a:p>
          </p:txBody>
        </p:sp>
        <p:sp>
          <p:nvSpPr>
            <p:cNvPr id="12" name="Rectangle 11">
              <a:extLst>
                <a:ext uri="{FF2B5EF4-FFF2-40B4-BE49-F238E27FC236}">
                  <a16:creationId xmlns:a16="http://schemas.microsoft.com/office/drawing/2014/main" id="{AF718B77-38B0-40D0-8648-E2A709D63912}"/>
                </a:ext>
              </a:extLst>
            </p:cNvPr>
            <p:cNvSpPr/>
            <p:nvPr/>
          </p:nvSpPr>
          <p:spPr>
            <a:xfrm>
              <a:off x="900113" y="5157788"/>
              <a:ext cx="2087562" cy="1273175"/>
            </a:xfrm>
            <a:prstGeom prst="rect">
              <a:avLst/>
            </a:prstGeom>
            <a:ln/>
          </p:spPr>
          <p:style>
            <a:lnRef idx="1">
              <a:schemeClr val="accent2"/>
            </a:lnRef>
            <a:fillRef idx="3">
              <a:schemeClr val="accent2"/>
            </a:fillRef>
            <a:effectRef idx="2">
              <a:schemeClr val="accent2"/>
            </a:effectRef>
            <a:fontRef idx="minor">
              <a:schemeClr val="lt1"/>
            </a:fontRef>
          </p:style>
          <p:txBody>
            <a:bodyPr rtlCol="1" anchor="ctr"/>
            <a:lstStyle/>
            <a:p>
              <a:pPr algn="ctr" rtl="1" eaLnBrk="1" fontAlgn="auto" hangingPunct="1">
                <a:spcBef>
                  <a:spcPts val="0"/>
                </a:spcBef>
                <a:spcAft>
                  <a:spcPts val="0"/>
                </a:spcAft>
                <a:defRPr/>
              </a:pPr>
              <a:r>
                <a:rPr lang="ar-SA" sz="1400" b="1" u="sng" dirty="0">
                  <a:solidFill>
                    <a:srgbClr val="FFFF00"/>
                  </a:solidFill>
                </a:rPr>
                <a:t>العلاقات العمالية</a:t>
              </a:r>
            </a:p>
            <a:p>
              <a:pPr algn="ctr" rtl="1" eaLnBrk="1" fontAlgn="auto" hangingPunct="1">
                <a:spcBef>
                  <a:spcPts val="0"/>
                </a:spcBef>
                <a:spcAft>
                  <a:spcPts val="0"/>
                </a:spcAft>
                <a:buFont typeface="Wingdings" pitchFamily="2" charset="2"/>
                <a:buChar char="§"/>
                <a:defRPr/>
              </a:pPr>
              <a:r>
                <a:rPr lang="ar-SA" sz="1400" b="1" dirty="0"/>
                <a:t>القضايا المتعلقة بمجال عمل الفرد</a:t>
              </a:r>
            </a:p>
            <a:p>
              <a:pPr algn="ctr" rtl="1" eaLnBrk="1" fontAlgn="auto" hangingPunct="1">
                <a:spcBef>
                  <a:spcPts val="0"/>
                </a:spcBef>
                <a:spcAft>
                  <a:spcPts val="0"/>
                </a:spcAft>
                <a:buFont typeface="Wingdings" pitchFamily="2" charset="2"/>
                <a:buChar char="§"/>
                <a:defRPr/>
              </a:pPr>
              <a:r>
                <a:rPr lang="ar-SA" sz="1400" b="1" dirty="0"/>
                <a:t>إجراءات الإنضمام لعملية التخطيط وحل المشاكل</a:t>
              </a:r>
            </a:p>
            <a:p>
              <a:pPr algn="ctr" rtl="1" eaLnBrk="1" fontAlgn="auto" hangingPunct="1">
                <a:spcBef>
                  <a:spcPts val="0"/>
                </a:spcBef>
                <a:spcAft>
                  <a:spcPts val="0"/>
                </a:spcAft>
                <a:buFont typeface="Wingdings" pitchFamily="2" charset="2"/>
                <a:buChar char="§"/>
                <a:defRPr/>
              </a:pPr>
              <a:r>
                <a:rPr lang="ar-SA" sz="1400" b="1" dirty="0"/>
                <a:t>التظلمات</a:t>
              </a:r>
            </a:p>
          </p:txBody>
        </p:sp>
        <p:cxnSp>
          <p:nvCxnSpPr>
            <p:cNvPr id="13" name="Straight Arrow Connector 12">
              <a:extLst>
                <a:ext uri="{FF2B5EF4-FFF2-40B4-BE49-F238E27FC236}">
                  <a16:creationId xmlns:a16="http://schemas.microsoft.com/office/drawing/2014/main" id="{61D96418-F38F-424C-B835-B81E80988113}"/>
                </a:ext>
              </a:extLst>
            </p:cNvPr>
            <p:cNvCxnSpPr/>
            <p:nvPr/>
          </p:nvCxnSpPr>
          <p:spPr>
            <a:xfrm>
              <a:off x="7451725" y="2420938"/>
              <a:ext cx="0" cy="431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24496542-7131-4837-BAD3-FDDDE5401AF7}"/>
                </a:ext>
              </a:extLst>
            </p:cNvPr>
            <p:cNvCxnSpPr>
              <a:stCxn id="6" idx="2"/>
            </p:cNvCxnSpPr>
            <p:nvPr/>
          </p:nvCxnSpPr>
          <p:spPr>
            <a:xfrm>
              <a:off x="7416800" y="4365625"/>
              <a:ext cx="0" cy="4318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a:extLst>
                <a:ext uri="{FF2B5EF4-FFF2-40B4-BE49-F238E27FC236}">
                  <a16:creationId xmlns:a16="http://schemas.microsoft.com/office/drawing/2014/main" id="{5413044C-DAD8-4792-B3E2-C45BE2BAC0FB}"/>
                </a:ext>
              </a:extLst>
            </p:cNvPr>
            <p:cNvCxnSpPr/>
            <p:nvPr/>
          </p:nvCxnSpPr>
          <p:spPr>
            <a:xfrm>
              <a:off x="5795963" y="3213100"/>
              <a:ext cx="72072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2D6F38B4-5967-46D2-989D-EEC5A81FBF4A}"/>
                </a:ext>
              </a:extLst>
            </p:cNvPr>
            <p:cNvCxnSpPr>
              <a:stCxn id="9" idx="2"/>
            </p:cNvCxnSpPr>
            <p:nvPr/>
          </p:nvCxnSpPr>
          <p:spPr>
            <a:xfrm>
              <a:off x="1692275" y="1700213"/>
              <a:ext cx="0" cy="360362"/>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DBC6447F-64E8-4E7D-849A-939E1FD51DEF}"/>
                </a:ext>
              </a:extLst>
            </p:cNvPr>
            <p:cNvCxnSpPr>
              <a:stCxn id="10" idx="2"/>
              <a:endCxn id="11" idx="0"/>
            </p:cNvCxnSpPr>
            <p:nvPr/>
          </p:nvCxnSpPr>
          <p:spPr>
            <a:xfrm flipH="1">
              <a:off x="1835150" y="3284538"/>
              <a:ext cx="36513" cy="360362"/>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1D355582-580B-4DFE-A538-82558CC2E4BD}"/>
                </a:ext>
              </a:extLst>
            </p:cNvPr>
            <p:cNvCxnSpPr>
              <a:stCxn id="11" idx="2"/>
            </p:cNvCxnSpPr>
            <p:nvPr/>
          </p:nvCxnSpPr>
          <p:spPr>
            <a:xfrm>
              <a:off x="1835150" y="4797425"/>
              <a:ext cx="0" cy="360363"/>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9" name="Straight Connector 18">
              <a:extLst>
                <a:ext uri="{FF2B5EF4-FFF2-40B4-BE49-F238E27FC236}">
                  <a16:creationId xmlns:a16="http://schemas.microsoft.com/office/drawing/2014/main" id="{0D00EEA5-C29C-4D1F-AC8B-7001D75AE08C}"/>
                </a:ext>
              </a:extLst>
            </p:cNvPr>
            <p:cNvCxnSpPr/>
            <p:nvPr/>
          </p:nvCxnSpPr>
          <p:spPr>
            <a:xfrm flipV="1">
              <a:off x="5292725" y="908050"/>
              <a:ext cx="0" cy="1368425"/>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24C29FE0-7470-4456-A291-7E4FF4925111}"/>
                </a:ext>
              </a:extLst>
            </p:cNvPr>
            <p:cNvCxnSpPr/>
            <p:nvPr/>
          </p:nvCxnSpPr>
          <p:spPr>
            <a:xfrm>
              <a:off x="5292725" y="908050"/>
              <a:ext cx="115093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a:extLst>
                <a:ext uri="{FF2B5EF4-FFF2-40B4-BE49-F238E27FC236}">
                  <a16:creationId xmlns:a16="http://schemas.microsoft.com/office/drawing/2014/main" id="{BD8C1ED4-A00E-48D6-8960-94B2497F3B81}"/>
                </a:ext>
              </a:extLst>
            </p:cNvPr>
            <p:cNvCxnSpPr/>
            <p:nvPr/>
          </p:nvCxnSpPr>
          <p:spPr>
            <a:xfrm>
              <a:off x="4787900" y="981075"/>
              <a:ext cx="0" cy="1295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2" name="Straight Connector 21">
              <a:extLst>
                <a:ext uri="{FF2B5EF4-FFF2-40B4-BE49-F238E27FC236}">
                  <a16:creationId xmlns:a16="http://schemas.microsoft.com/office/drawing/2014/main" id="{A0D880F0-291C-4F4F-8098-D5D4C75CEB2B}"/>
                </a:ext>
              </a:extLst>
            </p:cNvPr>
            <p:cNvCxnSpPr/>
            <p:nvPr/>
          </p:nvCxnSpPr>
          <p:spPr>
            <a:xfrm>
              <a:off x="2411413" y="981075"/>
              <a:ext cx="237648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23" name="Straight Connector 22">
              <a:extLst>
                <a:ext uri="{FF2B5EF4-FFF2-40B4-BE49-F238E27FC236}">
                  <a16:creationId xmlns:a16="http://schemas.microsoft.com/office/drawing/2014/main" id="{F82C334A-3B28-4FE7-B950-F5705D441DCF}"/>
                </a:ext>
              </a:extLst>
            </p:cNvPr>
            <p:cNvCxnSpPr/>
            <p:nvPr/>
          </p:nvCxnSpPr>
          <p:spPr>
            <a:xfrm>
              <a:off x="5435600" y="3573463"/>
              <a:ext cx="0" cy="2087562"/>
            </a:xfrm>
            <a:prstGeom prst="line">
              <a:avLst/>
            </a:prstGeom>
          </p:spPr>
          <p:style>
            <a:lnRef idx="2">
              <a:schemeClr val="accent2"/>
            </a:lnRef>
            <a:fillRef idx="0">
              <a:schemeClr val="accent2"/>
            </a:fillRef>
            <a:effectRef idx="1">
              <a:schemeClr val="accent2"/>
            </a:effectRef>
            <a:fontRef idx="minor">
              <a:schemeClr val="tx1"/>
            </a:fontRef>
          </p:style>
        </p:cxnSp>
        <p:cxnSp>
          <p:nvCxnSpPr>
            <p:cNvPr id="24" name="Straight Arrow Connector 23">
              <a:extLst>
                <a:ext uri="{FF2B5EF4-FFF2-40B4-BE49-F238E27FC236}">
                  <a16:creationId xmlns:a16="http://schemas.microsoft.com/office/drawing/2014/main" id="{A493946E-7B2F-489C-80EF-96EA5F9D7782}"/>
                </a:ext>
              </a:extLst>
            </p:cNvPr>
            <p:cNvCxnSpPr/>
            <p:nvPr/>
          </p:nvCxnSpPr>
          <p:spPr>
            <a:xfrm>
              <a:off x="5435600" y="5661025"/>
              <a:ext cx="1008063"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Straight Connector 24">
              <a:extLst>
                <a:ext uri="{FF2B5EF4-FFF2-40B4-BE49-F238E27FC236}">
                  <a16:creationId xmlns:a16="http://schemas.microsoft.com/office/drawing/2014/main" id="{EB9754BB-AE20-4F67-8845-F25AF3D572EB}"/>
                </a:ext>
              </a:extLst>
            </p:cNvPr>
            <p:cNvCxnSpPr>
              <a:stCxn id="12" idx="3"/>
            </p:cNvCxnSpPr>
            <p:nvPr/>
          </p:nvCxnSpPr>
          <p:spPr>
            <a:xfrm>
              <a:off x="2987675" y="5794375"/>
              <a:ext cx="1800225" cy="11113"/>
            </a:xfrm>
            <a:prstGeom prst="line">
              <a:avLst/>
            </a:prstGeom>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3D8FA430-AEB8-45D5-9927-A415EFB550D3}"/>
                </a:ext>
              </a:extLst>
            </p:cNvPr>
            <p:cNvCxnSpPr/>
            <p:nvPr/>
          </p:nvCxnSpPr>
          <p:spPr>
            <a:xfrm flipV="1">
              <a:off x="4787900" y="3644900"/>
              <a:ext cx="0" cy="2160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Straight Connector 26">
              <a:extLst>
                <a:ext uri="{FF2B5EF4-FFF2-40B4-BE49-F238E27FC236}">
                  <a16:creationId xmlns:a16="http://schemas.microsoft.com/office/drawing/2014/main" id="{00500B63-F81D-4C02-9389-13A2EBE9D054}"/>
                </a:ext>
              </a:extLst>
            </p:cNvPr>
            <p:cNvCxnSpPr/>
            <p:nvPr/>
          </p:nvCxnSpPr>
          <p:spPr>
            <a:xfrm>
              <a:off x="395288" y="836613"/>
              <a:ext cx="0" cy="5113337"/>
            </a:xfrm>
            <a:prstGeom prst="line">
              <a:avLst/>
            </a:prstGeom>
          </p:spPr>
          <p:style>
            <a:lnRef idx="2">
              <a:schemeClr val="accent2"/>
            </a:lnRef>
            <a:fillRef idx="0">
              <a:schemeClr val="accent2"/>
            </a:fillRef>
            <a:effectRef idx="1">
              <a:schemeClr val="accent2"/>
            </a:effectRef>
            <a:fontRef idx="minor">
              <a:schemeClr val="tx1"/>
            </a:fontRef>
          </p:style>
        </p:cxnSp>
        <p:cxnSp>
          <p:nvCxnSpPr>
            <p:cNvPr id="28" name="Straight Arrow Connector 27">
              <a:extLst>
                <a:ext uri="{FF2B5EF4-FFF2-40B4-BE49-F238E27FC236}">
                  <a16:creationId xmlns:a16="http://schemas.microsoft.com/office/drawing/2014/main" id="{AD6B289A-93C5-42DA-986C-5924FC9A8758}"/>
                </a:ext>
              </a:extLst>
            </p:cNvPr>
            <p:cNvCxnSpPr/>
            <p:nvPr/>
          </p:nvCxnSpPr>
          <p:spPr>
            <a:xfrm>
              <a:off x="395288" y="836613"/>
              <a:ext cx="576262"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a:extLst>
                <a:ext uri="{FF2B5EF4-FFF2-40B4-BE49-F238E27FC236}">
                  <a16:creationId xmlns:a16="http://schemas.microsoft.com/office/drawing/2014/main" id="{69D3B3B5-23E9-46EA-86E6-A761AD72E511}"/>
                </a:ext>
              </a:extLst>
            </p:cNvPr>
            <p:cNvCxnSpPr/>
            <p:nvPr/>
          </p:nvCxnSpPr>
          <p:spPr>
            <a:xfrm>
              <a:off x="468313" y="2852738"/>
              <a:ext cx="503237"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a:extLst>
                <a:ext uri="{FF2B5EF4-FFF2-40B4-BE49-F238E27FC236}">
                  <a16:creationId xmlns:a16="http://schemas.microsoft.com/office/drawing/2014/main" id="{03C2064D-A251-41F0-90D8-2A8ECD9045E0}"/>
                </a:ext>
              </a:extLst>
            </p:cNvPr>
            <p:cNvCxnSpPr/>
            <p:nvPr/>
          </p:nvCxnSpPr>
          <p:spPr>
            <a:xfrm>
              <a:off x="395288" y="5876925"/>
              <a:ext cx="504825"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144412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5C9CF0-8ABE-403B-8376-E78B786B2A1C}"/>
              </a:ext>
            </a:extLst>
          </p:cNvPr>
          <p:cNvSpPr/>
          <p:nvPr/>
        </p:nvSpPr>
        <p:spPr>
          <a:xfrm>
            <a:off x="304800" y="228600"/>
            <a:ext cx="8534400" cy="4455835"/>
          </a:xfrm>
          <a:prstGeom prst="rect">
            <a:avLst/>
          </a:prstGeom>
        </p:spPr>
        <p:txBody>
          <a:bodyPr wrap="square">
            <a:spAutoFit/>
          </a:bodyPr>
          <a:lstStyle/>
          <a:p>
            <a:pPr algn="r" rtl="1" fontAlgn="auto">
              <a:lnSpc>
                <a:spcPct val="150000"/>
              </a:lnSpc>
              <a:spcAft>
                <a:spcPts val="0"/>
              </a:spcAft>
              <a:buFont typeface="Wingdings 2" panose="05020102010507070707" pitchFamily="18" charset="2"/>
              <a:buNone/>
              <a:defRPr/>
            </a:pPr>
            <a:r>
              <a:rPr lang="ar-SA" b="1" dirty="0"/>
              <a:t>يشير النموذج  السابق إلى ثلاثة أنشطة رئيسية وهي:</a:t>
            </a:r>
          </a:p>
          <a:p>
            <a:pPr algn="r" rtl="1" fontAlgn="auto">
              <a:lnSpc>
                <a:spcPct val="150000"/>
              </a:lnSpc>
              <a:spcAft>
                <a:spcPts val="0"/>
              </a:spcAft>
              <a:buFont typeface="Wingdings 2" panose="05020102010507070707" pitchFamily="18" charset="2"/>
              <a:buNone/>
              <a:defRPr/>
            </a:pPr>
            <a:r>
              <a:rPr lang="ar-SA" b="1" dirty="0">
                <a:solidFill>
                  <a:schemeClr val="accent2">
                    <a:lumMod val="75000"/>
                  </a:schemeClr>
                </a:solidFill>
              </a:rPr>
              <a:t> </a:t>
            </a:r>
            <a:r>
              <a:rPr lang="ar-SA" b="1" dirty="0">
                <a:solidFill>
                  <a:srgbClr val="FFFF00"/>
                </a:solidFill>
              </a:rPr>
              <a:t>1)التحليل البيئي.</a:t>
            </a:r>
          </a:p>
          <a:p>
            <a:pPr algn="r" rtl="1" fontAlgn="auto">
              <a:lnSpc>
                <a:spcPct val="150000"/>
              </a:lnSpc>
              <a:spcAft>
                <a:spcPts val="0"/>
              </a:spcAft>
              <a:buFont typeface="Wingdings 2" panose="05020102010507070707" pitchFamily="18" charset="2"/>
              <a:buNone/>
              <a:defRPr/>
            </a:pPr>
            <a:r>
              <a:rPr lang="ar-SA" b="1" dirty="0">
                <a:solidFill>
                  <a:srgbClr val="FFFF00"/>
                </a:solidFill>
              </a:rPr>
              <a:t> 2)تحليل التنافس.</a:t>
            </a:r>
          </a:p>
          <a:p>
            <a:pPr algn="r" rtl="1" fontAlgn="auto">
              <a:lnSpc>
                <a:spcPct val="150000"/>
              </a:lnSpc>
              <a:spcAft>
                <a:spcPts val="0"/>
              </a:spcAft>
              <a:buFont typeface="Wingdings 2" panose="05020102010507070707" pitchFamily="18" charset="2"/>
              <a:buNone/>
              <a:defRPr/>
            </a:pPr>
            <a:r>
              <a:rPr lang="ar-SA" b="1" dirty="0">
                <a:solidFill>
                  <a:srgbClr val="FFFF00"/>
                </a:solidFill>
              </a:rPr>
              <a:t> 3)الرقابة والتنفيذ</a:t>
            </a:r>
            <a:r>
              <a:rPr lang="ar-SA" b="1" dirty="0">
                <a:solidFill>
                  <a:schemeClr val="accent2">
                    <a:lumMod val="75000"/>
                  </a:schemeClr>
                </a:solidFill>
              </a:rPr>
              <a:t>.</a:t>
            </a:r>
          </a:p>
          <a:p>
            <a:pPr algn="r" rtl="1" fontAlgn="auto">
              <a:lnSpc>
                <a:spcPct val="150000"/>
              </a:lnSpc>
              <a:spcAft>
                <a:spcPts val="0"/>
              </a:spcAft>
              <a:buFont typeface="Wingdings 2" panose="05020102010507070707" pitchFamily="18" charset="2"/>
              <a:buNone/>
              <a:defRPr/>
            </a:pPr>
            <a:r>
              <a:rPr lang="ar-SA" dirty="0"/>
              <a:t>فمن الضروري أن تشترك كل من مجموعة  تخطيط الأعمال وتخطيط الموارد البشرية في جهود </a:t>
            </a:r>
            <a:r>
              <a:rPr lang="ar-SA" b="1" u="sng" dirty="0"/>
              <a:t>التحليل البيئي </a:t>
            </a:r>
            <a:r>
              <a:rPr lang="ar-SA" dirty="0"/>
              <a:t>وذلك لتحديد الظروف المختلفة من خطر أوتهديد للمنظمة أو فرص يجب إستغلالها وذلك وفقاً لقدرات ولإستعدادت إدارة الموارد البشرية الفعلية والمحتملة.</a:t>
            </a:r>
          </a:p>
        </p:txBody>
      </p:sp>
      <p:sp>
        <p:nvSpPr>
          <p:cNvPr id="5" name="Rectangle: Rounded Corners 4">
            <a:extLst>
              <a:ext uri="{FF2B5EF4-FFF2-40B4-BE49-F238E27FC236}">
                <a16:creationId xmlns:a16="http://schemas.microsoft.com/office/drawing/2014/main" id="{DEE7762D-A297-48D7-8884-AB9200CA003F}"/>
              </a:ext>
            </a:extLst>
          </p:cNvPr>
          <p:cNvSpPr/>
          <p:nvPr/>
        </p:nvSpPr>
        <p:spPr bwMode="auto">
          <a:xfrm>
            <a:off x="914400" y="4684435"/>
            <a:ext cx="7533861" cy="17526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lnSpc>
                <a:spcPct val="150000"/>
              </a:lnSpc>
              <a:buFont typeface="Wingdings 2" panose="05020102010507070707" pitchFamily="18" charset="2"/>
              <a:buNone/>
            </a:pPr>
            <a:r>
              <a:rPr lang="ar-SA" altLang="en-US" b="1" u="sng"/>
              <a:t>تحليل التنافس </a:t>
            </a:r>
            <a:r>
              <a:rPr lang="ar-SA" altLang="en-US"/>
              <a:t>فهو يهدف إلى تحديد نقاط قوة وضعف المنظمة بناءً على ماتم تحديده من فرص وتهديدات خلال الفحص والتحليل البيئي وايضا التنبؤ بإحتياجات الموارد البشرية سواء طويلة أو قصيرة الأجل.</a:t>
            </a:r>
            <a:endParaRPr lang="ar-SA" altLang="en-US" dirty="0"/>
          </a:p>
        </p:txBody>
      </p:sp>
    </p:spTree>
    <p:extLst>
      <p:ext uri="{BB962C8B-B14F-4D97-AF65-F5344CB8AC3E}">
        <p14:creationId xmlns:p14="http://schemas.microsoft.com/office/powerpoint/2010/main" val="1594892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1A5677-2E1F-445A-996E-526B9D187601}"/>
              </a:ext>
            </a:extLst>
          </p:cNvPr>
          <p:cNvSpPr>
            <a:spLocks noGrp="1"/>
          </p:cNvSpPr>
          <p:nvPr>
            <p:ph idx="1"/>
          </p:nvPr>
        </p:nvSpPr>
        <p:spPr>
          <a:xfrm>
            <a:off x="268357" y="228600"/>
            <a:ext cx="8534400" cy="1600200"/>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0" indent="0" algn="r" rtl="1">
              <a:buNone/>
            </a:pPr>
            <a:r>
              <a:rPr lang="ar-SA" altLang="en-US" sz="2800" dirty="0"/>
              <a:t>وبعد إختيار وتكوين الإستراتيجية فإن إدارة الموارد البشرية يكون لديها مسئولية التقييم, فلذلك يجب تحديد إجراءات </a:t>
            </a:r>
            <a:r>
              <a:rPr lang="ar-SA" altLang="en-US" sz="2800" b="1" u="sng" dirty="0">
                <a:solidFill>
                  <a:srgbClr val="FFFF00"/>
                </a:solidFill>
              </a:rPr>
              <a:t>الرقابة</a:t>
            </a:r>
            <a:r>
              <a:rPr lang="ar-SA" altLang="en-US" sz="2800" b="1" u="sng" dirty="0"/>
              <a:t> </a:t>
            </a:r>
            <a:r>
              <a:rPr lang="ar-SA" altLang="en-US" sz="2800" dirty="0"/>
              <a:t>وأنظمة المعلومات ومعرفة النتائج لإتخاذ الإجراءات التصحيحية في الوقت المناسب.</a:t>
            </a:r>
            <a:endParaRPr lang="ar-SA" altLang="en-US" sz="2800" b="1" u="sng" dirty="0"/>
          </a:p>
          <a:p>
            <a:pPr marL="0" indent="0" algn="r" rtl="1">
              <a:buNone/>
            </a:pPr>
            <a:endParaRPr lang="en-US" sz="2800" dirty="0"/>
          </a:p>
        </p:txBody>
      </p:sp>
      <p:sp>
        <p:nvSpPr>
          <p:cNvPr id="4" name="Rectangle: Rounded Corners 3">
            <a:extLst>
              <a:ext uri="{FF2B5EF4-FFF2-40B4-BE49-F238E27FC236}">
                <a16:creationId xmlns:a16="http://schemas.microsoft.com/office/drawing/2014/main" id="{B8B3E942-6CB2-4B5A-80C3-44E8711F84D8}"/>
              </a:ext>
            </a:extLst>
          </p:cNvPr>
          <p:cNvSpPr/>
          <p:nvPr/>
        </p:nvSpPr>
        <p:spPr bwMode="auto">
          <a:xfrm>
            <a:off x="5638800" y="2057400"/>
            <a:ext cx="3379303" cy="45720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rtl="1">
              <a:buFont typeface="Wingdings 2" panose="05020102010507070707" pitchFamily="18" charset="2"/>
              <a:buNone/>
            </a:pPr>
            <a:r>
              <a:rPr lang="ar-SA" altLang="fr-FR" b="1" dirty="0">
                <a:solidFill>
                  <a:srgbClr val="FFFF00"/>
                </a:solidFill>
              </a:rPr>
              <a:t>التشكيل الإستراتيجي</a:t>
            </a:r>
          </a:p>
          <a:p>
            <a:pPr algn="r" rtl="1">
              <a:buFont typeface="Wingdings 2" panose="05020102010507070707" pitchFamily="18" charset="2"/>
              <a:buNone/>
            </a:pPr>
            <a:r>
              <a:rPr lang="ar-DZ" altLang="fr-FR" sz="2200" dirty="0"/>
              <a:t>يعتبرالتشكيل الاستراتيجي </a:t>
            </a:r>
            <a:r>
              <a:rPr lang="ar-SA" altLang="fr-FR" sz="2200" dirty="0"/>
              <a:t>من أهم المجالات الهامة لأنشطة الموارد البشرية, فهي تركز على الأبعاد الحرجة ومن ضمن هذه الأبعاد هل الاتجاه الاستراتيجي للمنظمة يتطلب مداخل مختلفة للتشكيل سواء على </a:t>
            </a:r>
            <a:r>
              <a:rPr lang="ar-DZ" altLang="fr-FR" sz="2200" dirty="0"/>
              <a:t>         </a:t>
            </a:r>
            <a:r>
              <a:rPr lang="ar-SA" altLang="fr-FR" sz="2200" dirty="0"/>
              <a:t>مستوى</a:t>
            </a:r>
            <a:r>
              <a:rPr lang="ar-DZ" altLang="fr-FR" sz="2200" dirty="0"/>
              <a:t>:</a:t>
            </a:r>
          </a:p>
          <a:p>
            <a:pPr marL="457200" indent="-457200" algn="r" rtl="1">
              <a:buFont typeface="+mj-lt"/>
              <a:buAutoNum type="arabicPeriod"/>
            </a:pPr>
            <a:r>
              <a:rPr lang="ar-SA" altLang="fr-FR" sz="2200" dirty="0"/>
              <a:t> الأفراد في المراكز الإدارية </a:t>
            </a:r>
            <a:r>
              <a:rPr lang="ar-DZ" altLang="fr-FR" sz="2200" dirty="0"/>
              <a:t> </a:t>
            </a:r>
          </a:p>
          <a:p>
            <a:pPr marL="457200" indent="-457200" algn="r" rtl="1">
              <a:buFont typeface="+mj-lt"/>
              <a:buAutoNum type="arabicPeriod"/>
            </a:pPr>
            <a:r>
              <a:rPr lang="ar-SA" altLang="fr-FR" sz="2200" dirty="0"/>
              <a:t>أو على العاملين بمجال الإنتاج.</a:t>
            </a:r>
          </a:p>
        </p:txBody>
      </p:sp>
      <p:sp>
        <p:nvSpPr>
          <p:cNvPr id="9" name="Rectangle: Rounded Corners 8">
            <a:extLst>
              <a:ext uri="{FF2B5EF4-FFF2-40B4-BE49-F238E27FC236}">
                <a16:creationId xmlns:a16="http://schemas.microsoft.com/office/drawing/2014/main" id="{29E96858-650E-4490-BA03-408337132A9A}"/>
              </a:ext>
            </a:extLst>
          </p:cNvPr>
          <p:cNvSpPr/>
          <p:nvPr/>
        </p:nvSpPr>
        <p:spPr bwMode="auto">
          <a:xfrm>
            <a:off x="2590799" y="2064026"/>
            <a:ext cx="2870753" cy="4717774"/>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rtl="1">
              <a:buFont typeface="Wingdings 2" panose="05020102010507070707" pitchFamily="18" charset="2"/>
              <a:buNone/>
            </a:pPr>
            <a:r>
              <a:rPr lang="ar-SA" altLang="fr-FR" b="1" dirty="0">
                <a:solidFill>
                  <a:srgbClr val="FFFF00"/>
                </a:solidFill>
              </a:rPr>
              <a:t>تقييم الآداء وأنظمة المكافآت </a:t>
            </a:r>
          </a:p>
          <a:p>
            <a:pPr algn="r" rtl="1">
              <a:buFont typeface="Wingdings 2" panose="05020102010507070707" pitchFamily="18" charset="2"/>
              <a:buNone/>
            </a:pPr>
            <a:r>
              <a:rPr lang="ar-SA" altLang="fr-FR" dirty="0"/>
              <a:t>ينصب كثير من الاهتمام والتركيز في مجال تقييم الأداء على آلية القياس بدلاً من إختيار تأثير ودور ممارسات تقييم الأداء على فعالية المنظمة ككل.</a:t>
            </a:r>
          </a:p>
        </p:txBody>
      </p:sp>
      <p:sp>
        <p:nvSpPr>
          <p:cNvPr id="10" name="Rectangle: Rounded Corners 9">
            <a:extLst>
              <a:ext uri="{FF2B5EF4-FFF2-40B4-BE49-F238E27FC236}">
                <a16:creationId xmlns:a16="http://schemas.microsoft.com/office/drawing/2014/main" id="{4367457E-6A23-4047-B3DE-7A5C156088CD}"/>
              </a:ext>
            </a:extLst>
          </p:cNvPr>
          <p:cNvSpPr/>
          <p:nvPr/>
        </p:nvSpPr>
        <p:spPr bwMode="auto">
          <a:xfrm>
            <a:off x="125896" y="2057400"/>
            <a:ext cx="2160104" cy="47244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buFont typeface="Wingdings 2" panose="05020102010507070707" pitchFamily="18" charset="2"/>
              <a:buNone/>
            </a:pPr>
            <a:r>
              <a:rPr lang="ar-SA" altLang="fr-FR"/>
              <a:t>بالأضافة إلى ذلك إن نظام تقييم الأداء والتعويضات يدعم فلسفة الإدارة ويعمل كنظام رقابي , فهو أيضاً لابد وأن يتوافق مع إستراتيجية المنظمة.</a:t>
            </a:r>
            <a:endParaRPr lang="ar-SA" altLang="fr-FR" dirty="0"/>
          </a:p>
        </p:txBody>
      </p:sp>
      <p:cxnSp>
        <p:nvCxnSpPr>
          <p:cNvPr id="12" name="Straight Arrow Connector 11">
            <a:extLst>
              <a:ext uri="{FF2B5EF4-FFF2-40B4-BE49-F238E27FC236}">
                <a16:creationId xmlns:a16="http://schemas.microsoft.com/office/drawing/2014/main" id="{C420BC5B-8805-4516-9141-15764A3A389C}"/>
              </a:ext>
            </a:extLst>
          </p:cNvPr>
          <p:cNvCxnSpPr/>
          <p:nvPr/>
        </p:nvCxnSpPr>
        <p:spPr bwMode="auto">
          <a:xfrm>
            <a:off x="5334000" y="1828800"/>
            <a:ext cx="2057400" cy="228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C2DB742B-A216-49E5-9EF7-1CB32C2DD7A6}"/>
              </a:ext>
            </a:extLst>
          </p:cNvPr>
          <p:cNvCxnSpPr/>
          <p:nvPr/>
        </p:nvCxnSpPr>
        <p:spPr bwMode="auto">
          <a:xfrm>
            <a:off x="4267200" y="1828800"/>
            <a:ext cx="0" cy="228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E731307D-2A39-43CD-8F46-36F1207221F6}"/>
              </a:ext>
            </a:extLst>
          </p:cNvPr>
          <p:cNvCxnSpPr/>
          <p:nvPr/>
        </p:nvCxnSpPr>
        <p:spPr bwMode="auto">
          <a:xfrm flipH="1">
            <a:off x="1447800" y="1828800"/>
            <a:ext cx="1447800" cy="228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577487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FBAC-071A-45EB-9BAF-EC8E1F431C4E}"/>
              </a:ext>
            </a:extLst>
          </p:cNvPr>
          <p:cNvSpPr>
            <a:spLocks noGrp="1"/>
          </p:cNvSpPr>
          <p:nvPr>
            <p:ph type="title"/>
          </p:nvPr>
        </p:nvSpPr>
        <p:spPr>
          <a:xfrm>
            <a:off x="424070" y="261730"/>
            <a:ext cx="8305800" cy="533400"/>
          </a:xfrm>
        </p:spPr>
        <p:txBody>
          <a:bodyPr/>
          <a:lstStyle/>
          <a:p>
            <a:pPr algn="ctr"/>
            <a:r>
              <a:rPr lang="ar-SA" sz="2800" b="1" dirty="0">
                <a:solidFill>
                  <a:srgbClr val="FFFF00"/>
                </a:solidFill>
              </a:rPr>
              <a:t>التنمية الإستراتيجية للموارد البشرية</a:t>
            </a:r>
            <a:endParaRPr lang="en-US" sz="2800" dirty="0">
              <a:solidFill>
                <a:srgbClr val="FFFF00"/>
              </a:solidFill>
            </a:endParaRPr>
          </a:p>
        </p:txBody>
      </p:sp>
      <p:sp>
        <p:nvSpPr>
          <p:cNvPr id="3" name="Content Placeholder 2">
            <a:extLst>
              <a:ext uri="{FF2B5EF4-FFF2-40B4-BE49-F238E27FC236}">
                <a16:creationId xmlns:a16="http://schemas.microsoft.com/office/drawing/2014/main" id="{68BA5D21-4722-443D-9694-3B4B8CD7AF51}"/>
              </a:ext>
            </a:extLst>
          </p:cNvPr>
          <p:cNvSpPr>
            <a:spLocks noGrp="1"/>
          </p:cNvSpPr>
          <p:nvPr>
            <p:ph idx="1"/>
          </p:nvPr>
        </p:nvSpPr>
        <p:spPr>
          <a:xfrm>
            <a:off x="424070" y="1028700"/>
            <a:ext cx="8534400" cy="1866900"/>
          </a:xfrm>
        </p:spPr>
        <p:txBody>
          <a:bodyPr/>
          <a:lstStyle/>
          <a:p>
            <a:pPr marL="0" indent="0" algn="r" rtl="1">
              <a:buNone/>
            </a:pPr>
            <a:r>
              <a:rPr lang="ar-DZ" dirty="0"/>
              <a:t>التنمية الاستراتيجية للموارد البشرية هي </a:t>
            </a:r>
            <a:r>
              <a:rPr lang="ar-SA" dirty="0"/>
              <a:t>أحد الطرق التي يمكن من خلالها ربط التنمية والتدريب </a:t>
            </a:r>
            <a:r>
              <a:rPr lang="ar-DZ" dirty="0"/>
              <a:t>للعاملين </a:t>
            </a:r>
            <a:r>
              <a:rPr lang="ar-SA" dirty="0"/>
              <a:t>بالخطة الإستراتيجية للمنظمة وذلك من خلال علاقتها بالحراك الوظيفي.</a:t>
            </a:r>
          </a:p>
          <a:p>
            <a:pPr marL="0" indent="0" algn="r" rtl="1">
              <a:buNone/>
            </a:pPr>
            <a:endParaRPr lang="en-US" dirty="0"/>
          </a:p>
        </p:txBody>
      </p:sp>
      <p:graphicFrame>
        <p:nvGraphicFramePr>
          <p:cNvPr id="4" name="Table 3">
            <a:extLst>
              <a:ext uri="{FF2B5EF4-FFF2-40B4-BE49-F238E27FC236}">
                <a16:creationId xmlns:a16="http://schemas.microsoft.com/office/drawing/2014/main" id="{8D8774F3-F05E-44CE-AA1C-31695DAE0A42}"/>
              </a:ext>
            </a:extLst>
          </p:cNvPr>
          <p:cNvGraphicFramePr>
            <a:graphicFrameLocks noGrp="1"/>
          </p:cNvGraphicFramePr>
          <p:nvPr>
            <p:extLst>
              <p:ext uri="{D42A27DB-BD31-4B8C-83A1-F6EECF244321}">
                <p14:modId xmlns:p14="http://schemas.microsoft.com/office/powerpoint/2010/main" val="1589216808"/>
              </p:ext>
            </p:extLst>
          </p:nvPr>
        </p:nvGraphicFramePr>
        <p:xfrm>
          <a:off x="1219200" y="3092727"/>
          <a:ext cx="6462712" cy="1671638"/>
        </p:xfrm>
        <a:graphic>
          <a:graphicData uri="http://schemas.openxmlformats.org/drawingml/2006/table">
            <a:tbl>
              <a:tblPr rtl="1" firstRow="1" bandRow="1">
                <a:tableStyleId>{5C22544A-7EE6-4342-B048-85BDC9FD1C3A}</a:tableStyleId>
              </a:tblPr>
              <a:tblGrid>
                <a:gridCol w="3231356">
                  <a:extLst>
                    <a:ext uri="{9D8B030D-6E8A-4147-A177-3AD203B41FA5}">
                      <a16:colId xmlns:a16="http://schemas.microsoft.com/office/drawing/2014/main" val="20000"/>
                    </a:ext>
                  </a:extLst>
                </a:gridCol>
                <a:gridCol w="3231356">
                  <a:extLst>
                    <a:ext uri="{9D8B030D-6E8A-4147-A177-3AD203B41FA5}">
                      <a16:colId xmlns:a16="http://schemas.microsoft.com/office/drawing/2014/main" val="20001"/>
                    </a:ext>
                  </a:extLst>
                </a:gridCol>
              </a:tblGrid>
              <a:tr h="756784">
                <a:tc>
                  <a:txBody>
                    <a:bodyPr/>
                    <a:lstStyle/>
                    <a:p>
                      <a:pPr algn="ctr" rtl="1"/>
                      <a:r>
                        <a:rPr lang="ar-SA" sz="1800" b="1" dirty="0">
                          <a:solidFill>
                            <a:schemeClr val="bg1">
                              <a:lumMod val="50000"/>
                            </a:schemeClr>
                          </a:solidFill>
                        </a:rPr>
                        <a:t>                     أ</a:t>
                      </a:r>
                    </a:p>
                    <a:p>
                      <a:pPr algn="ctr" rtl="1"/>
                      <a:r>
                        <a:rPr lang="ar-SA" sz="1800" b="1" dirty="0">
                          <a:solidFill>
                            <a:schemeClr val="bg1">
                              <a:lumMod val="50000"/>
                            </a:schemeClr>
                          </a:solidFill>
                        </a:rPr>
                        <a:t>برنامج لدعم المهارات التنظيمية</a:t>
                      </a:r>
                    </a:p>
                  </a:txBody>
                  <a:tcPr marL="91432" marR="91432" marT="45763" marB="4576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1"/>
                      <a:r>
                        <a:rPr lang="ar-SA" sz="1800" b="1" dirty="0">
                          <a:solidFill>
                            <a:schemeClr val="bg1">
                              <a:lumMod val="50000"/>
                            </a:schemeClr>
                          </a:solidFill>
                        </a:rPr>
                        <a:t>              ب</a:t>
                      </a:r>
                    </a:p>
                    <a:p>
                      <a:pPr algn="ctr" rtl="1"/>
                      <a:r>
                        <a:rPr lang="ar-SA" sz="1800" b="1" dirty="0">
                          <a:solidFill>
                            <a:schemeClr val="bg1">
                              <a:lumMod val="50000"/>
                            </a:schemeClr>
                          </a:solidFill>
                        </a:rPr>
                        <a:t>دوران العمل داخل المنظمة</a:t>
                      </a:r>
                    </a:p>
                  </a:txBody>
                  <a:tcPr marL="91432" marR="91432" marT="45763" marB="4576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0"/>
                  </a:ext>
                </a:extLst>
              </a:tr>
              <a:tr h="914854">
                <a:tc>
                  <a:txBody>
                    <a:bodyPr/>
                    <a:lstStyle/>
                    <a:p>
                      <a:pPr algn="ctr" rtl="1"/>
                      <a:r>
                        <a:rPr lang="ar-SA" sz="1800" b="1" dirty="0">
                          <a:solidFill>
                            <a:schemeClr val="bg1">
                              <a:lumMod val="50000"/>
                            </a:schemeClr>
                          </a:solidFill>
                        </a:rPr>
                        <a:t>                     ج</a:t>
                      </a:r>
                    </a:p>
                    <a:p>
                      <a:pPr algn="ctr" rtl="1"/>
                      <a:r>
                        <a:rPr lang="ar-SA" sz="1800" b="1" dirty="0">
                          <a:solidFill>
                            <a:schemeClr val="bg1">
                              <a:lumMod val="50000"/>
                            </a:schemeClr>
                          </a:solidFill>
                        </a:rPr>
                        <a:t> إنهاء الخدمة من خلال معاش مبكر</a:t>
                      </a:r>
                    </a:p>
                  </a:txBody>
                  <a:tcPr marL="91432" marR="91432" marT="45763" marB="4576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rtl="1"/>
                      <a:r>
                        <a:rPr lang="ar-SA" sz="1800" b="1" dirty="0">
                          <a:solidFill>
                            <a:schemeClr val="bg1">
                              <a:lumMod val="50000"/>
                            </a:schemeClr>
                          </a:solidFill>
                        </a:rPr>
                        <a:t>                 د</a:t>
                      </a:r>
                    </a:p>
                    <a:p>
                      <a:pPr algn="ctr" rtl="1"/>
                      <a:r>
                        <a:rPr lang="ar-SA" sz="1800" b="1" dirty="0">
                          <a:solidFill>
                            <a:schemeClr val="bg1">
                              <a:lumMod val="50000"/>
                            </a:schemeClr>
                          </a:solidFill>
                        </a:rPr>
                        <a:t>دوران العمل من خلال المنظمات</a:t>
                      </a:r>
                    </a:p>
                  </a:txBody>
                  <a:tcPr marL="91432" marR="91432" marT="45763" marB="45763">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7C30B47F-C5A0-4359-BBC1-04DFD90F9724}"/>
              </a:ext>
            </a:extLst>
          </p:cNvPr>
          <p:cNvSpPr/>
          <p:nvPr/>
        </p:nvSpPr>
        <p:spPr>
          <a:xfrm>
            <a:off x="990600" y="3089414"/>
            <a:ext cx="7967870" cy="2123658"/>
          </a:xfrm>
          <a:prstGeom prst="rect">
            <a:avLst/>
          </a:prstGeom>
        </p:spPr>
        <p:txBody>
          <a:bodyPr wrap="square">
            <a:spAutoFit/>
          </a:bodyPr>
          <a:lstStyle/>
          <a:p>
            <a:pPr marL="274320" indent="-274320" algn="r" rtl="1" fontAlgn="auto">
              <a:spcAft>
                <a:spcPts val="0"/>
              </a:spcAft>
              <a:buClr>
                <a:schemeClr val="accent3"/>
              </a:buClr>
              <a:buFont typeface="Wingdings 2"/>
              <a:buNone/>
              <a:defRPr/>
            </a:pPr>
            <a:r>
              <a:rPr lang="ar-SA" b="1" dirty="0"/>
              <a:t>كثيرة</a:t>
            </a:r>
          </a:p>
          <a:p>
            <a:pPr marL="274320" indent="-274320" algn="r" rtl="1" fontAlgn="auto">
              <a:spcAft>
                <a:spcPts val="0"/>
              </a:spcAft>
              <a:buClr>
                <a:schemeClr val="accent3"/>
              </a:buClr>
              <a:buFont typeface="Wingdings 2"/>
              <a:buNone/>
              <a:defRPr/>
            </a:pPr>
            <a:r>
              <a:rPr lang="ar-SA" sz="1800" b="1" dirty="0"/>
              <a:t>الفرص المتاحة</a:t>
            </a:r>
          </a:p>
          <a:p>
            <a:pPr marL="274320" indent="-274320" algn="r" rtl="1" fontAlgn="auto">
              <a:spcAft>
                <a:spcPts val="0"/>
              </a:spcAft>
              <a:buClr>
                <a:schemeClr val="accent3"/>
              </a:buClr>
              <a:buFont typeface="Wingdings 2"/>
              <a:buNone/>
              <a:defRPr/>
            </a:pPr>
            <a:r>
              <a:rPr lang="ar-SA" sz="1800" b="1" dirty="0"/>
              <a:t>لشاغل الوظيفة</a:t>
            </a:r>
          </a:p>
          <a:p>
            <a:pPr marL="274320" indent="-274320" algn="r" rtl="1" fontAlgn="auto">
              <a:spcAft>
                <a:spcPts val="0"/>
              </a:spcAft>
              <a:buClr>
                <a:schemeClr val="accent3"/>
              </a:buClr>
              <a:buFont typeface="Wingdings 2"/>
              <a:buNone/>
              <a:defRPr/>
            </a:pPr>
            <a:endParaRPr lang="ar-SA" b="1" dirty="0"/>
          </a:p>
          <a:p>
            <a:pPr marL="274320" indent="-274320" algn="r" rtl="1" fontAlgn="auto">
              <a:spcAft>
                <a:spcPts val="0"/>
              </a:spcAft>
              <a:buClr>
                <a:schemeClr val="accent3"/>
              </a:buClr>
              <a:buFont typeface="Wingdings 2"/>
              <a:buNone/>
              <a:defRPr/>
            </a:pPr>
            <a:r>
              <a:rPr lang="ar-SA" b="1" dirty="0"/>
              <a:t>قليلة               </a:t>
            </a:r>
          </a:p>
          <a:p>
            <a:pPr marL="274320" indent="-274320" algn="r" rtl="1" fontAlgn="auto">
              <a:spcAft>
                <a:spcPts val="0"/>
              </a:spcAft>
              <a:buClr>
                <a:schemeClr val="accent3"/>
              </a:buClr>
              <a:buFont typeface="Wingdings 2"/>
              <a:buNone/>
              <a:defRPr/>
            </a:pPr>
            <a:r>
              <a:rPr lang="ar-SA" b="1" dirty="0"/>
              <a:t>                     قليل   </a:t>
            </a:r>
            <a:r>
              <a:rPr lang="ar-DZ" b="1" dirty="0"/>
              <a:t>                        </a:t>
            </a:r>
            <a:r>
              <a:rPr lang="ar-SA" b="1" dirty="0"/>
              <a:t>                      كثير</a:t>
            </a:r>
          </a:p>
        </p:txBody>
      </p:sp>
    </p:spTree>
    <p:extLst>
      <p:ext uri="{BB962C8B-B14F-4D97-AF65-F5344CB8AC3E}">
        <p14:creationId xmlns:p14="http://schemas.microsoft.com/office/powerpoint/2010/main" val="346239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FA7777-7B5D-4390-A7D6-6386EEDB0F96}"/>
              </a:ext>
            </a:extLst>
          </p:cNvPr>
          <p:cNvSpPr>
            <a:spLocks noGrp="1"/>
          </p:cNvSpPr>
          <p:nvPr>
            <p:ph idx="1"/>
          </p:nvPr>
        </p:nvSpPr>
        <p:spPr>
          <a:xfrm>
            <a:off x="381000" y="228600"/>
            <a:ext cx="8534400" cy="3352800"/>
          </a:xfrm>
        </p:spPr>
        <p:txBody>
          <a:bodyPr/>
          <a:lstStyle/>
          <a:p>
            <a:pPr marL="0" indent="0" algn="r" rtl="1">
              <a:buNone/>
            </a:pPr>
            <a:r>
              <a:rPr lang="ar-DZ" sz="2800" dirty="0"/>
              <a:t>شرح الجدول: </a:t>
            </a:r>
          </a:p>
          <a:p>
            <a:pPr marL="0" indent="0" algn="r" rtl="1">
              <a:buNone/>
            </a:pPr>
            <a:r>
              <a:rPr lang="ar-SA" sz="2800" dirty="0"/>
              <a:t>بالنظر إلى المربعات</a:t>
            </a:r>
            <a:r>
              <a:rPr lang="ar-DZ" sz="2800" dirty="0"/>
              <a:t> </a:t>
            </a:r>
            <a:r>
              <a:rPr lang="ar-SA" sz="2800" dirty="0"/>
              <a:t>فأنه يجب على المنظمات أن تكون قادرة على تنسيق تنمية المسار الوظيفي للفرد بصورة أكثر فعالية, فهؤلاء الأفراد الذين ترغب المنظمة في الحفاظ عليهم وإبقائهم في المنظمة لابد أن تقدم لهم فرص أكبر لتنمية المسار الوظيفي.</a:t>
            </a:r>
            <a:r>
              <a:rPr lang="ar-DZ" sz="2800" dirty="0"/>
              <a:t> فيما يخص الخانة "ا.ب.د" أما فيما يتعلق بالخانة "ج" والتي تخص انهاء الخدمة من خلال معاش مبكر فهذا يبين أن مستوى خبرة الفرد محدود والمتعلقة بمستقبله الوظيفي</a:t>
            </a:r>
            <a:endParaRPr lang="en-US" sz="2800" dirty="0"/>
          </a:p>
        </p:txBody>
      </p:sp>
      <p:sp>
        <p:nvSpPr>
          <p:cNvPr id="4" name="Rectangle: Rounded Corners 3">
            <a:extLst>
              <a:ext uri="{FF2B5EF4-FFF2-40B4-BE49-F238E27FC236}">
                <a16:creationId xmlns:a16="http://schemas.microsoft.com/office/drawing/2014/main" id="{2D58C938-254E-41D9-ACA5-D0A7C222EC6E}"/>
              </a:ext>
            </a:extLst>
          </p:cNvPr>
          <p:cNvSpPr/>
          <p:nvPr/>
        </p:nvSpPr>
        <p:spPr bwMode="auto">
          <a:xfrm>
            <a:off x="304800" y="3912705"/>
            <a:ext cx="8686800" cy="243840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5" name="Rectangle 4">
            <a:extLst>
              <a:ext uri="{FF2B5EF4-FFF2-40B4-BE49-F238E27FC236}">
                <a16:creationId xmlns:a16="http://schemas.microsoft.com/office/drawing/2014/main" id="{8C1B3B45-AFE8-4B58-937A-931F45176E31}"/>
              </a:ext>
            </a:extLst>
          </p:cNvPr>
          <p:cNvSpPr/>
          <p:nvPr/>
        </p:nvSpPr>
        <p:spPr>
          <a:xfrm>
            <a:off x="513522" y="3733800"/>
            <a:ext cx="8401878" cy="2308324"/>
          </a:xfrm>
          <a:prstGeom prst="rect">
            <a:avLst/>
          </a:prstGeom>
        </p:spPr>
        <p:txBody>
          <a:bodyPr wrap="square">
            <a:spAutoFit/>
          </a:bodyPr>
          <a:lstStyle/>
          <a:p>
            <a:pPr algn="ctr" rtl="1">
              <a:buFont typeface="Wingdings 2" panose="05020102010507070707" pitchFamily="18" charset="2"/>
              <a:buNone/>
            </a:pPr>
            <a:r>
              <a:rPr lang="ar-SA" altLang="fr-FR" b="1" dirty="0">
                <a:solidFill>
                  <a:srgbClr val="FFFF00"/>
                </a:solidFill>
              </a:rPr>
              <a:t>العلاقات العمالية الإستراتيجية</a:t>
            </a:r>
          </a:p>
          <a:p>
            <a:pPr algn="r" rtl="1">
              <a:buFont typeface="Wingdings 2" panose="05020102010507070707" pitchFamily="18" charset="2"/>
              <a:buNone/>
            </a:pPr>
            <a:r>
              <a:rPr lang="ar-SA" altLang="fr-FR" dirty="0"/>
              <a:t>أصبح هناك تغيرات في القوانين والتشريعات الحكومية, والتكنولوجيا, والمنافسة العالمية, كل هذه التغيرات يمكن أن تغير قوة متطلبات النجاح في المجالات الصناعية المختلفة.</a:t>
            </a:r>
          </a:p>
          <a:p>
            <a:pPr algn="r" rtl="1">
              <a:buFont typeface="Wingdings 2" panose="05020102010507070707" pitchFamily="18" charset="2"/>
              <a:buNone/>
            </a:pPr>
            <a:r>
              <a:rPr lang="ar-SA" altLang="fr-FR" dirty="0"/>
              <a:t>فالعلاقات الصناعية أصبحت لها نفس أهمية الوظائف الأخرى لإدارة الموارد البشرية, ومن ثم لابد ان ترتبط بأهداف المنظمة.</a:t>
            </a:r>
          </a:p>
        </p:txBody>
      </p:sp>
    </p:spTree>
    <p:extLst>
      <p:ext uri="{BB962C8B-B14F-4D97-AF65-F5344CB8AC3E}">
        <p14:creationId xmlns:p14="http://schemas.microsoft.com/office/powerpoint/2010/main" val="283876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sz="4000" dirty="0">
                <a:solidFill>
                  <a:srgbClr val="FFFF00"/>
                </a:solidFill>
              </a:rPr>
              <a:t>ماهية الادارة الاستراتيجية</a:t>
            </a:r>
            <a:endParaRPr lang="fr-FR" sz="4000" dirty="0"/>
          </a:p>
        </p:txBody>
      </p:sp>
      <p:sp>
        <p:nvSpPr>
          <p:cNvPr id="3" name="Espace réservé du contenu 2"/>
          <p:cNvSpPr>
            <a:spLocks noGrp="1"/>
          </p:cNvSpPr>
          <p:nvPr>
            <p:ph idx="1"/>
          </p:nvPr>
        </p:nvSpPr>
        <p:spPr/>
        <p:txBody>
          <a:bodyPr/>
          <a:lstStyle/>
          <a:p>
            <a:pPr marL="609600" indent="-609600" algn="r" rtl="1" eaLnBrk="1" hangingPunct="1">
              <a:buFont typeface="Wingdings" panose="05000000000000000000" pitchFamily="2" charset="2"/>
              <a:buNone/>
              <a:defRPr/>
            </a:pPr>
            <a:r>
              <a:rPr lang="ar-DZ" b="1" dirty="0">
                <a:solidFill>
                  <a:srgbClr val="FFCC00"/>
                </a:solidFill>
              </a:rPr>
              <a:t>تعريف الادارة الاستراتيجية :</a:t>
            </a:r>
          </a:p>
          <a:p>
            <a:pPr marL="609600" indent="-609600" algn="r" rtl="1" eaLnBrk="1" hangingPunct="1">
              <a:buFont typeface="Wingdings" panose="05000000000000000000" pitchFamily="2" charset="2"/>
              <a:buNone/>
              <a:defRPr/>
            </a:pPr>
            <a:r>
              <a:rPr lang="ar-DZ" b="1" dirty="0">
                <a:solidFill>
                  <a:srgbClr val="FFCC00"/>
                </a:solidFill>
              </a:rPr>
              <a:t>هي مجموعة القرارات  والافعال التي تهدف الي خلق الافضلية التنافسية الدائمة من خلال </a:t>
            </a:r>
            <a:endParaRPr lang="fr-FR" dirty="0"/>
          </a:p>
        </p:txBody>
      </p:sp>
      <p:sp>
        <p:nvSpPr>
          <p:cNvPr id="4" name="Oval 3">
            <a:extLst>
              <a:ext uri="{FF2B5EF4-FFF2-40B4-BE49-F238E27FC236}">
                <a16:creationId xmlns:a16="http://schemas.microsoft.com/office/drawing/2014/main" id="{4B22372E-8DC9-4B04-908E-42FD02EE2C3B}"/>
              </a:ext>
            </a:extLst>
          </p:cNvPr>
          <p:cNvSpPr/>
          <p:nvPr/>
        </p:nvSpPr>
        <p:spPr bwMode="auto">
          <a:xfrm>
            <a:off x="7010400" y="3200400"/>
            <a:ext cx="1981200" cy="1447800"/>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التحليل</a:t>
            </a:r>
          </a:p>
          <a:p>
            <a:pPr marL="0" marR="0" indent="0" algn="l"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الاستراتيجي</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7" name="Oval 6">
            <a:extLst>
              <a:ext uri="{FF2B5EF4-FFF2-40B4-BE49-F238E27FC236}">
                <a16:creationId xmlns:a16="http://schemas.microsoft.com/office/drawing/2014/main" id="{12D4B7AD-03FE-43DE-BEC1-8DB84A80824E}"/>
              </a:ext>
            </a:extLst>
          </p:cNvPr>
          <p:cNvSpPr/>
          <p:nvPr/>
        </p:nvSpPr>
        <p:spPr bwMode="auto">
          <a:xfrm>
            <a:off x="18607" y="2549840"/>
            <a:ext cx="5105400" cy="914400"/>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تحديد الوضعية الاستراتيجية للمؤسسة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D25BA43B-BE29-46D3-BC18-23DEC83CFEB0}"/>
              </a:ext>
            </a:extLst>
          </p:cNvPr>
          <p:cNvCxnSpPr>
            <a:endCxn id="7" idx="6"/>
          </p:cNvCxnSpPr>
          <p:nvPr/>
        </p:nvCxnSpPr>
        <p:spPr bwMode="auto">
          <a:xfrm flipH="1" flipV="1">
            <a:off x="5124007" y="3007040"/>
            <a:ext cx="1908809" cy="101406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BD5246AE-E42E-4751-B8A8-D53C3BAC2429}"/>
              </a:ext>
            </a:extLst>
          </p:cNvPr>
          <p:cNvCxnSpPr/>
          <p:nvPr/>
        </p:nvCxnSpPr>
        <p:spPr bwMode="auto">
          <a:xfrm flipH="1">
            <a:off x="5299709" y="4056550"/>
            <a:ext cx="17526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DFA17FD8-8DBC-4E43-B9D0-3C01187B97FE}"/>
              </a:ext>
            </a:extLst>
          </p:cNvPr>
          <p:cNvSpPr/>
          <p:nvPr/>
        </p:nvSpPr>
        <p:spPr bwMode="auto">
          <a:xfrm>
            <a:off x="-66896" y="3732489"/>
            <a:ext cx="5257800" cy="979507"/>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تبني الخيارات الاستراتيجيةو تقييمهاوالمفاضلة بينها</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13" name="Arrow: Down 12">
            <a:extLst>
              <a:ext uri="{FF2B5EF4-FFF2-40B4-BE49-F238E27FC236}">
                <a16:creationId xmlns:a16="http://schemas.microsoft.com/office/drawing/2014/main" id="{77E5087E-835A-4BB2-AA14-05A6A5C49658}"/>
              </a:ext>
            </a:extLst>
          </p:cNvPr>
          <p:cNvSpPr/>
          <p:nvPr/>
        </p:nvSpPr>
        <p:spPr bwMode="auto">
          <a:xfrm>
            <a:off x="2689860" y="3432975"/>
            <a:ext cx="152400" cy="3429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4" name="Arrow: Down 13">
            <a:extLst>
              <a:ext uri="{FF2B5EF4-FFF2-40B4-BE49-F238E27FC236}">
                <a16:creationId xmlns:a16="http://schemas.microsoft.com/office/drawing/2014/main" id="{E2D58C0E-3F38-4DDA-AA7C-625F25CFC58C}"/>
              </a:ext>
            </a:extLst>
          </p:cNvPr>
          <p:cNvSpPr/>
          <p:nvPr/>
        </p:nvSpPr>
        <p:spPr bwMode="auto">
          <a:xfrm flipH="1">
            <a:off x="2689860" y="4800600"/>
            <a:ext cx="76200" cy="24897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5" name="Oval 14">
            <a:extLst>
              <a:ext uri="{FF2B5EF4-FFF2-40B4-BE49-F238E27FC236}">
                <a16:creationId xmlns:a16="http://schemas.microsoft.com/office/drawing/2014/main" id="{40A6BF24-1DE1-4269-9A26-E97FE1E94D63}"/>
              </a:ext>
            </a:extLst>
          </p:cNvPr>
          <p:cNvSpPr/>
          <p:nvPr/>
        </p:nvSpPr>
        <p:spPr bwMode="auto">
          <a:xfrm>
            <a:off x="111953" y="4879906"/>
            <a:ext cx="4991100" cy="845287"/>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التوظيف الاستراتيجي</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16" name="Oval 15">
            <a:extLst>
              <a:ext uri="{FF2B5EF4-FFF2-40B4-BE49-F238E27FC236}">
                <a16:creationId xmlns:a16="http://schemas.microsoft.com/office/drawing/2014/main" id="{385C2F6E-E283-4104-9ED6-E0185C26AB13}"/>
              </a:ext>
            </a:extLst>
          </p:cNvPr>
          <p:cNvSpPr/>
          <p:nvPr/>
        </p:nvSpPr>
        <p:spPr bwMode="auto">
          <a:xfrm>
            <a:off x="137160" y="5893103"/>
            <a:ext cx="5105400" cy="92834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تسيير التغيير الذي تفرضه الخيارات الاستراتيجية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7E2CBE71-FF79-47B6-B25A-765B6247A529}"/>
              </a:ext>
            </a:extLst>
          </p:cNvPr>
          <p:cNvCxnSpPr>
            <a:endCxn id="15" idx="6"/>
          </p:cNvCxnSpPr>
          <p:nvPr/>
        </p:nvCxnSpPr>
        <p:spPr bwMode="auto">
          <a:xfrm flipH="1">
            <a:off x="5103053" y="4091776"/>
            <a:ext cx="1928302" cy="121077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FD45BCB1-2C33-45A6-BA48-2C09DE244D0C}"/>
              </a:ext>
            </a:extLst>
          </p:cNvPr>
          <p:cNvCxnSpPr>
            <a:cxnSpLocks/>
            <a:endCxn id="16" idx="6"/>
          </p:cNvCxnSpPr>
          <p:nvPr/>
        </p:nvCxnSpPr>
        <p:spPr bwMode="auto">
          <a:xfrm flipH="1">
            <a:off x="5242560" y="4078929"/>
            <a:ext cx="1794510" cy="227834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7357007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6E3F-3DAD-4E3C-A0B3-CBE9D928BEC5}"/>
              </a:ext>
            </a:extLst>
          </p:cNvPr>
          <p:cNvSpPr>
            <a:spLocks noGrp="1"/>
          </p:cNvSpPr>
          <p:nvPr>
            <p:ph type="title"/>
          </p:nvPr>
        </p:nvSpPr>
        <p:spPr/>
        <p:txBody>
          <a:bodyPr/>
          <a:lstStyle/>
          <a:p>
            <a:pPr algn="ctr"/>
            <a:r>
              <a:rPr lang="ar-SA" altLang="fr-FR" sz="3600" b="1" dirty="0">
                <a:solidFill>
                  <a:srgbClr val="FFFF00"/>
                </a:solidFill>
              </a:rPr>
              <a:t>علاقة تخطيط الموارد البشرية بالتخطيط الإستراتيجي</a:t>
            </a:r>
            <a:endParaRPr lang="en-US" sz="3600" dirty="0">
              <a:solidFill>
                <a:srgbClr val="FFFF00"/>
              </a:solidFill>
            </a:endParaRPr>
          </a:p>
        </p:txBody>
      </p:sp>
      <p:sp>
        <p:nvSpPr>
          <p:cNvPr id="3" name="Content Placeholder 2">
            <a:extLst>
              <a:ext uri="{FF2B5EF4-FFF2-40B4-BE49-F238E27FC236}">
                <a16:creationId xmlns:a16="http://schemas.microsoft.com/office/drawing/2014/main" id="{0CB90198-855D-418B-A03E-502ED4762BAA}"/>
              </a:ext>
            </a:extLst>
          </p:cNvPr>
          <p:cNvSpPr>
            <a:spLocks noGrp="1"/>
          </p:cNvSpPr>
          <p:nvPr>
            <p:ph idx="1"/>
          </p:nvPr>
        </p:nvSpPr>
        <p:spPr>
          <a:xfrm>
            <a:off x="168965" y="881269"/>
            <a:ext cx="8806070" cy="5781261"/>
          </a:xfrm>
        </p:spPr>
        <p:txBody>
          <a:bodyPr/>
          <a:lstStyle/>
          <a:p>
            <a:pPr algn="just" rtl="1">
              <a:spcBef>
                <a:spcPts val="0"/>
              </a:spcBef>
              <a:buFont typeface="Wingdings 2" panose="05020102010507070707" pitchFamily="18" charset="2"/>
              <a:buNone/>
            </a:pPr>
            <a:r>
              <a:rPr lang="ar-SA" altLang="fr-FR" sz="2800" dirty="0"/>
              <a:t>يتوقف نجاح أى مجال في مجالات الأعمال في الأجل الطويل على تخطيط الموارد ( المواد الخام والتمويل, والتكنولوجي, والأسواق..الخ) تخطيطاً فعالاً .ونادراً ماتلقى الموارد البشرية نفس الأهتمام.</a:t>
            </a:r>
          </a:p>
          <a:p>
            <a:pPr algn="just" rtl="1">
              <a:spcBef>
                <a:spcPts val="0"/>
              </a:spcBef>
              <a:buFont typeface="Wingdings 2" panose="05020102010507070707" pitchFamily="18" charset="2"/>
              <a:buNone/>
            </a:pPr>
            <a:r>
              <a:rPr lang="ar-SA" altLang="fr-FR" sz="2800" dirty="0"/>
              <a:t> وكون العنصر البشري هو أهم مورد لأنه يربط كل الموارد والعناصر المختلفة مع بعضها , ولأن تخطيط الموارد البشرية يمكن أن يساهم بوضوح في تحسين استخدام الموارد البشرية والذي يساهم في نجاح الأعمال وتحقيق أهداف المنظمة. فهذا يتطلب نوعاً من التخطيط الرسمي لهذه الموارد البشرية.</a:t>
            </a:r>
            <a:endParaRPr lang="ar-DZ" altLang="fr-FR" sz="2800" dirty="0"/>
          </a:p>
          <a:p>
            <a:pPr marL="274320" indent="-274320" algn="r" rtl="1" fontAlgn="auto">
              <a:spcAft>
                <a:spcPts val="0"/>
              </a:spcAft>
              <a:buClr>
                <a:schemeClr val="accent3"/>
              </a:buClr>
              <a:buFont typeface="Wingdings 2"/>
              <a:buNone/>
              <a:defRPr/>
            </a:pPr>
            <a:r>
              <a:rPr lang="ar-SA" sz="2800" dirty="0"/>
              <a:t>يتطلب تخطيط الموارد البشرية بعض المتطلبات الأساسية والتي بدونها يصبح التخطيط عبارة عن ممارسة للتفكير النظري بدلاً أن يكون مفيداً للأدارة , وهذان المطلبان الأساسيان هما :</a:t>
            </a:r>
          </a:p>
          <a:p>
            <a:pPr marL="514350" indent="-514350" algn="r" rtl="1" fontAlgn="auto">
              <a:spcAft>
                <a:spcPts val="0"/>
              </a:spcAft>
              <a:buClr>
                <a:schemeClr val="accent3"/>
              </a:buClr>
              <a:buFont typeface="Wingdings 2"/>
              <a:buAutoNum type="arabicPeriod"/>
              <a:defRPr/>
            </a:pPr>
            <a:r>
              <a:rPr lang="ar-DZ" sz="2800" b="1" dirty="0">
                <a:solidFill>
                  <a:srgbClr val="0070C0"/>
                </a:solidFill>
              </a:rPr>
              <a:t>                        </a:t>
            </a:r>
            <a:r>
              <a:rPr lang="ar-SA" sz="2800" b="1" dirty="0">
                <a:solidFill>
                  <a:srgbClr val="0070C0"/>
                </a:solidFill>
              </a:rPr>
              <a:t>نظام متكامل للمعلومات للأفراد</a:t>
            </a:r>
          </a:p>
          <a:p>
            <a:pPr marL="514350" indent="-514350" algn="r" rtl="1" fontAlgn="auto">
              <a:spcAft>
                <a:spcPts val="0"/>
              </a:spcAft>
              <a:buClr>
                <a:schemeClr val="accent3"/>
              </a:buClr>
              <a:buFont typeface="Wingdings 2"/>
              <a:buAutoNum type="arabicPeriod"/>
              <a:defRPr/>
            </a:pPr>
            <a:r>
              <a:rPr lang="ar-SA" sz="2800" b="1" dirty="0">
                <a:solidFill>
                  <a:srgbClr val="0070C0"/>
                </a:solidFill>
              </a:rPr>
              <a:t> </a:t>
            </a:r>
            <a:r>
              <a:rPr lang="ar-DZ" sz="2800" b="1" dirty="0">
                <a:solidFill>
                  <a:srgbClr val="0070C0"/>
                </a:solidFill>
              </a:rPr>
              <a:t>                       </a:t>
            </a:r>
            <a:r>
              <a:rPr lang="ar-SA" sz="2800" b="1" dirty="0">
                <a:solidFill>
                  <a:srgbClr val="0070C0"/>
                </a:solidFill>
              </a:rPr>
              <a:t>خطة أساسية للأعمال</a:t>
            </a:r>
          </a:p>
          <a:p>
            <a:pPr algn="just" rtl="1">
              <a:spcBef>
                <a:spcPts val="0"/>
              </a:spcBef>
              <a:buFont typeface="Wingdings 2" panose="05020102010507070707" pitchFamily="18" charset="2"/>
              <a:buNone/>
            </a:pPr>
            <a:endParaRPr lang="ar-SA" altLang="fr-FR" sz="2800" dirty="0"/>
          </a:p>
          <a:p>
            <a:endParaRPr lang="en-US" sz="2800" dirty="0"/>
          </a:p>
        </p:txBody>
      </p:sp>
    </p:spTree>
    <p:extLst>
      <p:ext uri="{BB962C8B-B14F-4D97-AF65-F5344CB8AC3E}">
        <p14:creationId xmlns:p14="http://schemas.microsoft.com/office/powerpoint/2010/main" val="29523417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BD9B6D5-46E8-4F47-A6E2-AEF090A20E10}"/>
              </a:ext>
            </a:extLst>
          </p:cNvPr>
          <p:cNvSpPr/>
          <p:nvPr/>
        </p:nvSpPr>
        <p:spPr bwMode="auto">
          <a:xfrm>
            <a:off x="4800601" y="106017"/>
            <a:ext cx="4191000" cy="57150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274320" indent="-274320" algn="r" rtl="1" fontAlgn="auto">
              <a:spcAft>
                <a:spcPts val="0"/>
              </a:spcAft>
              <a:buClr>
                <a:schemeClr val="accent3"/>
              </a:buClr>
              <a:buFont typeface="Wingdings 2"/>
              <a:buNone/>
              <a:defRPr/>
            </a:pPr>
            <a:r>
              <a:rPr lang="ar-DZ" b="1" dirty="0">
                <a:solidFill>
                  <a:srgbClr val="FF0000"/>
                </a:solidFill>
              </a:rPr>
              <a:t>1</a:t>
            </a:r>
            <a:r>
              <a:rPr lang="ar-SA" b="1" dirty="0">
                <a:solidFill>
                  <a:srgbClr val="FF0000"/>
                </a:solidFill>
              </a:rPr>
              <a:t>.نظام متكامل للمعلومات للأفراد</a:t>
            </a:r>
          </a:p>
          <a:p>
            <a:pPr marL="274320" indent="-274320" algn="r" rtl="1" fontAlgn="auto">
              <a:spcAft>
                <a:spcPts val="0"/>
              </a:spcAft>
              <a:buClr>
                <a:schemeClr val="accent3"/>
              </a:buClr>
              <a:buFont typeface="Wingdings 2"/>
              <a:buNone/>
              <a:defRPr/>
            </a:pPr>
            <a:r>
              <a:rPr lang="ar-SA" dirty="0"/>
              <a:t>نظام المعلومات يظهر أين نحن الأن , أو الموقف والوضع الحالي, ويجب أن يوفر النظام بيانات شاملة عن كل فرد في المنظمة, وأن يقوم بتخرين البيانات التاريخية, وأن يحلل المعلومات حتى يمكن تتبع أي تغير يحدث</a:t>
            </a:r>
          </a:p>
          <a:p>
            <a:pPr marL="274320" indent="-274320" algn="r" rtl="1" fontAlgn="auto">
              <a:spcAft>
                <a:spcPts val="0"/>
              </a:spcAft>
              <a:buClr>
                <a:schemeClr val="accent3"/>
              </a:buClr>
              <a:buFont typeface="Wingdings 2"/>
              <a:buNone/>
              <a:defRPr/>
            </a:pPr>
            <a:r>
              <a:rPr lang="ar-SA" dirty="0"/>
              <a:t>ويمثل الحد الأدنى من المتطلبات في مرحلة التخطيط الآتي:</a:t>
            </a:r>
          </a:p>
          <a:p>
            <a:pPr marL="514350" indent="-514350" algn="r" rtl="1" fontAlgn="auto">
              <a:spcAft>
                <a:spcPts val="0"/>
              </a:spcAft>
              <a:buClr>
                <a:schemeClr val="accent3"/>
              </a:buClr>
              <a:buFont typeface="Wingdings 2"/>
              <a:buAutoNum type="arabicPeriod"/>
              <a:defRPr/>
            </a:pPr>
            <a:r>
              <a:rPr lang="ar-SA" b="1" dirty="0">
                <a:solidFill>
                  <a:srgbClr val="FFFF00"/>
                </a:solidFill>
              </a:rPr>
              <a:t>عمر الفرد</a:t>
            </a:r>
          </a:p>
          <a:p>
            <a:pPr marL="514350" indent="-514350" algn="r" rtl="1" fontAlgn="auto">
              <a:spcAft>
                <a:spcPts val="0"/>
              </a:spcAft>
              <a:buClr>
                <a:schemeClr val="accent3"/>
              </a:buClr>
              <a:buFont typeface="Wingdings 2"/>
              <a:buAutoNum type="arabicPeriod"/>
              <a:defRPr/>
            </a:pPr>
            <a:r>
              <a:rPr lang="ar-SA" b="1" dirty="0">
                <a:solidFill>
                  <a:srgbClr val="FFFF00"/>
                </a:solidFill>
              </a:rPr>
              <a:t>طول مدة الخدمة</a:t>
            </a:r>
          </a:p>
          <a:p>
            <a:pPr marL="514350" indent="-514350" algn="r" rtl="1" fontAlgn="auto">
              <a:spcAft>
                <a:spcPts val="0"/>
              </a:spcAft>
              <a:buClr>
                <a:schemeClr val="accent3"/>
              </a:buClr>
              <a:buFont typeface="Wingdings 2"/>
              <a:buAutoNum type="arabicPeriod"/>
              <a:defRPr/>
            </a:pPr>
            <a:r>
              <a:rPr lang="ar-SA" b="1" dirty="0">
                <a:solidFill>
                  <a:srgbClr val="FFFF00"/>
                </a:solidFill>
              </a:rPr>
              <a:t>الإضافات الجديدة للأفراد</a:t>
            </a:r>
          </a:p>
          <a:p>
            <a:pPr marL="514350" indent="-514350" algn="r" rtl="1" fontAlgn="auto">
              <a:spcAft>
                <a:spcPts val="0"/>
              </a:spcAft>
              <a:buClr>
                <a:schemeClr val="accent3"/>
              </a:buClr>
              <a:buFont typeface="Wingdings 2"/>
              <a:buAutoNum type="arabicPeriod"/>
              <a:defRPr/>
            </a:pPr>
            <a:r>
              <a:rPr lang="ar-SA" b="1" dirty="0">
                <a:solidFill>
                  <a:srgbClr val="FFFF00"/>
                </a:solidFill>
              </a:rPr>
              <a:t> الخسارة في فقد بعض الأفراد</a:t>
            </a:r>
          </a:p>
        </p:txBody>
      </p:sp>
      <p:sp>
        <p:nvSpPr>
          <p:cNvPr id="5" name="Rectangle: Rounded Corners 4">
            <a:extLst>
              <a:ext uri="{FF2B5EF4-FFF2-40B4-BE49-F238E27FC236}">
                <a16:creationId xmlns:a16="http://schemas.microsoft.com/office/drawing/2014/main" id="{53EF177C-7529-4B0E-B409-A7448B0B48F4}"/>
              </a:ext>
            </a:extLst>
          </p:cNvPr>
          <p:cNvSpPr/>
          <p:nvPr/>
        </p:nvSpPr>
        <p:spPr bwMode="auto">
          <a:xfrm>
            <a:off x="152401" y="72887"/>
            <a:ext cx="4191000" cy="57150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274320" indent="-274320" algn="r" rtl="1" fontAlgn="auto">
              <a:spcAft>
                <a:spcPts val="0"/>
              </a:spcAft>
              <a:buClr>
                <a:schemeClr val="accent3"/>
              </a:buClr>
              <a:buFont typeface="Wingdings 2"/>
              <a:buNone/>
              <a:defRPr/>
            </a:pPr>
            <a:r>
              <a:rPr lang="ar-DZ" b="1" dirty="0">
                <a:solidFill>
                  <a:srgbClr val="FF0000"/>
                </a:solidFill>
              </a:rPr>
              <a:t>2</a:t>
            </a:r>
            <a:r>
              <a:rPr lang="ar-SA" b="1" dirty="0">
                <a:solidFill>
                  <a:srgbClr val="FF0000"/>
                </a:solidFill>
              </a:rPr>
              <a:t>.خطة أساسية للأعمال</a:t>
            </a:r>
          </a:p>
          <a:p>
            <a:pPr marL="274320" indent="-274320" algn="r" rtl="1" fontAlgn="auto">
              <a:spcAft>
                <a:spcPts val="0"/>
              </a:spcAft>
              <a:buClr>
                <a:schemeClr val="accent3"/>
              </a:buClr>
              <a:buFont typeface="Wingdings 2"/>
              <a:buNone/>
              <a:defRPr/>
            </a:pPr>
            <a:r>
              <a:rPr lang="ar-SA" dirty="0"/>
              <a:t>خطة الأعمال تعتبر مثابة التوضيح للمكان الذي يجب أن نذهب إليه فهي فتوضح الهدف المراد تحقيقه في المستقبل</a:t>
            </a:r>
          </a:p>
          <a:p>
            <a:pPr marL="274320" indent="-274320" algn="r" rtl="1" fontAlgn="auto">
              <a:spcAft>
                <a:spcPts val="0"/>
              </a:spcAft>
              <a:buClr>
                <a:schemeClr val="accent3"/>
              </a:buClr>
              <a:buFont typeface="Wingdings 2"/>
              <a:buNone/>
              <a:defRPr/>
            </a:pPr>
            <a:r>
              <a:rPr lang="ar-SA" dirty="0"/>
              <a:t>فنظام تخطيط الأعمال يقدم معلومات في المجالات التالية:</a:t>
            </a:r>
          </a:p>
          <a:p>
            <a:pPr marL="514350" indent="-514350" algn="r" rtl="1" fontAlgn="auto">
              <a:spcAft>
                <a:spcPts val="0"/>
              </a:spcAft>
              <a:buClr>
                <a:schemeClr val="accent3"/>
              </a:buClr>
              <a:buFont typeface="Wingdings 2"/>
              <a:buAutoNum type="arabicPeriod"/>
              <a:defRPr/>
            </a:pPr>
            <a:r>
              <a:rPr lang="ar-SA" dirty="0">
                <a:solidFill>
                  <a:srgbClr val="FFFF00"/>
                </a:solidFill>
              </a:rPr>
              <a:t>التغيرات المتوقعة في حجم المنظمة</a:t>
            </a:r>
          </a:p>
          <a:p>
            <a:pPr marL="514350" indent="-514350" algn="r" rtl="1" fontAlgn="auto">
              <a:spcAft>
                <a:spcPts val="0"/>
              </a:spcAft>
              <a:buClr>
                <a:schemeClr val="accent3"/>
              </a:buClr>
              <a:buFont typeface="Wingdings 2"/>
              <a:buAutoNum type="arabicPeriod"/>
              <a:defRPr/>
            </a:pPr>
            <a:r>
              <a:rPr lang="ar-SA" dirty="0">
                <a:solidFill>
                  <a:srgbClr val="FFFF00"/>
                </a:solidFill>
              </a:rPr>
              <a:t> التغيرات المتوقعة في طبيعة أعمال المنظمة</a:t>
            </a:r>
          </a:p>
          <a:p>
            <a:pPr marL="514350" indent="-514350" algn="r" rtl="1" fontAlgn="auto">
              <a:spcAft>
                <a:spcPts val="0"/>
              </a:spcAft>
              <a:buClr>
                <a:schemeClr val="accent3"/>
              </a:buClr>
              <a:buFont typeface="Wingdings 2"/>
              <a:buAutoNum type="arabicPeriod"/>
              <a:defRPr/>
            </a:pPr>
            <a:r>
              <a:rPr lang="ar-SA" dirty="0">
                <a:solidFill>
                  <a:srgbClr val="FFFF00"/>
                </a:solidFill>
              </a:rPr>
              <a:t> المعدل المرغوب تحقيقه من هذه التغيرات</a:t>
            </a:r>
          </a:p>
        </p:txBody>
      </p:sp>
      <p:sp>
        <p:nvSpPr>
          <p:cNvPr id="2" name="Rectangle: Rounded Corners 1">
            <a:extLst>
              <a:ext uri="{FF2B5EF4-FFF2-40B4-BE49-F238E27FC236}">
                <a16:creationId xmlns:a16="http://schemas.microsoft.com/office/drawing/2014/main" id="{3932CCE9-E698-46E2-A436-68413B6867D9}"/>
              </a:ext>
            </a:extLst>
          </p:cNvPr>
          <p:cNvSpPr/>
          <p:nvPr/>
        </p:nvSpPr>
        <p:spPr bwMode="auto">
          <a:xfrm>
            <a:off x="2286000" y="6172201"/>
            <a:ext cx="4343400" cy="45720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ar-SA" b="1" dirty="0">
                <a:solidFill>
                  <a:srgbClr val="FFFF00"/>
                </a:solidFill>
              </a:rPr>
              <a:t>يتم التخطيط للموارد البشرية</a:t>
            </a:r>
            <a:endParaRPr kumimoji="0" lang="en-US" sz="2400" b="0" i="0" u="none" strike="noStrike" cap="none" normalizeH="0" baseline="0" dirty="0">
              <a:ln>
                <a:noFill/>
              </a:ln>
              <a:solidFill>
                <a:srgbClr val="FFFF00"/>
              </a:solidFill>
              <a:effectLst/>
            </a:endParaRPr>
          </a:p>
        </p:txBody>
      </p:sp>
      <p:cxnSp>
        <p:nvCxnSpPr>
          <p:cNvPr id="6" name="Straight Arrow Connector 5">
            <a:extLst>
              <a:ext uri="{FF2B5EF4-FFF2-40B4-BE49-F238E27FC236}">
                <a16:creationId xmlns:a16="http://schemas.microsoft.com/office/drawing/2014/main" id="{4E3EF921-FD0F-4C55-8CB5-89F4ECF4A406}"/>
              </a:ext>
            </a:extLst>
          </p:cNvPr>
          <p:cNvCxnSpPr/>
          <p:nvPr/>
        </p:nvCxnSpPr>
        <p:spPr bwMode="auto">
          <a:xfrm flipH="1">
            <a:off x="5334000" y="5791200"/>
            <a:ext cx="1143000" cy="34787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89415670-314B-4AB8-9F6B-1E6F4B6343D7}"/>
              </a:ext>
            </a:extLst>
          </p:cNvPr>
          <p:cNvCxnSpPr/>
          <p:nvPr/>
        </p:nvCxnSpPr>
        <p:spPr bwMode="auto">
          <a:xfrm>
            <a:off x="2819399" y="5791200"/>
            <a:ext cx="1143001" cy="381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034787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9817" y="2819400"/>
            <a:ext cx="9143999" cy="1676400"/>
          </a:xfrm>
        </p:spPr>
        <p:txBody>
          <a:bodyPr/>
          <a:lstStyle/>
          <a:p>
            <a:r>
              <a:rPr lang="ar-DZ" sz="4800" dirty="0">
                <a:solidFill>
                  <a:schemeClr val="tx1"/>
                </a:solidFill>
                <a:latin typeface="Times New Roman" panose="02020603050405020304" pitchFamily="18" charset="0"/>
              </a:rPr>
              <a:t>المحاضرة التاسعة </a:t>
            </a:r>
            <a:br>
              <a:rPr lang="ar-DZ" sz="4800" dirty="0">
                <a:solidFill>
                  <a:schemeClr val="tx1"/>
                </a:solidFill>
                <a:latin typeface="Times New Roman" panose="02020603050405020304" pitchFamily="18" charset="0"/>
              </a:rPr>
            </a:br>
            <a:br>
              <a:rPr lang="ar-SA" sz="4800" dirty="0">
                <a:solidFill>
                  <a:srgbClr val="FFFF00"/>
                </a:solidFill>
              </a:rPr>
            </a:br>
            <a:endParaRPr lang="en-US" sz="4800" dirty="0"/>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5237916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C962-7C23-4FB1-A3EF-1319AE45F2D6}"/>
              </a:ext>
            </a:extLst>
          </p:cNvPr>
          <p:cNvSpPr>
            <a:spLocks noGrp="1"/>
          </p:cNvSpPr>
          <p:nvPr>
            <p:ph type="title"/>
          </p:nvPr>
        </p:nvSpPr>
        <p:spPr/>
        <p:txBody>
          <a:bodyPr/>
          <a:lstStyle/>
          <a:p>
            <a:pPr algn="ctr"/>
            <a:r>
              <a:rPr lang="ar-DZ" sz="3600" dirty="0">
                <a:solidFill>
                  <a:srgbClr val="FFFF00"/>
                </a:solidFill>
              </a:rPr>
              <a:t>ثانيا : نموذج محاسبة الموارد البشرية</a:t>
            </a:r>
            <a:endParaRPr lang="en-US" sz="3600" dirty="0">
              <a:solidFill>
                <a:srgbClr val="FFFF00"/>
              </a:solidFill>
            </a:endParaRPr>
          </a:p>
        </p:txBody>
      </p:sp>
      <p:sp>
        <p:nvSpPr>
          <p:cNvPr id="3" name="Content Placeholder 2">
            <a:extLst>
              <a:ext uri="{FF2B5EF4-FFF2-40B4-BE49-F238E27FC236}">
                <a16:creationId xmlns:a16="http://schemas.microsoft.com/office/drawing/2014/main" id="{188D4D4A-57BC-4212-B5D6-295A3D041C69}"/>
              </a:ext>
            </a:extLst>
          </p:cNvPr>
          <p:cNvSpPr>
            <a:spLocks noGrp="1"/>
          </p:cNvSpPr>
          <p:nvPr>
            <p:ph idx="1"/>
          </p:nvPr>
        </p:nvSpPr>
        <p:spPr>
          <a:xfrm>
            <a:off x="152400" y="1219200"/>
            <a:ext cx="8610600" cy="2362200"/>
          </a:xfrm>
        </p:spPr>
        <p:txBody>
          <a:bodyPr/>
          <a:lstStyle/>
          <a:p>
            <a:pPr marL="0" indent="0" algn="r" rtl="1">
              <a:buNone/>
            </a:pPr>
            <a:r>
              <a:rPr lang="ar-DZ" sz="2800" dirty="0"/>
              <a:t>	لقد تطور نموذج محاسبة الموارد البشرية بالتوازي وبدعم من نموذج التخطيط الإستراتيجي للموارد البشرية تعرف عاى انها:" عبارة عن عملية تقييم حالة الموارد البشرية وإعداد التقرير عنها في المؤسسة وقياس تغيرها خلال فترة زمنية معينة، كما أنها عملية توفير معلومات من الأفراد والعاملين لمساعدة الإدارة العليا على اتخاذ قرارات إستراتيجية مناسبة</a:t>
            </a:r>
            <a:endParaRPr lang="en-US" sz="2800" dirty="0"/>
          </a:p>
        </p:txBody>
      </p:sp>
      <p:sp>
        <p:nvSpPr>
          <p:cNvPr id="4" name="Rectangle: Rounded Corners 3">
            <a:extLst>
              <a:ext uri="{FF2B5EF4-FFF2-40B4-BE49-F238E27FC236}">
                <a16:creationId xmlns:a16="http://schemas.microsoft.com/office/drawing/2014/main" id="{1E482B3B-F4A8-4B73-9EA6-BE51DE6C7E4D}"/>
              </a:ext>
            </a:extLst>
          </p:cNvPr>
          <p:cNvSpPr/>
          <p:nvPr/>
        </p:nvSpPr>
        <p:spPr bwMode="auto">
          <a:xfrm>
            <a:off x="145774" y="3581400"/>
            <a:ext cx="7848600" cy="2514600"/>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just" defTabSz="914400" rtl="1"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a:ln>
                  <a:noFill/>
                </a:ln>
                <a:solidFill>
                  <a:schemeClr val="tx1"/>
                </a:solidFill>
                <a:effectLst/>
                <a:latin typeface="Times New Roman" panose="02020603050405020304" pitchFamily="18" charset="0"/>
              </a:rPr>
              <a:t>يعد هذا النموذج من النماذج الحديثة في التسيير الاستراتيجي للموارد البشرية ، ويهتم بمعالجة المعلومات الاقتصادية والمالية ضمن الانظمة المحاسبية المهتمة بتقييم الاصول البشرية</a:t>
            </a:r>
          </a:p>
          <a:p>
            <a:pPr marL="0" marR="0" indent="0" algn="just" defTabSz="914400" rtl="1" eaLnBrk="0" fontAlgn="base" latinLnBrk="0" hangingPunct="0">
              <a:lnSpc>
                <a:spcPct val="100000"/>
              </a:lnSpc>
              <a:spcBef>
                <a:spcPct val="0"/>
              </a:spcBef>
              <a:spcAft>
                <a:spcPct val="0"/>
              </a:spcAft>
              <a:buClrTx/>
              <a:buSzTx/>
              <a:buFontTx/>
              <a:buNone/>
              <a:tabLst/>
            </a:pPr>
            <a:r>
              <a:rPr lang="ar-DZ" b="1" dirty="0">
                <a:solidFill>
                  <a:schemeClr val="tx1"/>
                </a:solidFill>
                <a:latin typeface="Times New Roman" panose="02020603050405020304" pitchFamily="18" charset="0"/>
              </a:rPr>
              <a:t>وعليه فإن  الفكرة الاساسية لمحاسبة الموارد البشرية تدور حول القيمة الاقتصادية لها في المنظمة، والتي يجب متابعتها وقياسها خلال فترة زمنية محددة</a:t>
            </a:r>
            <a:endParaRPr kumimoji="0" lang="en-US" sz="2400" b="1" i="0" u="none" strike="noStrike" cap="none" normalizeH="0" baseline="0" dirty="0">
              <a:ln>
                <a:noFill/>
              </a:ln>
              <a:solidFill>
                <a:schemeClr val="tx1"/>
              </a:solidFill>
              <a:effectLst/>
              <a:latin typeface="Times New Roman" panose="02020603050405020304" pitchFamily="18" charset="0"/>
            </a:endParaRPr>
          </a:p>
        </p:txBody>
      </p:sp>
      <p:sp>
        <p:nvSpPr>
          <p:cNvPr id="5" name="Arrow: Curved Left 4">
            <a:extLst>
              <a:ext uri="{FF2B5EF4-FFF2-40B4-BE49-F238E27FC236}">
                <a16:creationId xmlns:a16="http://schemas.microsoft.com/office/drawing/2014/main" id="{76000280-3282-4F59-A266-9453D4C576A8}"/>
              </a:ext>
            </a:extLst>
          </p:cNvPr>
          <p:cNvSpPr/>
          <p:nvPr/>
        </p:nvSpPr>
        <p:spPr bwMode="auto">
          <a:xfrm>
            <a:off x="8007626" y="647700"/>
            <a:ext cx="990600" cy="3886200"/>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70209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1460A79-0BEA-4BAB-B3FF-4659CFD5A310}"/>
              </a:ext>
            </a:extLst>
          </p:cNvPr>
          <p:cNvSpPr/>
          <p:nvPr/>
        </p:nvSpPr>
        <p:spPr bwMode="auto">
          <a:xfrm>
            <a:off x="381000" y="457200"/>
            <a:ext cx="8458200" cy="12192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r" rtl="1"/>
            <a:r>
              <a:rPr lang="en-US" dirty="0"/>
              <a:t>;</a:t>
            </a:r>
            <a:r>
              <a:rPr lang="ar-DZ" dirty="0"/>
              <a:t>لغرض تطبيق الإجراءات المحاسبية على الموارد البشرية لابد من توافر مجموعة من المعايير في المورد البشرية حتى تستطيع المنظمة الإفصاح عف الموارد البشرية في القوائم المالية لديها على انها أصول أو مصروفات</a:t>
            </a:r>
          </a:p>
        </p:txBody>
      </p:sp>
      <p:graphicFrame>
        <p:nvGraphicFramePr>
          <p:cNvPr id="6" name="Diagram 5">
            <a:extLst>
              <a:ext uri="{FF2B5EF4-FFF2-40B4-BE49-F238E27FC236}">
                <a16:creationId xmlns:a16="http://schemas.microsoft.com/office/drawing/2014/main" id="{E0EB9F09-045B-4C51-8CE7-C49BAF019DC9}"/>
              </a:ext>
            </a:extLst>
          </p:cNvPr>
          <p:cNvGraphicFramePr/>
          <p:nvPr>
            <p:extLst>
              <p:ext uri="{D42A27DB-BD31-4B8C-83A1-F6EECF244321}">
                <p14:modId xmlns:p14="http://schemas.microsoft.com/office/powerpoint/2010/main" val="290800487"/>
              </p:ext>
            </p:extLst>
          </p:nvPr>
        </p:nvGraphicFramePr>
        <p:xfrm>
          <a:off x="1524000" y="1676400"/>
          <a:ext cx="6096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5390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7155073-1CFF-40B1-A38C-87EF17A306E0}"/>
              </a:ext>
            </a:extLst>
          </p:cNvPr>
          <p:cNvGraphicFramePr>
            <a:graphicFrameLocks noGrp="1"/>
          </p:cNvGraphicFramePr>
          <p:nvPr>
            <p:ph idx="1"/>
            <p:extLst>
              <p:ext uri="{D42A27DB-BD31-4B8C-83A1-F6EECF244321}">
                <p14:modId xmlns:p14="http://schemas.microsoft.com/office/powerpoint/2010/main" val="3260921434"/>
              </p:ext>
            </p:extLst>
          </p:nvPr>
        </p:nvGraphicFramePr>
        <p:xfrm>
          <a:off x="457200" y="2057400"/>
          <a:ext cx="8534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a:extLst>
              <a:ext uri="{FF2B5EF4-FFF2-40B4-BE49-F238E27FC236}">
                <a16:creationId xmlns:a16="http://schemas.microsoft.com/office/drawing/2014/main" id="{6866E4D9-2658-4CED-831A-4B311D78DB7B}"/>
              </a:ext>
            </a:extLst>
          </p:cNvPr>
          <p:cNvSpPr/>
          <p:nvPr/>
        </p:nvSpPr>
        <p:spPr bwMode="auto">
          <a:xfrm>
            <a:off x="1752600" y="457200"/>
            <a:ext cx="5867400" cy="990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a:ln>
                  <a:noFill/>
                </a:ln>
                <a:solidFill>
                  <a:srgbClr val="FFFF00"/>
                </a:solidFill>
                <a:effectLst/>
                <a:latin typeface="Times New Roman" panose="02020603050405020304" pitchFamily="18" charset="0"/>
              </a:rPr>
              <a:t>طرق قياس تكلفة الموارد البشرية</a:t>
            </a:r>
            <a:endParaRPr kumimoji="0" lang="en-US" sz="2800" b="1" i="0" u="none" strike="noStrike" cap="none" normalizeH="0" baseline="0" dirty="0">
              <a:ln>
                <a:noFill/>
              </a:ln>
              <a:solidFill>
                <a:srgbClr val="FFFF00"/>
              </a:solidFill>
              <a:effectLst/>
              <a:latin typeface="Times New Roman" panose="02020603050405020304" pitchFamily="18" charset="0"/>
            </a:endParaRPr>
          </a:p>
        </p:txBody>
      </p:sp>
      <p:cxnSp>
        <p:nvCxnSpPr>
          <p:cNvPr id="7" name="Connector: Elbow 6">
            <a:extLst>
              <a:ext uri="{FF2B5EF4-FFF2-40B4-BE49-F238E27FC236}">
                <a16:creationId xmlns:a16="http://schemas.microsoft.com/office/drawing/2014/main" id="{AF65871D-CA4A-477B-86A3-A5D25B1506C4}"/>
              </a:ext>
            </a:extLst>
          </p:cNvPr>
          <p:cNvCxnSpPr>
            <a:stCxn id="5" idx="4"/>
          </p:cNvCxnSpPr>
          <p:nvPr/>
        </p:nvCxnSpPr>
        <p:spPr bwMode="auto">
          <a:xfrm rot="5400000">
            <a:off x="2724150" y="-133350"/>
            <a:ext cx="381000" cy="3543300"/>
          </a:xfrm>
          <a:prstGeom prst="bentConnector2">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a:extLst>
              <a:ext uri="{FF2B5EF4-FFF2-40B4-BE49-F238E27FC236}">
                <a16:creationId xmlns:a16="http://schemas.microsoft.com/office/drawing/2014/main" id="{B833ADD8-1DF0-41DB-9228-FF27EB8140E3}"/>
              </a:ext>
            </a:extLst>
          </p:cNvPr>
          <p:cNvCxnSpPr/>
          <p:nvPr/>
        </p:nvCxnSpPr>
        <p:spPr bwMode="auto">
          <a:xfrm>
            <a:off x="1143000" y="1828800"/>
            <a:ext cx="0" cy="381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a:extLst>
              <a:ext uri="{FF2B5EF4-FFF2-40B4-BE49-F238E27FC236}">
                <a16:creationId xmlns:a16="http://schemas.microsoft.com/office/drawing/2014/main" id="{12CA26FA-4ECE-4A1D-B17D-DFEFCA0FBAC8}"/>
              </a:ext>
            </a:extLst>
          </p:cNvPr>
          <p:cNvCxnSpPr/>
          <p:nvPr/>
        </p:nvCxnSpPr>
        <p:spPr bwMode="auto">
          <a:xfrm>
            <a:off x="4686300" y="1828800"/>
            <a:ext cx="354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6BDC5806-A3B3-4963-A17B-1DC3D32D9520}"/>
              </a:ext>
            </a:extLst>
          </p:cNvPr>
          <p:cNvCxnSpPr/>
          <p:nvPr/>
        </p:nvCxnSpPr>
        <p:spPr bwMode="auto">
          <a:xfrm>
            <a:off x="2914650" y="1828800"/>
            <a:ext cx="0" cy="381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90E43EC4-7044-4A33-9E7C-9566892E37E2}"/>
              </a:ext>
            </a:extLst>
          </p:cNvPr>
          <p:cNvCxnSpPr/>
          <p:nvPr/>
        </p:nvCxnSpPr>
        <p:spPr bwMode="auto">
          <a:xfrm>
            <a:off x="4686300" y="1828800"/>
            <a:ext cx="0" cy="381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BACC44B3-5B83-4174-848D-3A722A6847DC}"/>
              </a:ext>
            </a:extLst>
          </p:cNvPr>
          <p:cNvCxnSpPr/>
          <p:nvPr/>
        </p:nvCxnSpPr>
        <p:spPr bwMode="auto">
          <a:xfrm>
            <a:off x="6457950" y="1828800"/>
            <a:ext cx="0" cy="381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id="{0FC43A01-7958-43AD-ADA5-D64BF8A111F5}"/>
              </a:ext>
            </a:extLst>
          </p:cNvPr>
          <p:cNvCxnSpPr/>
          <p:nvPr/>
        </p:nvCxnSpPr>
        <p:spPr bwMode="auto">
          <a:xfrm>
            <a:off x="8229600" y="1828800"/>
            <a:ext cx="0" cy="381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511658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78DB-34D8-45E4-8F9A-308DE637E447}"/>
              </a:ext>
            </a:extLst>
          </p:cNvPr>
          <p:cNvSpPr>
            <a:spLocks noGrp="1"/>
          </p:cNvSpPr>
          <p:nvPr>
            <p:ph type="title"/>
          </p:nvPr>
        </p:nvSpPr>
        <p:spPr/>
        <p:txBody>
          <a:bodyPr/>
          <a:lstStyle/>
          <a:p>
            <a:pPr algn="ctr"/>
            <a:r>
              <a:rPr lang="ar-DZ" sz="3600" dirty="0">
                <a:solidFill>
                  <a:srgbClr val="FFFF00"/>
                </a:solidFill>
              </a:rPr>
              <a:t>ثالثا: نموذج تسيير الكفاءات</a:t>
            </a:r>
            <a:endParaRPr lang="en-US" sz="3600" dirty="0">
              <a:solidFill>
                <a:srgbClr val="FFFF00"/>
              </a:solidFill>
            </a:endParaRPr>
          </a:p>
        </p:txBody>
      </p:sp>
      <p:sp>
        <p:nvSpPr>
          <p:cNvPr id="3" name="Content Placeholder 2">
            <a:extLst>
              <a:ext uri="{FF2B5EF4-FFF2-40B4-BE49-F238E27FC236}">
                <a16:creationId xmlns:a16="http://schemas.microsoft.com/office/drawing/2014/main" id="{3E4FE22D-EC8C-479D-A8CB-81F5937436F1}"/>
              </a:ext>
            </a:extLst>
          </p:cNvPr>
          <p:cNvSpPr>
            <a:spLocks noGrp="1"/>
          </p:cNvSpPr>
          <p:nvPr>
            <p:ph idx="1"/>
          </p:nvPr>
        </p:nvSpPr>
        <p:spPr>
          <a:xfrm>
            <a:off x="228600" y="1089991"/>
            <a:ext cx="8763000" cy="3863009"/>
          </a:xfrm>
        </p:spPr>
        <p:txBody>
          <a:bodyPr/>
          <a:lstStyle/>
          <a:p>
            <a:pPr marL="0" indent="0" algn="r" rtl="1">
              <a:buNone/>
            </a:pPr>
            <a:r>
              <a:rPr lang="ar-DZ" sz="2800" dirty="0"/>
              <a:t>تعد الإدارة الإستراتيجية للموارد البشرية مدخلا إستراتيجيا لإدارة أهم أصول المؤسسة ممثلة في الموارد البشرية والكفاءات والتي تعتبر رأس المال الفكري يسهم بشكل فردي وجماعي في تحقيق الميزة التنافسية فلقد أصبح التنافس في الأسواق الدولية معتمدا على الإبداع التكنولوجي المرتكز على العلم والمعرفة الكامنة في عقول الكفاءات البشرية</a:t>
            </a:r>
          </a:p>
          <a:p>
            <a:pPr marL="0" indent="0" algn="r" rtl="1">
              <a:buNone/>
            </a:pPr>
            <a:r>
              <a:rPr lang="ar-DZ" sz="2800" dirty="0"/>
              <a:t>يساهم نموذج تسيير الكفاءات على إدماج الطاقات البشرية في المؤسسة مما يسمح بظهور معارف جديدة فهو يجعل من </a:t>
            </a:r>
            <a:r>
              <a:rPr lang="ar-DZ" sz="2800" b="1" dirty="0">
                <a:solidFill>
                  <a:srgbClr val="FF0000"/>
                </a:solidFill>
              </a:rPr>
              <a:t>إستراتيجية الموارد البشرية وسيلة فعالة في خلق الموارد الأصول الإستراتيجية</a:t>
            </a:r>
            <a:r>
              <a:rPr lang="ar-DZ" b="1" dirty="0">
                <a:solidFill>
                  <a:srgbClr val="FF0000"/>
                </a:solidFill>
              </a:rPr>
              <a:t> للمؤسسة</a:t>
            </a:r>
            <a:r>
              <a:rPr lang="ar-DZ" dirty="0"/>
              <a:t>.</a:t>
            </a:r>
            <a:endParaRPr lang="en-US" dirty="0"/>
          </a:p>
        </p:txBody>
      </p:sp>
    </p:spTree>
    <p:extLst>
      <p:ext uri="{BB962C8B-B14F-4D97-AF65-F5344CB8AC3E}">
        <p14:creationId xmlns:p14="http://schemas.microsoft.com/office/powerpoint/2010/main" val="27403808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9957324-7BF7-40F7-BBD6-41440975CE7B}"/>
              </a:ext>
            </a:extLst>
          </p:cNvPr>
          <p:cNvSpPr/>
          <p:nvPr/>
        </p:nvSpPr>
        <p:spPr bwMode="auto">
          <a:xfrm>
            <a:off x="7924800" y="381000"/>
            <a:ext cx="685800" cy="56388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vert270"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مقاربات تسيير الكفاءات</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4A13BD5B-67A3-46A2-99EB-A0E0198D7906}"/>
              </a:ext>
            </a:extLst>
          </p:cNvPr>
          <p:cNvSpPr/>
          <p:nvPr/>
        </p:nvSpPr>
        <p:spPr bwMode="auto">
          <a:xfrm>
            <a:off x="76200" y="152400"/>
            <a:ext cx="7078318" cy="21336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rgbClr val="FFFF00"/>
                </a:solidFill>
                <a:effectLst/>
                <a:latin typeface="Times New Roman" panose="02020603050405020304" pitchFamily="18" charset="0"/>
              </a:rPr>
              <a:t>المقاربة التسييرية للكفاءات</a:t>
            </a:r>
            <a:r>
              <a:rPr kumimoji="0" lang="ar-DZ" sz="2400" b="0" i="0" u="none" strike="noStrike" cap="none" normalizeH="0" baseline="0" dirty="0">
                <a:ln>
                  <a:noFill/>
                </a:ln>
                <a:solidFill>
                  <a:schemeClr val="tx1"/>
                </a:solidFill>
                <a:effectLst/>
                <a:latin typeface="Times New Roman" panose="02020603050405020304" pitchFamily="18" charset="0"/>
              </a:rPr>
              <a:t> تتمثل الكفاءات من وجهة نظر المقاربة التسييرية في مجمل المعارف والخبرات الفردية والجماعية المتراكمة عبر الزمن، وعلى قدرة استغلال تلك المعارف والخبرات في ظل ظل ظروف مهنية مختلفة، وبالتالي فهي تفترضلاجاهزية الكفاءات للتعبئة والاستغلال تكون عالية امام اي وضعية محتملة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E4ADC95D-2CD0-4A2A-B1C4-5E6D4724FB7B}"/>
              </a:ext>
            </a:extLst>
          </p:cNvPr>
          <p:cNvSpPr/>
          <p:nvPr/>
        </p:nvSpPr>
        <p:spPr bwMode="auto">
          <a:xfrm>
            <a:off x="106017" y="2445026"/>
            <a:ext cx="7078318" cy="19050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rgbClr val="FFFF00"/>
                </a:solidFill>
                <a:effectLst/>
                <a:latin typeface="Times New Roman" panose="02020603050405020304" pitchFamily="18" charset="0"/>
              </a:rPr>
              <a:t>المقاربة العلمية </a:t>
            </a:r>
            <a:r>
              <a:rPr kumimoji="0" lang="ar-DZ" sz="2400" b="0" i="0" u="none" strike="noStrike" cap="none" normalizeH="0" baseline="0" dirty="0">
                <a:ln>
                  <a:noFill/>
                </a:ln>
                <a:solidFill>
                  <a:schemeClr val="tx1"/>
                </a:solidFill>
                <a:effectLst/>
                <a:latin typeface="Times New Roman" panose="02020603050405020304" pitchFamily="18" charset="0"/>
              </a:rPr>
              <a:t>: من وجهة نظر المقاربة العلمية تكون الكفاءات وليدة التفاعل المستمر بين التدريب الجماعي والسيرورة التنظيمية والتكونولوجيا، وقدرة المنظمة على تعظيم التفاعل الايجابي ، حيث أن الميزة التنافسية المتعلقة بالكفايات لا يمكن أن تتحقق إلا بالتفاعل الدائم والمستمر بين تلك المكونات</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id="{E11BD375-287B-437A-9861-27C1796F4CB7}"/>
              </a:ext>
            </a:extLst>
          </p:cNvPr>
          <p:cNvSpPr/>
          <p:nvPr/>
        </p:nvSpPr>
        <p:spPr bwMode="auto">
          <a:xfrm>
            <a:off x="55079" y="4482549"/>
            <a:ext cx="7120559" cy="228599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rgbClr val="FFFF00"/>
                </a:solidFill>
                <a:effectLst/>
                <a:latin typeface="Times New Roman" panose="02020603050405020304" pitchFamily="18" charset="0"/>
              </a:rPr>
              <a:t>المقاربة الاستراتيجية</a:t>
            </a:r>
            <a:r>
              <a:rPr kumimoji="0" lang="ar-DZ" sz="2400" b="0" i="0" u="none" strike="noStrike" cap="none" normalizeH="0" baseline="0" dirty="0">
                <a:ln>
                  <a:noFill/>
                </a:ln>
                <a:solidFill>
                  <a:schemeClr val="tx1"/>
                </a:solidFill>
                <a:effectLst/>
                <a:latin typeface="Times New Roman" panose="02020603050405020304" pitchFamily="18" charset="0"/>
              </a:rPr>
              <a:t>: وفق هذه المقاربة تحقق الكفاءات للمؤسسة الميزة التنافسية من خلال انجاز المشاريع وتحقيق الاهداف الاستراتيجية، فالكفاءات تتحدد في تلك القدرات المعرفية، والعلمية، والتنظيمية المتميزة بصعوبة تقليدها من طرف المنافسين، او تعويضها بنمط تكنولوجي جديد، أو ابتكار طرق تنظيمية حديثة أو بكفاءات أخرى مشابهة.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9" name="Arrow: Left 8">
            <a:extLst>
              <a:ext uri="{FF2B5EF4-FFF2-40B4-BE49-F238E27FC236}">
                <a16:creationId xmlns:a16="http://schemas.microsoft.com/office/drawing/2014/main" id="{92690CD5-C7EB-4026-A212-1CABCEF051C1}"/>
              </a:ext>
            </a:extLst>
          </p:cNvPr>
          <p:cNvSpPr/>
          <p:nvPr/>
        </p:nvSpPr>
        <p:spPr bwMode="auto">
          <a:xfrm>
            <a:off x="7206698" y="796787"/>
            <a:ext cx="685800" cy="228600"/>
          </a:xfrm>
          <a:prstGeom prst="lef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0" name="Arrow: Left 9">
            <a:extLst>
              <a:ext uri="{FF2B5EF4-FFF2-40B4-BE49-F238E27FC236}">
                <a16:creationId xmlns:a16="http://schemas.microsoft.com/office/drawing/2014/main" id="{3496F9D0-FDCF-46AD-8A26-1CC4E223E239}"/>
              </a:ext>
            </a:extLst>
          </p:cNvPr>
          <p:cNvSpPr/>
          <p:nvPr/>
        </p:nvSpPr>
        <p:spPr bwMode="auto">
          <a:xfrm>
            <a:off x="7229061" y="3200400"/>
            <a:ext cx="685800" cy="228600"/>
          </a:xfrm>
          <a:prstGeom prst="lef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1" name="Arrow: Left 10">
            <a:extLst>
              <a:ext uri="{FF2B5EF4-FFF2-40B4-BE49-F238E27FC236}">
                <a16:creationId xmlns:a16="http://schemas.microsoft.com/office/drawing/2014/main" id="{8719EB44-C0BB-402E-A607-EF39893F9FDD}"/>
              </a:ext>
            </a:extLst>
          </p:cNvPr>
          <p:cNvSpPr/>
          <p:nvPr/>
        </p:nvSpPr>
        <p:spPr bwMode="auto">
          <a:xfrm>
            <a:off x="7229061" y="5219700"/>
            <a:ext cx="685800" cy="228600"/>
          </a:xfrm>
          <a:prstGeom prst="lef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086409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11F52-70A5-4AE2-88BC-DB840241C6C0}"/>
              </a:ext>
            </a:extLst>
          </p:cNvPr>
          <p:cNvSpPr>
            <a:spLocks noGrp="1"/>
          </p:cNvSpPr>
          <p:nvPr>
            <p:ph idx="1"/>
          </p:nvPr>
        </p:nvSpPr>
        <p:spPr>
          <a:xfrm>
            <a:off x="304800" y="304800"/>
            <a:ext cx="8534400" cy="609600"/>
          </a:xfrm>
        </p:spPr>
        <p:txBody>
          <a:bodyPr/>
          <a:lstStyle/>
          <a:p>
            <a:pPr marL="0" indent="0" algn="ctr" rtl="1">
              <a:buNone/>
            </a:pPr>
            <a:r>
              <a:rPr lang="ar-DZ" sz="3600" dirty="0">
                <a:solidFill>
                  <a:srgbClr val="FFFF00"/>
                </a:solidFill>
              </a:rPr>
              <a:t>رابعا : نموذج تسيير المعارف</a:t>
            </a:r>
            <a:endParaRPr lang="en-US" sz="3600" dirty="0">
              <a:solidFill>
                <a:srgbClr val="FFFF00"/>
              </a:solidFill>
            </a:endParaRPr>
          </a:p>
        </p:txBody>
      </p:sp>
      <p:sp>
        <p:nvSpPr>
          <p:cNvPr id="4" name="Rectangle 3">
            <a:extLst>
              <a:ext uri="{FF2B5EF4-FFF2-40B4-BE49-F238E27FC236}">
                <a16:creationId xmlns:a16="http://schemas.microsoft.com/office/drawing/2014/main" id="{FE4DDFF9-B55B-42E4-8050-8407B929C962}"/>
              </a:ext>
            </a:extLst>
          </p:cNvPr>
          <p:cNvSpPr/>
          <p:nvPr/>
        </p:nvSpPr>
        <p:spPr>
          <a:xfrm>
            <a:off x="152400" y="982177"/>
            <a:ext cx="8534400" cy="2308324"/>
          </a:xfrm>
          <a:prstGeom prst="rect">
            <a:avLst/>
          </a:prstGeom>
        </p:spPr>
        <p:txBody>
          <a:bodyPr wrap="square">
            <a:spAutoFit/>
          </a:bodyPr>
          <a:lstStyle/>
          <a:p>
            <a:pPr algn="r" rtl="1"/>
            <a:r>
              <a:rPr lang="ar-DZ" dirty="0">
                <a:latin typeface="TraditionalArabic-Identity-H"/>
              </a:rPr>
              <a:t>يعتبر تطوير تسيير المعرفة أحد نماذج الإدارة الإستراتيجية للموارد البشرية إذ تعتبر التكنولوجيا والمعرفة ركائزا التقدم في الألفية الثالثة، ومن أهم المستلزمات الأولية اللازمة لبقاء وتنمية المؤسسات واكتساب القدرة على المنافسة العالمية حيث تقوم المعرفة بدور واضح في ظل التنمية، وذلك بزيادة نسبة الاستفادة من الموارد المتاحة وتحسين الإنتاجية من خلال تعظيم المهارات البشرية وتطويعها وزيادة إرساء علاقات التعارف بين الكفاءات الفردية والجماعية</a:t>
            </a:r>
            <a:endParaRPr lang="en-US" dirty="0"/>
          </a:p>
        </p:txBody>
      </p:sp>
      <p:sp>
        <p:nvSpPr>
          <p:cNvPr id="5" name="Rectangle: Rounded Corners 4">
            <a:extLst>
              <a:ext uri="{FF2B5EF4-FFF2-40B4-BE49-F238E27FC236}">
                <a16:creationId xmlns:a16="http://schemas.microsoft.com/office/drawing/2014/main" id="{E0B8ABC6-D2DA-4C2D-9E75-8E20B25CAB96}"/>
              </a:ext>
            </a:extLst>
          </p:cNvPr>
          <p:cNvSpPr/>
          <p:nvPr/>
        </p:nvSpPr>
        <p:spPr bwMode="auto">
          <a:xfrm>
            <a:off x="434009" y="3328461"/>
            <a:ext cx="8229600" cy="2218223"/>
          </a:xfrm>
          <a:prstGeom prst="roundRect">
            <a:avLst/>
          </a:prstGeom>
          <a:solidFill>
            <a:srgbClr val="FF0066">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just" defTabSz="914400" rtl="1" eaLnBrk="0" fontAlgn="base" latinLnBrk="0" hangingPunct="0">
              <a:lnSpc>
                <a:spcPct val="100000"/>
              </a:lnSpc>
              <a:spcBef>
                <a:spcPct val="0"/>
              </a:spcBef>
              <a:spcAft>
                <a:spcPct val="0"/>
              </a:spcAft>
              <a:buClrTx/>
              <a:buSzTx/>
              <a:buFontTx/>
              <a:buNone/>
              <a:tabLst/>
            </a:pPr>
            <a:r>
              <a:rPr kumimoji="0" lang="ar-DZ" sz="2400" i="0" u="none" strike="noStrike" cap="none" normalizeH="0" baseline="0" dirty="0">
                <a:ln>
                  <a:noFill/>
                </a:ln>
                <a:solidFill>
                  <a:srgbClr val="FFFF00"/>
                </a:solidFill>
                <a:effectLst/>
                <a:latin typeface="Times New Roman" panose="02020603050405020304" pitchFamily="18" charset="0"/>
              </a:rPr>
              <a:t>ان تسيير المعارف هو الجهد المنظم الواعي الموجه من قبل مؤسسة ما، من أجل اكتساب، جمع، توليد، خزن، ونشر وتطبيق كافة انواع المعرفة ذات العلاقة بنشاط تلك المؤسسة، وجعلها جاهزة للتداول والاستعمال والمشاركة بين أفرادها وهياكلها وأنظمتها بما يرفع مستوى كفاءاة اتخاذ القرارات ويحسن الاداء التنظيمي والتنافسي للمؤسسة </a:t>
            </a:r>
            <a:endParaRPr kumimoji="0" lang="en-US" sz="2400" i="0" u="none" strike="noStrike" cap="none" normalizeH="0" baseline="0" dirty="0">
              <a:ln>
                <a:noFill/>
              </a:ln>
              <a:solidFill>
                <a:srgbClr val="FFFF00"/>
              </a:solidFill>
              <a:effectLst/>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81CD3B32-20B5-448C-ACFB-4C4EF0909595}"/>
              </a:ext>
            </a:extLst>
          </p:cNvPr>
          <p:cNvSpPr/>
          <p:nvPr/>
        </p:nvSpPr>
        <p:spPr bwMode="auto">
          <a:xfrm>
            <a:off x="7291179" y="5666941"/>
            <a:ext cx="1283809" cy="964714"/>
          </a:xfrm>
          <a:prstGeom prst="roundRect">
            <a:avLst/>
          </a:prstGeom>
          <a:solidFill>
            <a:srgbClr val="FF0066">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تشخيص المعرفة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id="{CDE8FEA4-4A70-4D53-8D6F-B089C1BE2FC6}"/>
              </a:ext>
            </a:extLst>
          </p:cNvPr>
          <p:cNvSpPr/>
          <p:nvPr/>
        </p:nvSpPr>
        <p:spPr bwMode="auto">
          <a:xfrm>
            <a:off x="6081924" y="5663005"/>
            <a:ext cx="1146313" cy="964714"/>
          </a:xfrm>
          <a:prstGeom prst="roundRect">
            <a:avLst/>
          </a:prstGeom>
          <a:solidFill>
            <a:srgbClr val="FF0066">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اكتسب المعرفة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id="{2B9627EB-4B8C-4B4B-B481-DD53F186F74B}"/>
              </a:ext>
            </a:extLst>
          </p:cNvPr>
          <p:cNvSpPr/>
          <p:nvPr/>
        </p:nvSpPr>
        <p:spPr bwMode="auto">
          <a:xfrm>
            <a:off x="4850294" y="5663006"/>
            <a:ext cx="1133062" cy="964713"/>
          </a:xfrm>
          <a:prstGeom prst="roundRect">
            <a:avLst/>
          </a:prstGeom>
          <a:solidFill>
            <a:srgbClr val="FF0066">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توليد المعرفة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id="{85E0A686-5342-4285-BEB1-CDD70CD40FED}"/>
              </a:ext>
            </a:extLst>
          </p:cNvPr>
          <p:cNvSpPr/>
          <p:nvPr/>
        </p:nvSpPr>
        <p:spPr bwMode="auto">
          <a:xfrm>
            <a:off x="3558204" y="5663005"/>
            <a:ext cx="1146313" cy="964712"/>
          </a:xfrm>
          <a:prstGeom prst="roundRect">
            <a:avLst/>
          </a:prstGeom>
          <a:solidFill>
            <a:srgbClr val="FF0066">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تخزين المعرفة </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10" name="Rectangle: Rounded Corners 9">
            <a:extLst>
              <a:ext uri="{FF2B5EF4-FFF2-40B4-BE49-F238E27FC236}">
                <a16:creationId xmlns:a16="http://schemas.microsoft.com/office/drawing/2014/main" id="{E3D43422-336D-45D0-9283-BAD33594F84B}"/>
              </a:ext>
            </a:extLst>
          </p:cNvPr>
          <p:cNvSpPr/>
          <p:nvPr/>
        </p:nvSpPr>
        <p:spPr bwMode="auto">
          <a:xfrm>
            <a:off x="2049117" y="5663005"/>
            <a:ext cx="1283809" cy="964712"/>
          </a:xfrm>
          <a:prstGeom prst="roundRect">
            <a:avLst/>
          </a:prstGeom>
          <a:solidFill>
            <a:srgbClr val="FF0066">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توزيع المعرفة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11" name="Rectangle: Rounded Corners 10">
            <a:extLst>
              <a:ext uri="{FF2B5EF4-FFF2-40B4-BE49-F238E27FC236}">
                <a16:creationId xmlns:a16="http://schemas.microsoft.com/office/drawing/2014/main" id="{93F80C4F-5D6F-4685-A687-4AA1CBABA7BA}"/>
              </a:ext>
            </a:extLst>
          </p:cNvPr>
          <p:cNvSpPr/>
          <p:nvPr/>
        </p:nvSpPr>
        <p:spPr bwMode="auto">
          <a:xfrm>
            <a:off x="583089" y="5686196"/>
            <a:ext cx="1283808" cy="964712"/>
          </a:xfrm>
          <a:prstGeom prst="roundRect">
            <a:avLst/>
          </a:prstGeom>
          <a:solidFill>
            <a:srgbClr val="FF0066">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تطبيق المعرفة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0436216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A6A9796-5646-4B75-99BB-EBB4CB9DEC77}"/>
              </a:ext>
            </a:extLst>
          </p:cNvPr>
          <p:cNvSpPr/>
          <p:nvPr/>
        </p:nvSpPr>
        <p:spPr bwMode="auto">
          <a:xfrm>
            <a:off x="1828800" y="228600"/>
            <a:ext cx="5257800" cy="99060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راسمالة المعارف في الفكر البشري في المنظمة المتعلمة </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9AFC4D5A-5978-435E-9687-9035EC6A4080}"/>
              </a:ext>
            </a:extLst>
          </p:cNvPr>
          <p:cNvSpPr/>
          <p:nvPr/>
        </p:nvSpPr>
        <p:spPr bwMode="auto">
          <a:xfrm>
            <a:off x="5910470" y="1639956"/>
            <a:ext cx="3009900" cy="323684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1" i="0" u="none" strike="noStrike" cap="none" normalizeH="0" baseline="0" dirty="0">
                <a:ln>
                  <a:noFill/>
                </a:ln>
                <a:solidFill>
                  <a:srgbClr val="FFFF00"/>
                </a:solidFill>
                <a:effectLst/>
                <a:latin typeface="Times New Roman" panose="02020603050405020304" pitchFamily="18" charset="0"/>
              </a:rPr>
              <a:t>رأسملة المعارف</a:t>
            </a:r>
          </a:p>
          <a:p>
            <a:pPr marL="0" marR="0" indent="0" algn="r" defTabSz="914400" rtl="1" eaLnBrk="0" fontAlgn="base" latinLnBrk="0" hangingPunct="0">
              <a:lnSpc>
                <a:spcPct val="100000"/>
              </a:lnSpc>
              <a:spcBef>
                <a:spcPct val="0"/>
              </a:spcBef>
              <a:spcAft>
                <a:spcPct val="0"/>
              </a:spcAft>
              <a:buClrTx/>
              <a:buSzTx/>
              <a:buFontTx/>
              <a:buNone/>
              <a:tabLst/>
            </a:pPr>
            <a:r>
              <a:rPr lang="ar-DZ" dirty="0">
                <a:solidFill>
                  <a:schemeClr val="tx1"/>
                </a:solidFill>
                <a:latin typeface="Times New Roman" panose="02020603050405020304" pitchFamily="18" charset="0"/>
              </a:rPr>
              <a:t>عن طريق تحويل نتائج الخبرات السابقة إلى وسائل انتاج ننتائج جديدة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8" name="Rectangle: Rounded Corners 7">
            <a:extLst>
              <a:ext uri="{FF2B5EF4-FFF2-40B4-BE49-F238E27FC236}">
                <a16:creationId xmlns:a16="http://schemas.microsoft.com/office/drawing/2014/main" id="{B537957C-7121-452C-8848-B7ECD1080AD8}"/>
              </a:ext>
            </a:extLst>
          </p:cNvPr>
          <p:cNvSpPr/>
          <p:nvPr/>
        </p:nvSpPr>
        <p:spPr bwMode="auto">
          <a:xfrm>
            <a:off x="190500" y="1639956"/>
            <a:ext cx="3771900" cy="3236844"/>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rgbClr val="FFFF00"/>
                </a:solidFill>
                <a:effectLst/>
                <a:latin typeface="Times New Roman" panose="02020603050405020304" pitchFamily="18" charset="0"/>
              </a:rPr>
              <a:t>رأسملة المعارف في الكفاءات في اطار المؤسسة المتعلمة </a:t>
            </a:r>
          </a:p>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راسمالة المعارف في فكر الكفاءات يجعل من المعارف موضحة ومحمية ومثمنة ، مما يسمح للمنظمة المتعلمة بالتحكم في المتغيرات الحاصلة في مراحل تطورها</a:t>
            </a:r>
          </a:p>
          <a:p>
            <a:pPr marL="0" marR="0" indent="0" algn="r" defTabSz="914400" rtl="1" eaLnBrk="0" fontAlgn="base" latinLnBrk="0" hangingPunct="0">
              <a:lnSpc>
                <a:spcPct val="100000"/>
              </a:lnSpc>
              <a:spcBef>
                <a:spcPct val="0"/>
              </a:spcBef>
              <a:spcAft>
                <a:spcPct val="0"/>
              </a:spcAft>
              <a:buClrTx/>
              <a:buSzTx/>
              <a:buFontTx/>
              <a:buNone/>
              <a:tabLst/>
            </a:pPr>
            <a:endParaRPr kumimoji="0" lang="ar-DZ" sz="2400" b="0" i="0" u="none" strike="noStrike" cap="none" normalizeH="0" baseline="0" dirty="0">
              <a:ln>
                <a:noFill/>
              </a:ln>
              <a:solidFill>
                <a:srgbClr val="FFFF00"/>
              </a:solidFill>
              <a:effectLst/>
              <a:latin typeface="Times New Roman" panose="02020603050405020304" pitchFamily="18" charset="0"/>
            </a:endParaRPr>
          </a:p>
          <a:p>
            <a:pPr marL="0" marR="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Times New Roman" panose="02020603050405020304" pitchFamily="18" charset="0"/>
            </a:endParaRPr>
          </a:p>
        </p:txBody>
      </p:sp>
    </p:spTree>
    <p:extLst>
      <p:ext uri="{BB962C8B-B14F-4D97-AF65-F5344CB8AC3E}">
        <p14:creationId xmlns:p14="http://schemas.microsoft.com/office/powerpoint/2010/main" val="232561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4418EC2-285D-4092-8634-142E7303C8A9}"/>
              </a:ext>
            </a:extLst>
          </p:cNvPr>
          <p:cNvSpPr>
            <a:spLocks noChangeArrowheads="1"/>
          </p:cNvSpPr>
          <p:nvPr/>
        </p:nvSpPr>
        <p:spPr bwMode="auto">
          <a:xfrm>
            <a:off x="228600" y="743858"/>
            <a:ext cx="8763000" cy="503214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nchor="ctr">
            <a:spAutoFit/>
          </a:bodyPr>
          <a:lstStyle/>
          <a:p>
            <a:pPr algn="just" rtl="1" eaLnBrk="1" hangingPunct="1">
              <a:lnSpc>
                <a:spcPct val="200000"/>
              </a:lnSpc>
              <a:defRPr/>
            </a:pPr>
            <a:r>
              <a:rPr lang="ar-SA" b="1" dirty="0">
                <a:solidFill>
                  <a:prstClr val="white"/>
                </a:solidFill>
                <a:effectLst>
                  <a:outerShdw blurRad="38100" dist="38100" dir="2700000" algn="tl">
                    <a:srgbClr val="000000">
                      <a:alpha val="43137"/>
                    </a:srgbClr>
                  </a:outerShdw>
                </a:effectLst>
                <a:latin typeface="Simplified Arabic" pitchFamily="18" charset="-78"/>
                <a:ea typeface="Times New Roman" pitchFamily="18" charset="0"/>
                <a:cs typeface="Simplified Arabic" pitchFamily="18" charset="-78"/>
              </a:rPr>
              <a:t>وخلاصة القول </a:t>
            </a:r>
          </a:p>
          <a:p>
            <a:pPr algn="just" rtl="1" eaLnBrk="1" hangingPunct="1">
              <a:lnSpc>
                <a:spcPct val="200000"/>
              </a:lnSpc>
              <a:defRPr/>
            </a:pPr>
            <a:r>
              <a:rPr lang="ar-SA" sz="2000" b="1" dirty="0">
                <a:solidFill>
                  <a:prstClr val="white"/>
                </a:solidFill>
                <a:latin typeface="Simplified Arabic" pitchFamily="18" charset="-78"/>
                <a:ea typeface="Times New Roman" pitchFamily="18" charset="0"/>
                <a:cs typeface="Simplified Arabic" pitchFamily="18" charset="-78"/>
              </a:rPr>
              <a:t>أن </a:t>
            </a:r>
            <a:r>
              <a:rPr lang="ar-SA" sz="2800" b="1" dirty="0">
                <a:solidFill>
                  <a:prstClr val="white"/>
                </a:solidFill>
                <a:latin typeface="Simplified Arabic" pitchFamily="18" charset="-78"/>
                <a:ea typeface="Times New Roman" pitchFamily="18" charset="0"/>
                <a:cs typeface="Simplified Arabic" pitchFamily="18" charset="-78"/>
              </a:rPr>
              <a:t>الإدارة الإستراتيجية هي عملية إبداعية عقلانية التحليل وهي عملية ديناميكية متواصلة يسعى إلى تحقيق رسالة المنظمة من خلال إدارة وتوجيه الموارد المتاحة بطريقة كفؤة وفعالة والقدرة على مواجهة تحديات بيئة الأعمال المتغيرة من تهديدات وفرص ومنافسة ومخاطر لتحقيق مستقبل أفضل انطلاقا من نقطة ارتكاز أساسية في الحاضر . </a:t>
            </a:r>
            <a:endParaRPr lang="ar-SA" sz="2800" b="1" dirty="0">
              <a:solidFill>
                <a:prstClr val="white"/>
              </a:solidFill>
              <a:latin typeface="Arial" panose="020B0604020202020204" pitchFamily="34" charset="0"/>
              <a:ea typeface="Times New Roman" pitchFamily="18" charset="0"/>
              <a:cs typeface="Simplified Arabic" pitchFamily="18" charset="-78"/>
            </a:endParaRPr>
          </a:p>
        </p:txBody>
      </p:sp>
    </p:spTree>
    <p:extLst>
      <p:ext uri="{BB962C8B-B14F-4D97-AF65-F5344CB8AC3E}">
        <p14:creationId xmlns:p14="http://schemas.microsoft.com/office/powerpoint/2010/main" val="680442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D4ED-E4C2-409C-92BD-3A90BFD36ECF}"/>
              </a:ext>
            </a:extLst>
          </p:cNvPr>
          <p:cNvSpPr>
            <a:spLocks noGrp="1"/>
          </p:cNvSpPr>
          <p:nvPr>
            <p:ph type="title"/>
          </p:nvPr>
        </p:nvSpPr>
        <p:spPr/>
        <p:txBody>
          <a:bodyPr/>
          <a:lstStyle/>
          <a:p>
            <a:pPr algn="ctr" rtl="1"/>
            <a:r>
              <a:rPr lang="ar-DZ" sz="3200" dirty="0"/>
              <a:t>مدى تأثير تسيير وتوليد الكفاءات على الابداع في المنظمة</a:t>
            </a:r>
            <a:endParaRPr lang="en-US" sz="3200" dirty="0"/>
          </a:p>
        </p:txBody>
      </p:sp>
      <p:pic>
        <p:nvPicPr>
          <p:cNvPr id="4" name="Content Placeholder 3">
            <a:extLst>
              <a:ext uri="{FF2B5EF4-FFF2-40B4-BE49-F238E27FC236}">
                <a16:creationId xmlns:a16="http://schemas.microsoft.com/office/drawing/2014/main" id="{D27922BC-214A-4105-8822-9761131CA9B5}"/>
              </a:ext>
            </a:extLst>
          </p:cNvPr>
          <p:cNvPicPr>
            <a:picLocks noGrp="1" noChangeAspect="1"/>
          </p:cNvPicPr>
          <p:nvPr>
            <p:ph idx="1"/>
          </p:nvPr>
        </p:nvPicPr>
        <p:blipFill>
          <a:blip r:embed="rId2"/>
          <a:stretch>
            <a:fillRect/>
          </a:stretch>
        </p:blipFill>
        <p:spPr>
          <a:xfrm>
            <a:off x="152400" y="991998"/>
            <a:ext cx="8763000" cy="5788404"/>
          </a:xfrm>
          <a:prstGeom prst="rect">
            <a:avLst/>
          </a:prstGeom>
        </p:spPr>
      </p:pic>
    </p:spTree>
    <p:extLst>
      <p:ext uri="{BB962C8B-B14F-4D97-AF65-F5344CB8AC3E}">
        <p14:creationId xmlns:p14="http://schemas.microsoft.com/office/powerpoint/2010/main" val="28554876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E0F58-E1FC-4651-BEF1-984D4D9CD6A8}"/>
              </a:ext>
            </a:extLst>
          </p:cNvPr>
          <p:cNvSpPr>
            <a:spLocks noGrp="1"/>
          </p:cNvSpPr>
          <p:nvPr>
            <p:ph type="title"/>
          </p:nvPr>
        </p:nvSpPr>
        <p:spPr>
          <a:xfrm>
            <a:off x="457200" y="228600"/>
            <a:ext cx="8305800" cy="685800"/>
          </a:xfrm>
        </p:spPr>
        <p:txBody>
          <a:bodyPr/>
          <a:lstStyle/>
          <a:p>
            <a:pPr algn="ctr"/>
            <a:r>
              <a:rPr lang="ar-DZ" sz="3600" dirty="0">
                <a:solidFill>
                  <a:srgbClr val="FFFF00"/>
                </a:solidFill>
              </a:rPr>
              <a:t>خامسا:نموذج تسيير الجودة الشاملة </a:t>
            </a:r>
            <a:endParaRPr lang="en-US" sz="3600" dirty="0">
              <a:solidFill>
                <a:srgbClr val="FFFF00"/>
              </a:solidFill>
            </a:endParaRPr>
          </a:p>
        </p:txBody>
      </p:sp>
      <p:sp>
        <p:nvSpPr>
          <p:cNvPr id="3" name="Content Placeholder 2">
            <a:extLst>
              <a:ext uri="{FF2B5EF4-FFF2-40B4-BE49-F238E27FC236}">
                <a16:creationId xmlns:a16="http://schemas.microsoft.com/office/drawing/2014/main" id="{2B1AD6AC-AD2F-4F8F-B7D9-0CA9787194C5}"/>
              </a:ext>
            </a:extLst>
          </p:cNvPr>
          <p:cNvSpPr>
            <a:spLocks noGrp="1"/>
          </p:cNvSpPr>
          <p:nvPr>
            <p:ph idx="1"/>
          </p:nvPr>
        </p:nvSpPr>
        <p:spPr>
          <a:xfrm>
            <a:off x="304800" y="1143000"/>
            <a:ext cx="8534400" cy="2743200"/>
          </a:xfrm>
        </p:spPr>
        <p:txBody>
          <a:bodyPr/>
          <a:lstStyle/>
          <a:p>
            <a:pPr marL="0" indent="0" algn="r" rtl="1">
              <a:buNone/>
            </a:pPr>
            <a:r>
              <a:rPr lang="ar-DZ" sz="2800" dirty="0"/>
              <a:t>يعتبر تسيير الجودة الشاملة أحد أهم مداخل ونماذج الإدارة الإستراتيجية للموارد البشرية، فهو نظام تسييري يسعى لتحقيق رضا العميل، بإحداث تغيرات في توجهات الموارد البشرية والكفاءات ومشاركة في اتخاذ وتنفيد القرارات الإستراتيجية والوظيفة والتشغيل، وزيادة الشعور بانتمائهم للمؤسسة، وتسيير الجودة الشاملة  يشجع الموارد البشرية والكفاءات على تحسين الأداء ضمن فريق واح</a:t>
            </a:r>
            <a:endParaRPr lang="en-US" sz="2800" dirty="0"/>
          </a:p>
        </p:txBody>
      </p:sp>
    </p:spTree>
    <p:extLst>
      <p:ext uri="{BB962C8B-B14F-4D97-AF65-F5344CB8AC3E}">
        <p14:creationId xmlns:p14="http://schemas.microsoft.com/office/powerpoint/2010/main" val="37237910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9817" y="2819400"/>
            <a:ext cx="9143999" cy="1676400"/>
          </a:xfrm>
        </p:spPr>
        <p:txBody>
          <a:bodyPr/>
          <a:lstStyle/>
          <a:p>
            <a:r>
              <a:rPr lang="ar-DZ" sz="4800" dirty="0">
                <a:solidFill>
                  <a:schemeClr val="tx1"/>
                </a:solidFill>
                <a:latin typeface="Times New Roman" panose="02020603050405020304" pitchFamily="18" charset="0"/>
              </a:rPr>
              <a:t>المحاضرة العاشرة </a:t>
            </a:r>
            <a:br>
              <a:rPr lang="ar-DZ" sz="4800" dirty="0">
                <a:solidFill>
                  <a:schemeClr val="tx1"/>
                </a:solidFill>
                <a:latin typeface="Times New Roman" panose="02020603050405020304" pitchFamily="18" charset="0"/>
              </a:rPr>
            </a:br>
            <a:br>
              <a:rPr lang="ar-SA" sz="4800" dirty="0">
                <a:solidFill>
                  <a:srgbClr val="FFFF00"/>
                </a:solidFill>
              </a:rPr>
            </a:br>
            <a:endParaRPr lang="en-US" sz="4800" dirty="0"/>
          </a:p>
        </p:txBody>
      </p:sp>
      <p:sp>
        <p:nvSpPr>
          <p:cNvPr id="2" name="Rectangle 2">
            <a:extLst>
              <a:ext uri="{FF2B5EF4-FFF2-40B4-BE49-F238E27FC236}">
                <a16:creationId xmlns:a16="http://schemas.microsoft.com/office/drawing/2014/main" id="{8446DA02-8BBB-4F0E-ADEB-2CD81C6FCAC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D4ADD39-1CEC-4446-8CEB-A302992C79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val="35627419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7170"/>
                                        </p:tgtEl>
                                        <p:attrNameLst>
                                          <p:attrName>ppt_x</p:attrName>
                                          <p:attrName>ppt_y</p:attrName>
                                        </p:attrNameLst>
                                      </p:cBhvr>
                                    </p:animMotion>
                                    <p:animRot by="1500000">
                                      <p:cBhvr>
                                        <p:cTn id="13" dur="125" fill="hold">
                                          <p:stCondLst>
                                            <p:cond delay="0"/>
                                          </p:stCondLst>
                                        </p:cTn>
                                        <p:tgtEl>
                                          <p:spTgt spid="7170"/>
                                        </p:tgtEl>
                                        <p:attrNameLst>
                                          <p:attrName>r</p:attrName>
                                        </p:attrNameLst>
                                      </p:cBhvr>
                                    </p:animRot>
                                    <p:animRot by="-1500000">
                                      <p:cBhvr>
                                        <p:cTn id="14" dur="125" fill="hold">
                                          <p:stCondLst>
                                            <p:cond delay="125"/>
                                          </p:stCondLst>
                                        </p:cTn>
                                        <p:tgtEl>
                                          <p:spTgt spid="7170"/>
                                        </p:tgtEl>
                                        <p:attrNameLst>
                                          <p:attrName>r</p:attrName>
                                        </p:attrNameLst>
                                      </p:cBhvr>
                                    </p:animRot>
                                    <p:animRot by="-1500000">
                                      <p:cBhvr>
                                        <p:cTn id="15" dur="125" fill="hold">
                                          <p:stCondLst>
                                            <p:cond delay="250"/>
                                          </p:stCondLst>
                                        </p:cTn>
                                        <p:tgtEl>
                                          <p:spTgt spid="7170"/>
                                        </p:tgtEl>
                                        <p:attrNameLst>
                                          <p:attrName>r</p:attrName>
                                        </p:attrNameLst>
                                      </p:cBhvr>
                                    </p:animRot>
                                    <p:animRot by="1500000">
                                      <p:cBhvr>
                                        <p:cTn id="16" dur="125" fill="hold">
                                          <p:stCondLst>
                                            <p:cond delay="375"/>
                                          </p:stCondLst>
                                        </p:cTn>
                                        <p:tgtEl>
                                          <p:spTgt spid="71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0"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9D2EC-65E6-4658-A276-097749274542}"/>
              </a:ext>
            </a:extLst>
          </p:cNvPr>
          <p:cNvSpPr>
            <a:spLocks noGrp="1"/>
          </p:cNvSpPr>
          <p:nvPr>
            <p:ph type="title"/>
          </p:nvPr>
        </p:nvSpPr>
        <p:spPr>
          <a:xfrm>
            <a:off x="457200" y="228600"/>
            <a:ext cx="8305800" cy="685800"/>
          </a:xfrm>
        </p:spPr>
        <p:txBody>
          <a:bodyPr/>
          <a:lstStyle/>
          <a:p>
            <a:pPr algn="ctr"/>
            <a:r>
              <a:rPr lang="ar-DZ" sz="3600" dirty="0">
                <a:solidFill>
                  <a:srgbClr val="FFFF00"/>
                </a:solidFill>
              </a:rPr>
              <a:t>سادسا : نموذج اعادة هندسة العمليات </a:t>
            </a:r>
            <a:endParaRPr lang="en-US" sz="3600" dirty="0">
              <a:solidFill>
                <a:srgbClr val="FFFF00"/>
              </a:solidFill>
            </a:endParaRPr>
          </a:p>
        </p:txBody>
      </p:sp>
      <p:sp>
        <p:nvSpPr>
          <p:cNvPr id="3" name="Content Placeholder 2">
            <a:extLst>
              <a:ext uri="{FF2B5EF4-FFF2-40B4-BE49-F238E27FC236}">
                <a16:creationId xmlns:a16="http://schemas.microsoft.com/office/drawing/2014/main" id="{0CBDF8D4-6D5D-491D-A25C-D427F16FA6C7}"/>
              </a:ext>
            </a:extLst>
          </p:cNvPr>
          <p:cNvSpPr>
            <a:spLocks noGrp="1"/>
          </p:cNvSpPr>
          <p:nvPr>
            <p:ph idx="1"/>
          </p:nvPr>
        </p:nvSpPr>
        <p:spPr>
          <a:xfrm>
            <a:off x="457200" y="914400"/>
            <a:ext cx="8534400" cy="3429000"/>
          </a:xfrm>
        </p:spPr>
        <p:txBody>
          <a:bodyPr/>
          <a:lstStyle/>
          <a:p>
            <a:pPr algn="r" rtl="1"/>
            <a:r>
              <a:rPr lang="ar-DZ" sz="2800" dirty="0"/>
              <a:t>تعد إدارة الموارد البشرية من أكثر إلادارات تأثرا بالبيئة الخارجية كونها المسؤولة عن أهم مورد من موارد المنظمة، ويتطلب هذا منها المساهمة في إعداد وتنفيذ وتنمية الخطط الإستراتيجية للمنظمة، وتبني سياسات تطويرية تمكنها من مواجهة الظروف والتغيرات التي تؤثر عليها. هذه التغييرات كان لها دور كبير في تغير مفاهيم إدارة الموارد البشرية وظهور ممارسات أعطتها صبغة جديدة، زادها تميزا وتطورا ظهور اسلوب إعادة الهندسة، وتطبيقه على ممارسات إدارة الموارد البشرية</a:t>
            </a:r>
            <a:endParaRPr lang="en-US" sz="2800" dirty="0"/>
          </a:p>
        </p:txBody>
      </p:sp>
      <p:sp>
        <p:nvSpPr>
          <p:cNvPr id="4" name="Rectangle: Rounded Corners 3">
            <a:extLst>
              <a:ext uri="{FF2B5EF4-FFF2-40B4-BE49-F238E27FC236}">
                <a16:creationId xmlns:a16="http://schemas.microsoft.com/office/drawing/2014/main" id="{A30FA8A8-0869-4F9D-B5A4-5B49B48A6173}"/>
              </a:ext>
            </a:extLst>
          </p:cNvPr>
          <p:cNvSpPr/>
          <p:nvPr/>
        </p:nvSpPr>
        <p:spPr bwMode="auto">
          <a:xfrm>
            <a:off x="228600" y="4114800"/>
            <a:ext cx="8534400" cy="19812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جاك ليقالن:" يرى أن اعادة هندسة الموارد البشرية تتضمن إلغاء الخدمات ذات القيمة المضافة المنخفضة، والاعتماد على المصادر الخارجيةة، واستعمال تكنولوجيا المعلومات الجديدة،  والتي ستكون لها تأثير بالغ على نشاطات ومكانة ودور مسيرو الموارد البشرية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21627826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297E981-DD4E-487D-AE7E-D2847F4BF3B8}"/>
              </a:ext>
            </a:extLst>
          </p:cNvPr>
          <p:cNvSpPr/>
          <p:nvPr/>
        </p:nvSpPr>
        <p:spPr bwMode="auto">
          <a:xfrm>
            <a:off x="2882348" y="77530"/>
            <a:ext cx="3200400" cy="899164"/>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اعادة هندسة الموارد البشرية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id="{2B343E5E-408A-43BD-8575-C2AAF05A120E}"/>
              </a:ext>
            </a:extLst>
          </p:cNvPr>
          <p:cNvSpPr/>
          <p:nvPr/>
        </p:nvSpPr>
        <p:spPr bwMode="auto">
          <a:xfrm>
            <a:off x="5529469" y="2043494"/>
            <a:ext cx="2667000" cy="12192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تقاسم وظيفة الموارد البشرية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id="{06E873A7-36C0-4079-848E-72FCC84951CE}"/>
              </a:ext>
            </a:extLst>
          </p:cNvPr>
          <p:cNvSpPr/>
          <p:nvPr/>
        </p:nvSpPr>
        <p:spPr bwMode="auto">
          <a:xfrm>
            <a:off x="5506278" y="3435626"/>
            <a:ext cx="2667000" cy="12192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التخطيط الاستراتيجية لادارة الموارد البشرية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7" name="Rectangle: Rounded Corners 6">
            <a:extLst>
              <a:ext uri="{FF2B5EF4-FFF2-40B4-BE49-F238E27FC236}">
                <a16:creationId xmlns:a16="http://schemas.microsoft.com/office/drawing/2014/main" id="{A040ED86-59A3-420D-A553-C592671765D9}"/>
              </a:ext>
            </a:extLst>
          </p:cNvPr>
          <p:cNvSpPr/>
          <p:nvPr/>
        </p:nvSpPr>
        <p:spPr bwMode="auto">
          <a:xfrm>
            <a:off x="5486400" y="4883753"/>
            <a:ext cx="2667000" cy="13716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a:ln>
                  <a:noFill/>
                </a:ln>
                <a:solidFill>
                  <a:schemeClr val="tx1"/>
                </a:solidFill>
                <a:effectLst/>
                <a:latin typeface="Times New Roman" panose="02020603050405020304" pitchFamily="18" charset="0"/>
              </a:rPr>
              <a:t>اعادة التصميم مسارات ادارة الموارد البشرية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17" name="Rectangle: Rounded Corners 16">
            <a:extLst>
              <a:ext uri="{FF2B5EF4-FFF2-40B4-BE49-F238E27FC236}">
                <a16:creationId xmlns:a16="http://schemas.microsoft.com/office/drawing/2014/main" id="{B1085434-2052-4F67-A866-9C2FAC5274FB}"/>
              </a:ext>
            </a:extLst>
          </p:cNvPr>
          <p:cNvSpPr/>
          <p:nvPr/>
        </p:nvSpPr>
        <p:spPr bwMode="auto">
          <a:xfrm>
            <a:off x="5529469" y="1161816"/>
            <a:ext cx="2623931" cy="60612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DZ" dirty="0">
                <a:solidFill>
                  <a:srgbClr val="FFFF00"/>
                </a:solidFill>
                <a:latin typeface="Times New Roman" panose="02020603050405020304" pitchFamily="18" charset="0"/>
              </a:rPr>
              <a:t>اساليب</a:t>
            </a:r>
            <a:endParaRPr kumimoji="0" lang="en-US" sz="2400" b="0" i="0" u="none" strike="noStrike" cap="none" normalizeH="0" baseline="0" dirty="0">
              <a:ln>
                <a:noFill/>
              </a:ln>
              <a:solidFill>
                <a:srgbClr val="FFFF00"/>
              </a:solidFill>
              <a:effectLst/>
              <a:latin typeface="Times New Roman" panose="02020603050405020304" pitchFamily="18" charset="0"/>
            </a:endParaRPr>
          </a:p>
        </p:txBody>
      </p:sp>
      <p:sp>
        <p:nvSpPr>
          <p:cNvPr id="18" name="Arrow: Curved Left 17">
            <a:extLst>
              <a:ext uri="{FF2B5EF4-FFF2-40B4-BE49-F238E27FC236}">
                <a16:creationId xmlns:a16="http://schemas.microsoft.com/office/drawing/2014/main" id="{23327058-95F1-48EF-8A2D-2ED4A9B4C632}"/>
              </a:ext>
            </a:extLst>
          </p:cNvPr>
          <p:cNvSpPr/>
          <p:nvPr/>
        </p:nvSpPr>
        <p:spPr bwMode="auto">
          <a:xfrm>
            <a:off x="8196469" y="1524000"/>
            <a:ext cx="490331" cy="1295400"/>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19" name="Arrow: Curved Left 18">
            <a:extLst>
              <a:ext uri="{FF2B5EF4-FFF2-40B4-BE49-F238E27FC236}">
                <a16:creationId xmlns:a16="http://schemas.microsoft.com/office/drawing/2014/main" id="{16DC2DD1-F4F4-49CA-90F8-237D3DF7D07F}"/>
              </a:ext>
            </a:extLst>
          </p:cNvPr>
          <p:cNvSpPr/>
          <p:nvPr/>
        </p:nvSpPr>
        <p:spPr bwMode="auto">
          <a:xfrm>
            <a:off x="8239538" y="1600200"/>
            <a:ext cx="675862" cy="2438401"/>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20" name="Arrow: Curved Left 19">
            <a:extLst>
              <a:ext uri="{FF2B5EF4-FFF2-40B4-BE49-F238E27FC236}">
                <a16:creationId xmlns:a16="http://schemas.microsoft.com/office/drawing/2014/main" id="{F4A4F155-6AA9-4C34-ABAA-2E9D3D1E6A95}"/>
              </a:ext>
            </a:extLst>
          </p:cNvPr>
          <p:cNvSpPr/>
          <p:nvPr/>
        </p:nvSpPr>
        <p:spPr bwMode="auto">
          <a:xfrm>
            <a:off x="8216347" y="1524000"/>
            <a:ext cx="775253" cy="4114800"/>
          </a:xfrm>
          <a:prstGeom prst="curved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22" name="Rectangle: Rounded Corners 21">
            <a:extLst>
              <a:ext uri="{FF2B5EF4-FFF2-40B4-BE49-F238E27FC236}">
                <a16:creationId xmlns:a16="http://schemas.microsoft.com/office/drawing/2014/main" id="{07DD1B07-DACF-480B-A890-6576DD6CBA53}"/>
              </a:ext>
            </a:extLst>
          </p:cNvPr>
          <p:cNvSpPr/>
          <p:nvPr/>
        </p:nvSpPr>
        <p:spPr bwMode="auto">
          <a:xfrm>
            <a:off x="838200" y="1161816"/>
            <a:ext cx="2928730" cy="606123"/>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DZ" dirty="0">
                <a:solidFill>
                  <a:srgbClr val="FFFF00"/>
                </a:solidFill>
                <a:latin typeface="Times New Roman" panose="02020603050405020304" pitchFamily="18" charset="0"/>
              </a:rPr>
              <a:t>مراحلها</a:t>
            </a:r>
            <a:endParaRPr kumimoji="0" lang="en-US" sz="2400" b="0" i="0" u="none" strike="noStrike" cap="none" normalizeH="0" baseline="0" dirty="0">
              <a:ln>
                <a:noFill/>
              </a:ln>
              <a:solidFill>
                <a:srgbClr val="FFFF00"/>
              </a:solidFill>
              <a:effectLst/>
              <a:latin typeface="Times New Roman" panose="02020603050405020304" pitchFamily="18" charset="0"/>
            </a:endParaRPr>
          </a:p>
        </p:txBody>
      </p:sp>
      <p:sp>
        <p:nvSpPr>
          <p:cNvPr id="24" name="Rectangle: Rounded Corners 23">
            <a:extLst>
              <a:ext uri="{FF2B5EF4-FFF2-40B4-BE49-F238E27FC236}">
                <a16:creationId xmlns:a16="http://schemas.microsoft.com/office/drawing/2014/main" id="{015C57AA-3B07-4079-934D-B3553F757C7D}"/>
              </a:ext>
            </a:extLst>
          </p:cNvPr>
          <p:cNvSpPr/>
          <p:nvPr/>
        </p:nvSpPr>
        <p:spPr bwMode="auto">
          <a:xfrm>
            <a:off x="836543" y="4883100"/>
            <a:ext cx="2930387" cy="13716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DZ" dirty="0"/>
              <a:t>م3:تطوير أنظمة معمومات التنفيذيين الخاصة بالتخطيط الاستراتيجي</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25" name="Rectangle: Rounded Corners 24">
            <a:extLst>
              <a:ext uri="{FF2B5EF4-FFF2-40B4-BE49-F238E27FC236}">
                <a16:creationId xmlns:a16="http://schemas.microsoft.com/office/drawing/2014/main" id="{6CD4875F-A487-495E-9301-F1C1644FC39D}"/>
              </a:ext>
            </a:extLst>
          </p:cNvPr>
          <p:cNvSpPr/>
          <p:nvPr/>
        </p:nvSpPr>
        <p:spPr bwMode="auto">
          <a:xfrm>
            <a:off x="836543" y="3435626"/>
            <a:ext cx="2928729" cy="1136763"/>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DZ" dirty="0"/>
              <a:t>م2: تطوير أنظمة خدمات سريعة بأقصر الطرق</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26" name="Rectangle: Rounded Corners 25">
            <a:extLst>
              <a:ext uri="{FF2B5EF4-FFF2-40B4-BE49-F238E27FC236}">
                <a16:creationId xmlns:a16="http://schemas.microsoft.com/office/drawing/2014/main" id="{C6361EC5-0D1F-446B-86F7-80086BCC7C9B}"/>
              </a:ext>
            </a:extLst>
          </p:cNvPr>
          <p:cNvSpPr/>
          <p:nvPr/>
        </p:nvSpPr>
        <p:spPr bwMode="auto">
          <a:xfrm>
            <a:off x="836544" y="1905716"/>
            <a:ext cx="2930386" cy="121920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ar-DZ" dirty="0"/>
              <a:t>م1:التخلص أو التعاقد الخارجي أو أتمتة كافة الأعمال الإدارية الروتينية.</a:t>
            </a:r>
            <a:endParaRPr kumimoji="0" lang="en-US" sz="2400" b="0" i="0" u="none" strike="noStrike" cap="none" normalizeH="0" baseline="0" dirty="0">
              <a:ln>
                <a:noFill/>
              </a:ln>
              <a:solidFill>
                <a:schemeClr val="tx1"/>
              </a:solidFill>
              <a:effectLst/>
              <a:latin typeface="Times New Roman" panose="02020603050405020304" pitchFamily="18" charset="0"/>
            </a:endParaRPr>
          </a:p>
        </p:txBody>
      </p:sp>
      <p:sp>
        <p:nvSpPr>
          <p:cNvPr id="27" name="Arrow: Curved Right 26">
            <a:extLst>
              <a:ext uri="{FF2B5EF4-FFF2-40B4-BE49-F238E27FC236}">
                <a16:creationId xmlns:a16="http://schemas.microsoft.com/office/drawing/2014/main" id="{72BF6D4A-7676-4BE3-8F71-8C228D8D6965}"/>
              </a:ext>
            </a:extLst>
          </p:cNvPr>
          <p:cNvSpPr/>
          <p:nvPr/>
        </p:nvSpPr>
        <p:spPr bwMode="auto">
          <a:xfrm>
            <a:off x="607944" y="1600200"/>
            <a:ext cx="228599" cy="838200"/>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28" name="Arrow: Curved Right 27">
            <a:extLst>
              <a:ext uri="{FF2B5EF4-FFF2-40B4-BE49-F238E27FC236}">
                <a16:creationId xmlns:a16="http://schemas.microsoft.com/office/drawing/2014/main" id="{1224B4C2-3A20-4073-810E-1BD2D0FFA26E}"/>
              </a:ext>
            </a:extLst>
          </p:cNvPr>
          <p:cNvSpPr/>
          <p:nvPr/>
        </p:nvSpPr>
        <p:spPr bwMode="auto">
          <a:xfrm>
            <a:off x="379344" y="1595005"/>
            <a:ext cx="437322" cy="2214995"/>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29" name="Arrow: Curved Right 28">
            <a:extLst>
              <a:ext uri="{FF2B5EF4-FFF2-40B4-BE49-F238E27FC236}">
                <a16:creationId xmlns:a16="http://schemas.microsoft.com/office/drawing/2014/main" id="{19C8E5F0-26CA-4244-969D-0A24D848BFD2}"/>
              </a:ext>
            </a:extLst>
          </p:cNvPr>
          <p:cNvSpPr/>
          <p:nvPr/>
        </p:nvSpPr>
        <p:spPr bwMode="auto">
          <a:xfrm>
            <a:off x="74544" y="1595005"/>
            <a:ext cx="742121" cy="4043795"/>
          </a:xfrm>
          <a:prstGeom prst="curved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
        <p:nvSpPr>
          <p:cNvPr id="30" name="Arrow: Left-Right-Up 29">
            <a:extLst>
              <a:ext uri="{FF2B5EF4-FFF2-40B4-BE49-F238E27FC236}">
                <a16:creationId xmlns:a16="http://schemas.microsoft.com/office/drawing/2014/main" id="{5D0060B4-9489-484C-A7C4-703159821AE8}"/>
              </a:ext>
            </a:extLst>
          </p:cNvPr>
          <p:cNvSpPr/>
          <p:nvPr/>
        </p:nvSpPr>
        <p:spPr bwMode="auto">
          <a:xfrm>
            <a:off x="3765273" y="1017882"/>
            <a:ext cx="1701250" cy="547306"/>
          </a:xfrm>
          <a:prstGeom prst="leftRightUp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2052600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D3FE-33DC-479C-AD7A-EACF08BB5A6D}"/>
              </a:ext>
            </a:extLst>
          </p:cNvPr>
          <p:cNvSpPr>
            <a:spLocks noGrp="1"/>
          </p:cNvSpPr>
          <p:nvPr>
            <p:ph type="title"/>
          </p:nvPr>
        </p:nvSpPr>
        <p:spPr/>
        <p:txBody>
          <a:bodyPr/>
          <a:lstStyle/>
          <a:p>
            <a:pPr algn="ctr"/>
            <a:r>
              <a:rPr lang="ar-SA" altLang="fr-FR" sz="3600" b="1" dirty="0">
                <a:solidFill>
                  <a:srgbClr val="FFFF00"/>
                </a:solidFill>
              </a:rPr>
              <a:t>تأثير الموارد البشرية على الإستراتيجية</a:t>
            </a:r>
            <a:endParaRPr lang="en-US" sz="3600" dirty="0">
              <a:solidFill>
                <a:srgbClr val="FFFF00"/>
              </a:solidFill>
            </a:endParaRPr>
          </a:p>
        </p:txBody>
      </p:sp>
      <p:sp>
        <p:nvSpPr>
          <p:cNvPr id="4" name="Rectangle 3">
            <a:extLst>
              <a:ext uri="{FF2B5EF4-FFF2-40B4-BE49-F238E27FC236}">
                <a16:creationId xmlns:a16="http://schemas.microsoft.com/office/drawing/2014/main" id="{12B26EA3-98BE-4F24-B01F-3492CB59F3D0}"/>
              </a:ext>
            </a:extLst>
          </p:cNvPr>
          <p:cNvSpPr/>
          <p:nvPr/>
        </p:nvSpPr>
        <p:spPr>
          <a:xfrm>
            <a:off x="381000" y="1066800"/>
            <a:ext cx="8305800" cy="5183150"/>
          </a:xfrm>
          <a:prstGeom prst="rect">
            <a:avLst/>
          </a:prstGeom>
        </p:spPr>
        <p:txBody>
          <a:bodyPr wrap="square">
            <a:spAutoFit/>
          </a:bodyPr>
          <a:lstStyle/>
          <a:p>
            <a:pPr marL="274320" indent="-274320" algn="r" rtl="1" fontAlgn="auto">
              <a:lnSpc>
                <a:spcPct val="150000"/>
              </a:lnSpc>
              <a:spcAft>
                <a:spcPts val="0"/>
              </a:spcAft>
              <a:buClr>
                <a:schemeClr val="accent3"/>
              </a:buClr>
              <a:buFont typeface="Wingdings 2"/>
              <a:buNone/>
              <a:defRPr/>
            </a:pPr>
            <a:r>
              <a:rPr lang="ar-SA" sz="2800" dirty="0"/>
              <a:t>كما أن الموارد البشرية تؤثر في آداء المنظمة , فهي أيضا تؤثر في استراتيجي</a:t>
            </a:r>
            <a:r>
              <a:rPr lang="ar-DZ" sz="2800" dirty="0"/>
              <a:t>ا</a:t>
            </a:r>
            <a:r>
              <a:rPr lang="ar-SA" sz="2800" dirty="0"/>
              <a:t>تها, فيمكن من ذلك إعتبار الموارد البشرية ميزة تنافسية للمنظمات يمكن استغلالها بجانب إستراتيجي</a:t>
            </a:r>
            <a:r>
              <a:rPr lang="ar-DZ" sz="2800" dirty="0"/>
              <a:t>ا</a:t>
            </a:r>
            <a:r>
              <a:rPr lang="ar-SA" sz="2800" dirty="0"/>
              <a:t>تها التنافسية الأساسية والتي تتمثل في:</a:t>
            </a:r>
          </a:p>
          <a:p>
            <a:pPr algn="r" rtl="1" fontAlgn="auto">
              <a:lnSpc>
                <a:spcPct val="150000"/>
              </a:lnSpc>
              <a:spcAft>
                <a:spcPts val="0"/>
              </a:spcAft>
              <a:buClr>
                <a:schemeClr val="accent3"/>
              </a:buClr>
              <a:defRPr/>
            </a:pPr>
            <a:r>
              <a:rPr lang="ar-SA" sz="2800" b="1" dirty="0">
                <a:solidFill>
                  <a:srgbClr val="FF0000"/>
                </a:solidFill>
              </a:rPr>
              <a:t>إستراتيجية القيادة في التكاليف: </a:t>
            </a:r>
            <a:r>
              <a:rPr lang="ar-SA" sz="2800" dirty="0"/>
              <a:t>أى ان تصبح المنظمة أقل </a:t>
            </a:r>
            <a:r>
              <a:rPr lang="ar-DZ" sz="2800" dirty="0"/>
              <a:t>ا</a:t>
            </a:r>
            <a:r>
              <a:rPr lang="ar-SA" sz="2800" dirty="0"/>
              <a:t>لمنظمات في مجال الصناعة من ناحية تكلفة منتجاتها.</a:t>
            </a:r>
          </a:p>
          <a:p>
            <a:pPr algn="r" rtl="1" fontAlgn="auto">
              <a:lnSpc>
                <a:spcPct val="150000"/>
              </a:lnSpc>
              <a:spcAft>
                <a:spcPts val="0"/>
              </a:spcAft>
              <a:buClr>
                <a:schemeClr val="accent3"/>
              </a:buClr>
              <a:defRPr/>
            </a:pPr>
            <a:r>
              <a:rPr lang="ar-SA" sz="2800" b="1" dirty="0">
                <a:solidFill>
                  <a:srgbClr val="0070C0"/>
                </a:solidFill>
              </a:rPr>
              <a:t> </a:t>
            </a:r>
            <a:r>
              <a:rPr lang="ar-SA" sz="2800" b="1" dirty="0">
                <a:solidFill>
                  <a:srgbClr val="FF0000"/>
                </a:solidFill>
              </a:rPr>
              <a:t>إستراتيجية التمايز: </a:t>
            </a:r>
            <a:r>
              <a:rPr lang="ar-SA" sz="2800" dirty="0"/>
              <a:t>أى أن تبحث المنظمة في مجال صناعتها عن أى بعد ذو قيمة للمستهلك لتركز عليه في تنافسها في الأسواق.</a:t>
            </a:r>
          </a:p>
        </p:txBody>
      </p:sp>
    </p:spTree>
    <p:extLst>
      <p:ext uri="{BB962C8B-B14F-4D97-AF65-F5344CB8AC3E}">
        <p14:creationId xmlns:p14="http://schemas.microsoft.com/office/powerpoint/2010/main" val="1406452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972C7-E3C3-4967-8151-491B4D87FDD9}"/>
              </a:ext>
            </a:extLst>
          </p:cNvPr>
          <p:cNvSpPr>
            <a:spLocks noGrp="1"/>
          </p:cNvSpPr>
          <p:nvPr>
            <p:ph idx="1"/>
          </p:nvPr>
        </p:nvSpPr>
        <p:spPr>
          <a:xfrm>
            <a:off x="304800" y="1219200"/>
            <a:ext cx="8534400" cy="3810000"/>
          </a:xfrm>
        </p:spPr>
        <p:txBody>
          <a:bodyPr/>
          <a:lstStyle/>
          <a:p>
            <a:pPr algn="r" rtl="1" fontAlgn="auto">
              <a:spcAft>
                <a:spcPts val="0"/>
              </a:spcAft>
              <a:buFont typeface="Wingdings 2" panose="05020102010507070707" pitchFamily="18" charset="2"/>
              <a:buNone/>
              <a:defRPr/>
            </a:pPr>
            <a:r>
              <a:rPr lang="ar-SA" b="1" dirty="0">
                <a:solidFill>
                  <a:srgbClr val="FF0000"/>
                </a:solidFill>
              </a:rPr>
              <a:t>إستراتيجية التركيز: </a:t>
            </a:r>
            <a:r>
              <a:rPr lang="ar-SA" dirty="0"/>
              <a:t>أى أن تركز المنظمة على قطاع سوقى معين يكون لديها القدرة على التنافس في مجاله.</a:t>
            </a:r>
          </a:p>
          <a:p>
            <a:pPr algn="r" rtl="1" fontAlgn="auto">
              <a:spcAft>
                <a:spcPts val="0"/>
              </a:spcAft>
              <a:buFont typeface="Wingdings 2" panose="05020102010507070707" pitchFamily="18" charset="2"/>
              <a:buNone/>
              <a:defRPr/>
            </a:pPr>
            <a:endParaRPr lang="ar-SA" dirty="0"/>
          </a:p>
          <a:p>
            <a:pPr algn="r" rtl="1" fontAlgn="auto">
              <a:spcAft>
                <a:spcPts val="0"/>
              </a:spcAft>
              <a:buFont typeface="Wingdings 2" panose="05020102010507070707" pitchFamily="18" charset="2"/>
              <a:buNone/>
              <a:defRPr/>
            </a:pPr>
            <a:r>
              <a:rPr lang="ar-SA" dirty="0"/>
              <a:t>فالمنظمات من خلال خلقها لموارد بشرية أكثر كفاءة وإلتزاماً ومهارة وأكثر دقة على صنع منتجاتها, فهي تحقق بذلك ميزة تنافسية من خلال مواردها البشرية.</a:t>
            </a:r>
          </a:p>
          <a:p>
            <a:endParaRPr lang="en-US" dirty="0"/>
          </a:p>
        </p:txBody>
      </p:sp>
    </p:spTree>
    <p:extLst>
      <p:ext uri="{BB962C8B-B14F-4D97-AF65-F5344CB8AC3E}">
        <p14:creationId xmlns:p14="http://schemas.microsoft.com/office/powerpoint/2010/main" val="30511648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B0A3-612D-4971-A0BD-E9106B1035E8}"/>
              </a:ext>
            </a:extLst>
          </p:cNvPr>
          <p:cNvSpPr>
            <a:spLocks noGrp="1"/>
          </p:cNvSpPr>
          <p:nvPr>
            <p:ph type="title"/>
          </p:nvPr>
        </p:nvSpPr>
        <p:spPr>
          <a:xfrm>
            <a:off x="457200" y="228600"/>
            <a:ext cx="8305800" cy="685800"/>
          </a:xfrm>
        </p:spPr>
        <p:txBody>
          <a:bodyPr/>
          <a:lstStyle/>
          <a:p>
            <a:pPr algn="ctr"/>
            <a:r>
              <a:rPr lang="ar-SA" altLang="fr-FR" sz="3600" b="1" dirty="0">
                <a:solidFill>
                  <a:srgbClr val="FFFF00"/>
                </a:solidFill>
              </a:rPr>
              <a:t>أنماط إستراتيجيات الموارد البشرية</a:t>
            </a:r>
            <a:endParaRPr lang="en-US" sz="3600" dirty="0">
              <a:solidFill>
                <a:srgbClr val="FFFF00"/>
              </a:solidFill>
            </a:endParaRPr>
          </a:p>
        </p:txBody>
      </p:sp>
      <p:sp>
        <p:nvSpPr>
          <p:cNvPr id="3" name="Content Placeholder 2">
            <a:extLst>
              <a:ext uri="{FF2B5EF4-FFF2-40B4-BE49-F238E27FC236}">
                <a16:creationId xmlns:a16="http://schemas.microsoft.com/office/drawing/2014/main" id="{44E54AB0-DF0B-48AC-9420-7D73CC74D033}"/>
              </a:ext>
            </a:extLst>
          </p:cNvPr>
          <p:cNvSpPr>
            <a:spLocks noGrp="1"/>
          </p:cNvSpPr>
          <p:nvPr>
            <p:ph idx="1"/>
          </p:nvPr>
        </p:nvSpPr>
        <p:spPr>
          <a:xfrm>
            <a:off x="165652" y="1028700"/>
            <a:ext cx="8812696" cy="5295900"/>
          </a:xfrm>
        </p:spPr>
        <p:txBody>
          <a:bodyPr/>
          <a:lstStyle/>
          <a:p>
            <a:pPr algn="r" rtl="1" fontAlgn="auto">
              <a:lnSpc>
                <a:spcPct val="150000"/>
              </a:lnSpc>
              <a:spcAft>
                <a:spcPts val="0"/>
              </a:spcAft>
              <a:buFont typeface="Wingdings 2" panose="05020102010507070707" pitchFamily="18" charset="2"/>
              <a:buNone/>
              <a:defRPr/>
            </a:pPr>
            <a:r>
              <a:rPr lang="ar-SA" sz="2600" b="1" dirty="0"/>
              <a:t>يمكن فهم كثير من الإختلافات الإستراتيجية للموارد البشرية بصورة أفضل</a:t>
            </a:r>
            <a:r>
              <a:rPr lang="ar-DZ" sz="2600" b="1" dirty="0"/>
              <a:t> </a:t>
            </a:r>
            <a:r>
              <a:rPr lang="ar-SA" sz="2600" b="1" dirty="0"/>
              <a:t>إذا ماتم فحص التصنيفات المختلفة للأنماط الإستراتيجية.</a:t>
            </a:r>
          </a:p>
          <a:p>
            <a:pPr algn="r" rtl="1" fontAlgn="auto">
              <a:lnSpc>
                <a:spcPct val="150000"/>
              </a:lnSpc>
              <a:spcAft>
                <a:spcPts val="0"/>
              </a:spcAft>
              <a:buFont typeface="Wingdings 2" panose="05020102010507070707" pitchFamily="18" charset="2"/>
              <a:buNone/>
              <a:defRPr/>
            </a:pPr>
            <a:r>
              <a:rPr lang="ar-SA" sz="2600" b="1" dirty="0"/>
              <a:t>ويمكن تفسير منظومة الإختلافات في إستخدام ممارسات الموارد البشرية</a:t>
            </a:r>
            <a:r>
              <a:rPr lang="ar-DZ" sz="2600" b="1" dirty="0"/>
              <a:t>،</a:t>
            </a:r>
            <a:r>
              <a:rPr lang="ar-SA" sz="2600" b="1" dirty="0"/>
              <a:t> من خلال التصنيف المهني الذي قدمه (سوننفلد وبيير) حيث صنف الشركات إلى :</a:t>
            </a:r>
          </a:p>
          <a:p>
            <a:pPr marL="514350" indent="-514350" algn="r" rtl="1" fontAlgn="auto">
              <a:lnSpc>
                <a:spcPct val="150000"/>
              </a:lnSpc>
              <a:spcAft>
                <a:spcPts val="0"/>
              </a:spcAft>
              <a:buFont typeface="+mj-lt"/>
              <a:buAutoNum type="arabicPeriod"/>
              <a:defRPr/>
            </a:pPr>
            <a:r>
              <a:rPr lang="ar-SA" sz="2800" b="1" dirty="0"/>
              <a:t>نادي</a:t>
            </a:r>
          </a:p>
          <a:p>
            <a:pPr marL="514350" indent="-514350" algn="r" rtl="1" fontAlgn="auto">
              <a:lnSpc>
                <a:spcPct val="150000"/>
              </a:lnSpc>
              <a:spcAft>
                <a:spcPts val="0"/>
              </a:spcAft>
              <a:buFont typeface="+mj-lt"/>
              <a:buAutoNum type="arabicPeriod"/>
              <a:defRPr/>
            </a:pPr>
            <a:r>
              <a:rPr lang="ar-SA" sz="2800" b="1" dirty="0"/>
              <a:t>فريق كرة</a:t>
            </a:r>
          </a:p>
          <a:p>
            <a:pPr marL="514350" indent="-514350" algn="r" rtl="1" fontAlgn="auto">
              <a:lnSpc>
                <a:spcPct val="150000"/>
              </a:lnSpc>
              <a:spcAft>
                <a:spcPts val="0"/>
              </a:spcAft>
              <a:buFont typeface="+mj-lt"/>
              <a:buAutoNum type="arabicPeriod"/>
              <a:defRPr/>
            </a:pPr>
            <a:r>
              <a:rPr lang="ar-SA" sz="2800" b="1" dirty="0"/>
              <a:t>أكاديمية</a:t>
            </a:r>
            <a:endParaRPr lang="ar-DZ" sz="2800" b="1" dirty="0"/>
          </a:p>
          <a:p>
            <a:pPr marL="514350" indent="-514350" algn="r" rtl="1" fontAlgn="auto">
              <a:lnSpc>
                <a:spcPct val="150000"/>
              </a:lnSpc>
              <a:spcAft>
                <a:spcPts val="0"/>
              </a:spcAft>
              <a:buFont typeface="+mj-lt"/>
              <a:buAutoNum type="arabicPeriod"/>
              <a:defRPr/>
            </a:pPr>
            <a:r>
              <a:rPr lang="ar-DZ" sz="2800" b="1" dirty="0"/>
              <a:t>حصن</a:t>
            </a:r>
            <a:endParaRPr lang="ar-SA" sz="2800" b="1" dirty="0"/>
          </a:p>
          <a:p>
            <a:pPr marL="514350" indent="-514350" algn="r" rtl="1" fontAlgn="auto">
              <a:lnSpc>
                <a:spcPct val="150000"/>
              </a:lnSpc>
              <a:spcAft>
                <a:spcPts val="0"/>
              </a:spcAft>
              <a:buFont typeface="+mj-lt"/>
              <a:buAutoNum type="arabicPeriod"/>
              <a:defRPr/>
            </a:pPr>
            <a:endParaRPr lang="en-US" sz="2800" dirty="0"/>
          </a:p>
        </p:txBody>
      </p:sp>
    </p:spTree>
    <p:extLst>
      <p:ext uri="{BB962C8B-B14F-4D97-AF65-F5344CB8AC3E}">
        <p14:creationId xmlns:p14="http://schemas.microsoft.com/office/powerpoint/2010/main" val="6316433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04C6D1-A04E-4D5A-BA11-222DFE006FD7}"/>
              </a:ext>
            </a:extLst>
          </p:cNvPr>
          <p:cNvSpPr/>
          <p:nvPr/>
        </p:nvSpPr>
        <p:spPr>
          <a:xfrm>
            <a:off x="609600" y="609600"/>
            <a:ext cx="7924800" cy="500983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50000"/>
              </a:lnSpc>
              <a:buFont typeface="Wingdings 2" panose="05020102010507070707" pitchFamily="18" charset="2"/>
              <a:buNone/>
            </a:pPr>
            <a:r>
              <a:rPr lang="ar-SA" altLang="fr-FR" b="1" dirty="0">
                <a:solidFill>
                  <a:srgbClr val="FFFF00"/>
                </a:solidFill>
              </a:rPr>
              <a:t>المنظمة كنادي</a:t>
            </a:r>
            <a:r>
              <a:rPr lang="ar-DZ" altLang="fr-FR" b="1" dirty="0">
                <a:solidFill>
                  <a:srgbClr val="FFFF00"/>
                </a:solidFill>
              </a:rPr>
              <a:t>:</a:t>
            </a:r>
            <a:endParaRPr lang="ar-SA" altLang="fr-FR" b="1" dirty="0">
              <a:solidFill>
                <a:srgbClr val="FFFF00"/>
              </a:solidFill>
            </a:endParaRPr>
          </a:p>
          <a:p>
            <a:pPr algn="r" rtl="1">
              <a:lnSpc>
                <a:spcPct val="150000"/>
              </a:lnSpc>
              <a:buFont typeface="Wingdings 2" panose="05020102010507070707" pitchFamily="18" charset="2"/>
              <a:buNone/>
            </a:pPr>
            <a:r>
              <a:rPr lang="ar-SA" altLang="fr-FR" dirty="0"/>
              <a:t>تكون المنظمة كنادي عندما تتبع المنظمة إستراتيجية تخفيض التكلفة , فإن التركيز يكون منصباً على الرقابة على التكاليف, فيصبح التنبؤ والتركيز على الأجل القصير من الأمور المهمة بالنسبة للمنظمة. وزيادة فعالية الرقابة على التكاليف والحفاظ على الجودة وتوفير خدمة متميزة للمستهلك</a:t>
            </a:r>
          </a:p>
          <a:p>
            <a:pPr algn="r" rtl="1">
              <a:lnSpc>
                <a:spcPct val="150000"/>
              </a:lnSpc>
              <a:buFont typeface="Wingdings 2" panose="05020102010507070707" pitchFamily="18" charset="2"/>
              <a:buNone/>
            </a:pPr>
            <a:r>
              <a:rPr lang="ar-SA" altLang="fr-FR" dirty="0"/>
              <a:t>ومن أمثلة المنظمة كنادي نجد: شركات الطيران والبنوك.</a:t>
            </a:r>
          </a:p>
          <a:p>
            <a:pPr algn="r" rtl="1">
              <a:lnSpc>
                <a:spcPct val="150000"/>
              </a:lnSpc>
              <a:buFont typeface="Wingdings 2" panose="05020102010507070707" pitchFamily="18" charset="2"/>
              <a:buNone/>
            </a:pPr>
            <a:r>
              <a:rPr lang="ar-SA" altLang="fr-FR" dirty="0"/>
              <a:t>فهذه الشركات تفضل أن تنمى أو ان تصنع مواردها البشرية الذاتية وتعدهها لمستويات عليا.وبناءً على ذلك إستمرار الأفراد في المنظمة وإنخفاض معدل الدوران.</a:t>
            </a:r>
          </a:p>
        </p:txBody>
      </p:sp>
    </p:spTree>
    <p:extLst>
      <p:ext uri="{BB962C8B-B14F-4D97-AF65-F5344CB8AC3E}">
        <p14:creationId xmlns:p14="http://schemas.microsoft.com/office/powerpoint/2010/main" val="36260608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4FD19E-CA4C-4D68-A98D-55500C6AF947}"/>
              </a:ext>
            </a:extLst>
          </p:cNvPr>
          <p:cNvSpPr/>
          <p:nvPr/>
        </p:nvSpPr>
        <p:spPr>
          <a:xfrm>
            <a:off x="533400" y="914400"/>
            <a:ext cx="8077200" cy="422115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r" rtl="1">
              <a:lnSpc>
                <a:spcPct val="150000"/>
              </a:lnSpc>
              <a:buFont typeface="Wingdings 2" panose="05020102010507070707" pitchFamily="18" charset="2"/>
              <a:buNone/>
            </a:pPr>
            <a:r>
              <a:rPr lang="ar-SA" altLang="fr-FR" sz="2600" b="1" dirty="0">
                <a:solidFill>
                  <a:srgbClr val="FFFF00"/>
                </a:solidFill>
              </a:rPr>
              <a:t>المنظمة كفريق قدم</a:t>
            </a:r>
            <a:r>
              <a:rPr lang="ar-DZ" altLang="fr-FR" sz="2600" b="1" dirty="0">
                <a:solidFill>
                  <a:srgbClr val="FFFF00"/>
                </a:solidFill>
              </a:rPr>
              <a:t>:</a:t>
            </a:r>
            <a:endParaRPr lang="ar-SA" altLang="fr-FR" sz="2600" b="1" dirty="0">
              <a:solidFill>
                <a:srgbClr val="FFFF00"/>
              </a:solidFill>
            </a:endParaRPr>
          </a:p>
          <a:p>
            <a:pPr algn="r" rtl="1">
              <a:lnSpc>
                <a:spcPct val="150000"/>
              </a:lnSpc>
              <a:buFont typeface="Wingdings 2" panose="05020102010507070707" pitchFamily="18" charset="2"/>
              <a:buNone/>
            </a:pPr>
            <a:r>
              <a:rPr lang="ar-SA" altLang="fr-FR" sz="2600" dirty="0"/>
              <a:t>من خلال المنظمة كفريق قدم تتبع الشركات إستراتيجية إبتكارية, فتقوم بتصميم وإنتاج منتجات جديدة.</a:t>
            </a:r>
          </a:p>
          <a:p>
            <a:pPr algn="r" rtl="1">
              <a:lnSpc>
                <a:spcPct val="150000"/>
              </a:lnSpc>
              <a:buFont typeface="Wingdings 2" panose="05020102010507070707" pitchFamily="18" charset="2"/>
              <a:buNone/>
            </a:pPr>
            <a:r>
              <a:rPr lang="ar-SA" altLang="fr-FR" sz="2600" dirty="0"/>
              <a:t>وتكون المنافسة على تحقيق التقدم مبنية على مدى توافر المواهب سواء داخل وخارج المنظمة, ويكون معدل دوران العمل عالي في هذه المنظمات</a:t>
            </a:r>
          </a:p>
          <a:p>
            <a:pPr algn="r" rtl="1">
              <a:lnSpc>
                <a:spcPct val="150000"/>
              </a:lnSpc>
              <a:buFont typeface="Wingdings 2" panose="05020102010507070707" pitchFamily="18" charset="2"/>
              <a:buNone/>
            </a:pPr>
            <a:r>
              <a:rPr lang="ar-SA" altLang="fr-FR" sz="2600" b="1" dirty="0"/>
              <a:t>ومن أمثلة هذه المنظمات: </a:t>
            </a:r>
            <a:r>
              <a:rPr lang="ar-SA" altLang="fr-FR" sz="2600" dirty="0"/>
              <a:t>شركات الأبحاث, البنوك الإستثمارية, الشركات الإعلامية ووكالات الإعلان</a:t>
            </a:r>
            <a:endParaRPr lang="en-US" sz="2600" dirty="0"/>
          </a:p>
        </p:txBody>
      </p:sp>
    </p:spTree>
    <p:extLst>
      <p:ext uri="{BB962C8B-B14F-4D97-AF65-F5344CB8AC3E}">
        <p14:creationId xmlns:p14="http://schemas.microsoft.com/office/powerpoint/2010/main" val="3752348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ags/tag10.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ags/tag11.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ags/tag12.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ags/tag13.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ags/tag14.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ags/tag15.xml><?xml version="1.0" encoding="utf-8"?>
<p:tagLst xmlns:a="http://schemas.openxmlformats.org/drawingml/2006/main" xmlns:r="http://schemas.openxmlformats.org/officeDocument/2006/relationships" xmlns:p="http://schemas.openxmlformats.org/presentationml/2006/main">
  <p:tag name="POWER3D TRANSITION" val="MagicalDoors.p3d 0"/>
  <p:tag name="POWER3D OPTIONS" val="Medium "/>
  <p:tag name="POWER3D SOUND" val="Magical Doors"/>
</p:tagLst>
</file>

<file path=ppt/tags/tag2.xml><?xml version="1.0" encoding="utf-8"?>
<p:tagLst xmlns:a="http://schemas.openxmlformats.org/drawingml/2006/main" xmlns:r="http://schemas.openxmlformats.org/officeDocument/2006/relationships" xmlns:p="http://schemas.openxmlformats.org/presentationml/2006/main">
  <p:tag name="POWER3D TRANSITION" val="Flips.p3d 0"/>
  <p:tag name="POWER3D OPTIONS" val="Medium "/>
  <p:tag name="POWER3D SOUND" val="Flips"/>
</p:tagLst>
</file>

<file path=ppt/tags/tag3.xml><?xml version="1.0" encoding="utf-8"?>
<p:tagLst xmlns:a="http://schemas.openxmlformats.org/drawingml/2006/main" xmlns:r="http://schemas.openxmlformats.org/officeDocument/2006/relationships" xmlns:p="http://schemas.openxmlformats.org/presentationml/2006/main">
  <p:tag name="POWER3D TRANSITION" val="Flips.p3d 0"/>
  <p:tag name="POWER3D OPTIONS" val="Medium "/>
  <p:tag name="POWER3D SOUND" val="Flips"/>
</p:tagLst>
</file>

<file path=ppt/tags/tag4.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POWER3D SOUND" val="Turning Page of Book"/>
</p:tagLst>
</file>

<file path=ppt/tags/tag5.xml><?xml version="1.0" encoding="utf-8"?>
<p:tagLst xmlns:a="http://schemas.openxmlformats.org/drawingml/2006/main" xmlns:r="http://schemas.openxmlformats.org/officeDocument/2006/relationships" xmlns:p="http://schemas.openxmlformats.org/presentationml/2006/main">
  <p:tag name="POWER3D TRANSITION" val="TwirlingPanels.p3d 0"/>
  <p:tag name="POWER3D OPTIONS" val="Medium "/>
  <p:tag name="POWER3D IMAGE0" val="C:\Program Files\PowerPlugs\Transitions\cross.JPG"/>
  <p:tag name="POWER3D SOUND" val="Twirling Panels"/>
</p:tagLst>
</file>

<file path=ppt/tags/tag6.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ags/tag7.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ags/tag8.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ags/tag9.xml><?xml version="1.0" encoding="utf-8"?>
<p:tagLst xmlns:a="http://schemas.openxmlformats.org/drawingml/2006/main" xmlns:r="http://schemas.openxmlformats.org/officeDocument/2006/relationships" xmlns:p="http://schemas.openxmlformats.org/presentationml/2006/main">
  <p:tag name="POWER3D TRANSITION" val="Falplace.p3d 0"/>
  <p:tag name="POWER3D OPTIONS" val="Medium "/>
  <p:tag name="POWER3D SOUND" val="Fall In Place"/>
</p:tagLst>
</file>

<file path=ppt/theme/theme1.xml><?xml version="1.0" encoding="utf-8"?>
<a:theme xmlns:a="http://schemas.openxmlformats.org/drawingml/2006/main" name="Default Design">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34830</TotalTime>
  <Words>7231</Words>
  <Application>Microsoft Office PowerPoint</Application>
  <PresentationFormat>On-screen Show (4:3)</PresentationFormat>
  <Paragraphs>603</Paragraphs>
  <Slides>103</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103</vt:i4>
      </vt:variant>
    </vt:vector>
  </HeadingPairs>
  <TitlesOfParts>
    <vt:vector size="118" baseType="lpstr">
      <vt:lpstr>Arial</vt:lpstr>
      <vt:lpstr>Arial Narrow</vt:lpstr>
      <vt:lpstr>Arial,Bold</vt:lpstr>
      <vt:lpstr>Century Gothic</vt:lpstr>
      <vt:lpstr>Franklin Gothic Medium</vt:lpstr>
      <vt:lpstr>Impact</vt:lpstr>
      <vt:lpstr>RiskYourLife.Solid.</vt:lpstr>
      <vt:lpstr>Simplified Arabic</vt:lpstr>
      <vt:lpstr>Simplified Arabic,Bold</vt:lpstr>
      <vt:lpstr>Times New Roman</vt:lpstr>
      <vt:lpstr>Traditional Arabic</vt:lpstr>
      <vt:lpstr>TraditionalArabic-Identity-H</vt:lpstr>
      <vt:lpstr>Wingdings</vt:lpstr>
      <vt:lpstr>Wingdings 2</vt:lpstr>
      <vt:lpstr>Default Design</vt:lpstr>
      <vt:lpstr>الادارة الاستراتيجية للموارد البشرية</vt:lpstr>
      <vt:lpstr>PowerPoint Presentation</vt:lpstr>
      <vt:lpstr>ماهية ادارة الموارد البشرية</vt:lpstr>
      <vt:lpstr>PowerPoint Presentation</vt:lpstr>
      <vt:lpstr>PowerPoint Presentation</vt:lpstr>
      <vt:lpstr>PowerPoint Presentation</vt:lpstr>
      <vt:lpstr>PowerPoint Presentation</vt:lpstr>
      <vt:lpstr>ماهية الادارة الاستراتيجية</vt:lpstr>
      <vt:lpstr>PowerPoint Presentation</vt:lpstr>
      <vt:lpstr>المحاضرة الثانية</vt:lpstr>
      <vt:lpstr>PowerPoint Presentation</vt:lpstr>
      <vt:lpstr>PowerPoint Presentation</vt:lpstr>
      <vt:lpstr>PowerPoint Presentation</vt:lpstr>
      <vt:lpstr>مستويات الإدارة الإستراتيجية:</vt:lpstr>
      <vt:lpstr>عمليات الادارة الاستراتيجية</vt:lpstr>
      <vt:lpstr>PowerPoint Presentation</vt:lpstr>
      <vt:lpstr>PowerPoint Presentation</vt:lpstr>
      <vt:lpstr>PowerPoint Presentation</vt:lpstr>
      <vt:lpstr>PowerPoint Presentation</vt:lpstr>
      <vt:lpstr>المحاضرة الثالثة  الإدارة الإستراتيجية للموارد البشرية </vt:lpstr>
      <vt:lpstr>PowerPoint Presentation</vt:lpstr>
      <vt:lpstr>ماهية الادارة الاستراتيجية للموارد البشرية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المحاضرة الرابعة   </vt:lpstr>
      <vt:lpstr>PowerPoint Presentation</vt:lpstr>
      <vt:lpstr>المصدر : عايدة سيد خطاب " الادارة الاستراتيجية للموارد البشرية في ظل اعادة الهيكلة، الاندماج،مشاركة المخاطر </vt:lpstr>
      <vt:lpstr>PowerPoint Presentation</vt:lpstr>
      <vt:lpstr>ادارة الموارد البشرية ونظريات راس المال الفكري</vt:lpstr>
      <vt:lpstr>نظريات راس المال لـ:</vt:lpstr>
      <vt:lpstr>أهمية الموارد البشرية للأستراتيجية</vt:lpstr>
      <vt:lpstr>PowerPoint Presentation</vt:lpstr>
      <vt:lpstr>PowerPoint Presentation</vt:lpstr>
      <vt:lpstr>تحليل بيئة المنظمة :</vt:lpstr>
      <vt:lpstr>PowerPoint Presentation</vt:lpstr>
      <vt:lpstr>PowerPoint Presentation</vt:lpstr>
      <vt:lpstr>PowerPoint Presentation</vt:lpstr>
      <vt:lpstr>المحاضرة الخامسة   </vt:lpstr>
      <vt:lpstr>2. تحليل البيئة الداخلية :</vt:lpstr>
      <vt:lpstr>3-التنبؤ بالاحتياجات المستقبلية : </vt:lpstr>
      <vt:lpstr>دور إدارة الموارد البشرية في مرحلة اعداد الاستراتيجية</vt:lpstr>
      <vt:lpstr>PowerPoint Presentation</vt:lpstr>
      <vt:lpstr>PowerPoint Presentation</vt:lpstr>
      <vt:lpstr> ويمكن تحديد أهم المتغيرات التي تؤثر على مدى قدرة المنظمة عى تنفيذها لاستراتيجياتها بنجاح عل أنها تتضمن  الهيكل التنظيمي، تصميم الوظيفة، اختيار وتدريب وتنمية العاملين، نظم الاجور والحوافز، نظم المعلومات التنظيمية. </vt:lpstr>
      <vt:lpstr>PowerPoint Presentation</vt:lpstr>
      <vt:lpstr>PowerPoint Presentation</vt:lpstr>
      <vt:lpstr>المحاضرة السادسة   </vt:lpstr>
      <vt:lpstr>PowerPoint Presentation</vt:lpstr>
      <vt:lpstr>ملخص لعملية الادارة الاستراتيجية </vt:lpstr>
      <vt:lpstr>مداخل الإدارة الإستراتيجية للموارد البشرية</vt:lpstr>
      <vt:lpstr>PowerPoint Presentation</vt:lpstr>
      <vt:lpstr>انواع استراتيجيات الموارد البشرية</vt:lpstr>
      <vt:lpstr>استراتيجية استقطاب وتكوين الموارد البشرية</vt:lpstr>
      <vt:lpstr>PowerPoint Presentation</vt:lpstr>
      <vt:lpstr>المحاضرة السابعة   </vt:lpstr>
      <vt:lpstr>بعض مفاهيم وأدوات التحليل الإستراتيجي لتخطيط الموارد البشرية</vt:lpstr>
      <vt:lpstr>PowerPoint Presentation</vt:lpstr>
      <vt:lpstr>PowerPoint Presentation</vt:lpstr>
      <vt:lpstr>المفاهيم الجديدة للتغيير وتطويراساليب إدارة الموارد البشرية</vt:lpstr>
      <vt:lpstr>مفهوم تحليل محفظة الموارد البشرية</vt:lpstr>
      <vt:lpstr>PowerPoint Presentation</vt:lpstr>
      <vt:lpstr>PowerPoint Presentation</vt:lpstr>
      <vt:lpstr>المحاضرة الثامنة   </vt:lpstr>
      <vt:lpstr>نماذج الادارة الاستراتيجية للموارد البشرية</vt:lpstr>
      <vt:lpstr>اولا : نموذج التخطيط لاستراتيجي للموارد البشرية </vt:lpstr>
      <vt:lpstr>PowerPoint Presentation</vt:lpstr>
      <vt:lpstr>PowerPoint Presentation</vt:lpstr>
      <vt:lpstr>PowerPoint Presentation</vt:lpstr>
      <vt:lpstr>PowerPoint Presentation</vt:lpstr>
      <vt:lpstr>التنمية الإستراتيجية للموارد البشرية</vt:lpstr>
      <vt:lpstr>PowerPoint Presentation</vt:lpstr>
      <vt:lpstr>علاقة تخطيط الموارد البشرية بالتخطيط الإستراتيجي</vt:lpstr>
      <vt:lpstr>PowerPoint Presentation</vt:lpstr>
      <vt:lpstr>المحاضرة التاسعة   </vt:lpstr>
      <vt:lpstr>ثانيا : نموذج محاسبة الموارد البشرية</vt:lpstr>
      <vt:lpstr>PowerPoint Presentation</vt:lpstr>
      <vt:lpstr>PowerPoint Presentation</vt:lpstr>
      <vt:lpstr>ثالثا: نموذج تسيير الكفاءات</vt:lpstr>
      <vt:lpstr>PowerPoint Presentation</vt:lpstr>
      <vt:lpstr>PowerPoint Presentation</vt:lpstr>
      <vt:lpstr>PowerPoint Presentation</vt:lpstr>
      <vt:lpstr>مدى تأثير تسيير وتوليد الكفاءات على الابداع في المنظمة</vt:lpstr>
      <vt:lpstr>خامسا:نموذج تسيير الجودة الشاملة </vt:lpstr>
      <vt:lpstr>المحاضرة العاشرة   </vt:lpstr>
      <vt:lpstr>سادسا : نموذج اعادة هندسة العمليات </vt:lpstr>
      <vt:lpstr>PowerPoint Presentation</vt:lpstr>
      <vt:lpstr>تأثير الموارد البشرية على الإستراتيجية</vt:lpstr>
      <vt:lpstr>PowerPoint Presentation</vt:lpstr>
      <vt:lpstr>أنماط إستراتيجيات الموارد البشرية</vt:lpstr>
      <vt:lpstr>PowerPoint Presentation</vt:lpstr>
      <vt:lpstr>PowerPoint Presentation</vt:lpstr>
      <vt:lpstr>PowerPoint Presentation</vt:lpstr>
      <vt:lpstr>PowerPoint Presentation</vt:lpstr>
      <vt:lpstr>PowerPoint Presentation</vt:lpstr>
      <vt:lpstr>PowerPoint Presentation</vt:lpstr>
    </vt:vector>
  </TitlesOfParts>
  <Company>interactive,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Stuart</dc:creator>
  <cp:lastModifiedBy>DRSERDOUKFATEH@outlook.com</cp:lastModifiedBy>
  <cp:revision>189</cp:revision>
  <dcterms:created xsi:type="dcterms:W3CDTF">1999-05-27T20:07:06Z</dcterms:created>
  <dcterms:modified xsi:type="dcterms:W3CDTF">2022-04-08T14:25:48Z</dcterms:modified>
</cp:coreProperties>
</file>