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2" r:id="rId7"/>
    <p:sldId id="281" r:id="rId8"/>
    <p:sldId id="259" r:id="rId9"/>
    <p:sldId id="263" r:id="rId10"/>
    <p:sldId id="264" r:id="rId11"/>
    <p:sldId id="270" r:id="rId12"/>
    <p:sldId id="282" r:id="rId13"/>
    <p:sldId id="265" r:id="rId14"/>
    <p:sldId id="272" r:id="rId15"/>
    <p:sldId id="273" r:id="rId16"/>
    <p:sldId id="274" r:id="rId17"/>
    <p:sldId id="266" r:id="rId18"/>
    <p:sldId id="271" r:id="rId19"/>
    <p:sldId id="267" r:id="rId20"/>
    <p:sldId id="276" r:id="rId21"/>
    <p:sldId id="277" r:id="rId22"/>
    <p:sldId id="278" r:id="rId23"/>
    <p:sldId id="279" r:id="rId24"/>
    <p:sldId id="280" r:id="rId25"/>
    <p:sldId id="268" r:id="rId26"/>
    <p:sldId id="275" r:id="rId27"/>
    <p:sldId id="269" r:id="rId28"/>
    <p:sldId id="283"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5E084C6-CB19-4064-B653-FD00AD0C3690}"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228494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E084C6-CB19-4064-B653-FD00AD0C3690}"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259769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E084C6-CB19-4064-B653-FD00AD0C3690}"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276732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E084C6-CB19-4064-B653-FD00AD0C3690}"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397054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5E084C6-CB19-4064-B653-FD00AD0C3690}" type="datetimeFigureOut">
              <a:rPr lang="fr-FR" smtClean="0"/>
              <a:t>08/11/2022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9410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E084C6-CB19-4064-B653-FD00AD0C3690}" type="datetimeFigureOut">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41657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E084C6-CB19-4064-B653-FD00AD0C3690}" type="datetimeFigureOut">
              <a:rPr lang="fr-FR" smtClean="0"/>
              <a:t>08/11/2022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116042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5E084C6-CB19-4064-B653-FD00AD0C3690}" type="datetimeFigureOut">
              <a:rPr lang="fr-FR" smtClean="0"/>
              <a:t>08/11/2022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393476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E084C6-CB19-4064-B653-FD00AD0C3690}" type="datetimeFigureOut">
              <a:rPr lang="fr-FR" smtClean="0"/>
              <a:t>08/11/2022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361176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E084C6-CB19-4064-B653-FD00AD0C3690}" type="datetimeFigureOut">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57505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E084C6-CB19-4064-B653-FD00AD0C3690}" type="datetimeFigureOut">
              <a:rPr lang="fr-FR" smtClean="0"/>
              <a:t>08/11/2022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D819FA-5228-4F88-9FEF-8EFE8C714DAA}" type="slidenum">
              <a:rPr lang="fr-FR" smtClean="0"/>
              <a:t>‹N°›</a:t>
            </a:fld>
            <a:endParaRPr lang="fr-FR"/>
          </a:p>
        </p:txBody>
      </p:sp>
    </p:spTree>
    <p:extLst>
      <p:ext uri="{BB962C8B-B14F-4D97-AF65-F5344CB8AC3E}">
        <p14:creationId xmlns:p14="http://schemas.microsoft.com/office/powerpoint/2010/main" val="310420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084C6-CB19-4064-B653-FD00AD0C3690}" type="datetimeFigureOut">
              <a:rPr lang="fr-FR" smtClean="0"/>
              <a:t>08/11/2022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819FA-5228-4F88-9FEF-8EFE8C714DAA}" type="slidenum">
              <a:rPr lang="fr-FR" smtClean="0"/>
              <a:t>‹N°›</a:t>
            </a:fld>
            <a:endParaRPr lang="fr-FR"/>
          </a:p>
        </p:txBody>
      </p:sp>
    </p:spTree>
    <p:extLst>
      <p:ext uri="{BB962C8B-B14F-4D97-AF65-F5344CB8AC3E}">
        <p14:creationId xmlns:p14="http://schemas.microsoft.com/office/powerpoint/2010/main" val="3707797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US" sz="9600" b="1" dirty="0" smtClean="0">
                <a:solidFill>
                  <a:srgbClr val="00B050"/>
                </a:solidFill>
                <a:latin typeface="Times New Roman" panose="02020603050405020304" pitchFamily="18" charset="0"/>
                <a:cs typeface="Times New Roman" panose="02020603050405020304" pitchFamily="18" charset="0"/>
              </a:rPr>
              <a:t>Foregrounding</a:t>
            </a:r>
            <a:endParaRPr lang="en-US" sz="9600" b="1" dirty="0">
              <a:solidFill>
                <a:srgbClr val="00B050"/>
              </a:solidFill>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889220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52306"/>
          </a:xfrm>
        </p:spPr>
        <p:txBody>
          <a:bodyPr>
            <a:normAutofit fontScale="90000"/>
          </a:bodyPr>
          <a:lstStyle/>
          <a:p>
            <a:r>
              <a:rPr lang="fr-FR" b="1" dirty="0" smtClean="0">
                <a:latin typeface="Times New Roman" panose="02020603050405020304" pitchFamily="18" charset="0"/>
                <a:cs typeface="Times New Roman" panose="02020603050405020304" pitchFamily="18" charset="0"/>
              </a:rPr>
              <a:t>1- </a:t>
            </a:r>
            <a:r>
              <a:rPr lang="fr-FR" b="1" dirty="0" err="1" smtClean="0">
                <a:latin typeface="Times New Roman" panose="02020603050405020304" pitchFamily="18" charset="0"/>
                <a:cs typeface="Times New Roman" panose="02020603050405020304" pitchFamily="18" charset="0"/>
              </a:rPr>
              <a:t>Graphological</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Deviation</a:t>
            </a:r>
            <a:r>
              <a:rPr lang="fr-FR" b="1" dirty="0" smtClean="0">
                <a:latin typeface="Times New Roman" panose="02020603050405020304" pitchFamily="18" charset="0"/>
                <a:cs typeface="Times New Roman" panose="02020603050405020304" pitchFamily="18" charset="0"/>
              </a:rPr>
              <a:t/>
            </a:r>
            <a:br>
              <a:rPr lang="fr-FR" b="1" dirty="0" smtClean="0">
                <a:latin typeface="Times New Roman" panose="02020603050405020304" pitchFamily="18" charset="0"/>
                <a:cs typeface="Times New Roman" panose="02020603050405020304" pitchFamily="18" charset="0"/>
              </a:rPr>
            </a:b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429555"/>
            <a:ext cx="10515600" cy="4747408"/>
          </a:xfrm>
        </p:spPr>
        <p:txBody>
          <a:bodyPr>
            <a:normAutofit/>
          </a:bodyPr>
          <a:lstStyle/>
          <a:p>
            <a:pPr marL="0" indent="0">
              <a:buNone/>
            </a:pPr>
            <a:r>
              <a:rPr lang="fr-FR" sz="3600" dirty="0" smtClean="0">
                <a:latin typeface="Times New Roman" panose="02020603050405020304" pitchFamily="18" charset="0"/>
                <a:cs typeface="Times New Roman" panose="02020603050405020304" pitchFamily="18" charset="0"/>
              </a:rPr>
              <a:t>It </a:t>
            </a:r>
            <a:r>
              <a:rPr lang="fr-FR" sz="3600" dirty="0" err="1" smtClean="0">
                <a:latin typeface="Times New Roman" panose="02020603050405020304" pitchFamily="18" charset="0"/>
                <a:cs typeface="Times New Roman" panose="02020603050405020304" pitchFamily="18" charset="0"/>
              </a:rPr>
              <a:t>refers</a:t>
            </a:r>
            <a:r>
              <a:rPr lang="fr-FR" sz="3600" dirty="0" smtClean="0">
                <a:latin typeface="Times New Roman" panose="02020603050405020304" pitchFamily="18" charset="0"/>
                <a:cs typeface="Times New Roman" panose="02020603050405020304" pitchFamily="18" charset="0"/>
              </a:rPr>
              <a:t> to ’’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whole writing system: </a:t>
            </a:r>
            <a:r>
              <a:rPr lang="en-US" sz="3600" b="1" dirty="0">
                <a:latin typeface="Times New Roman" panose="02020603050405020304" pitchFamily="18" charset="0"/>
                <a:cs typeface="Times New Roman" panose="02020603050405020304" pitchFamily="18" charset="0"/>
              </a:rPr>
              <a:t>punctuation</a:t>
            </a:r>
            <a:r>
              <a:rPr lang="en-US" sz="3600" dirty="0">
                <a:latin typeface="Times New Roman" panose="02020603050405020304" pitchFamily="18" charset="0"/>
                <a:cs typeface="Times New Roman" panose="02020603050405020304" pitchFamily="18" charset="0"/>
              </a:rPr>
              <a:t> and </a:t>
            </a:r>
            <a:r>
              <a:rPr lang="en-US" sz="3600" b="1" dirty="0">
                <a:latin typeface="Times New Roman" panose="02020603050405020304" pitchFamily="18" charset="0"/>
                <a:cs typeface="Times New Roman" panose="02020603050405020304" pitchFamily="18" charset="0"/>
              </a:rPr>
              <a:t>paragraphing</a:t>
            </a:r>
            <a:r>
              <a:rPr lang="en-US" sz="3600" dirty="0">
                <a:latin typeface="Times New Roman" panose="02020603050405020304" pitchFamily="18" charset="0"/>
                <a:cs typeface="Times New Roman" panose="02020603050405020304" pitchFamily="18" charset="0"/>
              </a:rPr>
              <a:t> as well as </a:t>
            </a:r>
            <a:r>
              <a:rPr lang="en-US" sz="3600" b="1" dirty="0" smtClean="0">
                <a:latin typeface="Times New Roman" panose="02020603050405020304" pitchFamily="18" charset="0"/>
                <a:cs typeface="Times New Roman" panose="02020603050405020304" pitchFamily="18" charset="0"/>
              </a:rPr>
              <a:t>spacing</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Leech</a:t>
            </a:r>
          </a:p>
          <a:p>
            <a:pPr marL="0" indent="0">
              <a:buNone/>
            </a:pPr>
            <a:r>
              <a:rPr lang="en-US" sz="3600" dirty="0">
                <a:latin typeface="Times New Roman" panose="02020603050405020304" pitchFamily="18" charset="0"/>
                <a:cs typeface="Times New Roman" panose="02020603050405020304" pitchFamily="18" charset="0"/>
              </a:rPr>
              <a:t>1969,p.69</a:t>
            </a:r>
            <a:r>
              <a:rPr lang="en-US" sz="3600" dirty="0" smtClean="0">
                <a:latin typeface="Times New Roman" panose="02020603050405020304" pitchFamily="18" charset="0"/>
                <a:cs typeface="Times New Roman" panose="02020603050405020304" pitchFamily="18" charset="0"/>
              </a:rPr>
              <a:t>).</a:t>
            </a:r>
          </a:p>
          <a:p>
            <a:pPr marL="0" indent="0">
              <a:buNone/>
            </a:pPr>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he </a:t>
            </a:r>
            <a:r>
              <a:rPr lang="en-US" sz="3600" dirty="0" err="1">
                <a:latin typeface="Times New Roman" panose="02020603050405020304" pitchFamily="18" charset="0"/>
                <a:cs typeface="Times New Roman" panose="02020603050405020304" pitchFamily="18" charset="0"/>
              </a:rPr>
              <a:t>graphological</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features: A </a:t>
            </a:r>
            <a:r>
              <a:rPr lang="en-US" sz="3600" dirty="0">
                <a:latin typeface="Times New Roman" panose="02020603050405020304" pitchFamily="18" charset="0"/>
                <a:cs typeface="Times New Roman" panose="02020603050405020304" pitchFamily="18" charset="0"/>
              </a:rPr>
              <a:t>text layout, presentation, use of parenthesis, bullets, font styles and </a:t>
            </a:r>
            <a:r>
              <a:rPr lang="en-US" sz="3600" dirty="0" smtClean="0">
                <a:latin typeface="Times New Roman" panose="02020603050405020304" pitchFamily="18" charset="0"/>
                <a:cs typeface="Times New Roman" panose="02020603050405020304" pitchFamily="18" charset="0"/>
              </a:rPr>
              <a:t>underlining; create a </a:t>
            </a:r>
            <a:r>
              <a:rPr lang="en-US" sz="3600" dirty="0">
                <a:latin typeface="Times New Roman" panose="02020603050405020304" pitchFamily="18" charset="0"/>
                <a:cs typeface="Times New Roman" panose="02020603050405020304" pitchFamily="18" charset="0"/>
              </a:rPr>
              <a:t>great impact and </a:t>
            </a:r>
            <a:r>
              <a:rPr lang="en-US" sz="3600" dirty="0" smtClean="0">
                <a:latin typeface="Times New Roman" panose="02020603050405020304" pitchFamily="18" charset="0"/>
                <a:cs typeface="Times New Roman" panose="02020603050405020304" pitchFamily="18" charset="0"/>
              </a:rPr>
              <a:t>produce a </a:t>
            </a:r>
            <a:r>
              <a:rPr lang="en-US" sz="3600" dirty="0">
                <a:latin typeface="Times New Roman" panose="02020603050405020304" pitchFamily="18" charset="0"/>
                <a:cs typeface="Times New Roman" panose="02020603050405020304" pitchFamily="18" charset="0"/>
              </a:rPr>
              <a:t>powerful influence on the minds of readers.</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5497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en-US" sz="2400" i="1" dirty="0" smtClean="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pity this busy </a:t>
            </a:r>
            <a:r>
              <a:rPr lang="en-US" sz="2400" i="1" dirty="0" err="1">
                <a:latin typeface="Times New Roman" panose="02020603050405020304" pitchFamily="18" charset="0"/>
                <a:cs typeface="Times New Roman" panose="02020603050405020304" pitchFamily="18" charset="0"/>
              </a:rPr>
              <a:t>monster,manunkind</a:t>
            </a:r>
            <a:r>
              <a:rPr lang="en-US" sz="2400" i="1" dirty="0">
                <a:latin typeface="Times New Roman" panose="02020603050405020304" pitchFamily="18" charset="0"/>
                <a:cs typeface="Times New Roman" panose="02020603050405020304" pitchFamily="18" charset="0"/>
              </a:rPr>
              <a:t>,</a:t>
            </a:r>
          </a:p>
          <a:p>
            <a:pPr marL="0" indent="0">
              <a:buNone/>
            </a:pPr>
            <a:r>
              <a:rPr lang="en-US" sz="2400" i="1" dirty="0" err="1">
                <a:latin typeface="Times New Roman" panose="02020603050405020304" pitchFamily="18" charset="0"/>
                <a:cs typeface="Times New Roman" panose="02020603050405020304" pitchFamily="18" charset="0"/>
              </a:rPr>
              <a:t>not.Progress</a:t>
            </a:r>
            <a:r>
              <a:rPr lang="en-US" sz="2400" i="1" dirty="0">
                <a:latin typeface="Times New Roman" panose="02020603050405020304" pitchFamily="18" charset="0"/>
                <a:cs typeface="Times New Roman" panose="02020603050405020304" pitchFamily="18" charset="0"/>
              </a:rPr>
              <a:t> is a comfortable disease:</a:t>
            </a:r>
          </a:p>
          <a:p>
            <a:pPr marL="0" indent="0">
              <a:buNone/>
            </a:pPr>
            <a:r>
              <a:rPr lang="en-US" sz="2400" i="1" dirty="0">
                <a:latin typeface="Times New Roman" panose="02020603050405020304" pitchFamily="18" charset="0"/>
                <a:cs typeface="Times New Roman" panose="02020603050405020304" pitchFamily="18" charset="0"/>
              </a:rPr>
              <a:t>your victim (death and life safely beyond) </a:t>
            </a:r>
          </a:p>
          <a:p>
            <a:pPr marL="0" indent="0">
              <a:buNone/>
            </a:pPr>
            <a:r>
              <a:rPr lang="en-US" sz="2400" i="1" dirty="0">
                <a:latin typeface="Times New Roman" panose="02020603050405020304" pitchFamily="18" charset="0"/>
                <a:cs typeface="Times New Roman" panose="02020603050405020304" pitchFamily="18" charset="0"/>
              </a:rPr>
              <a:t>plays with the bigness of his littleness </a:t>
            </a:r>
          </a:p>
          <a:p>
            <a:pPr marL="0" indent="0">
              <a:buNone/>
            </a:pPr>
            <a:r>
              <a:rPr lang="en-US" sz="2400" i="1" dirty="0">
                <a:latin typeface="Times New Roman" panose="02020603050405020304" pitchFamily="18" charset="0"/>
                <a:cs typeface="Times New Roman" panose="02020603050405020304" pitchFamily="18" charset="0"/>
              </a:rPr>
              <a:t>---electrons deify one razorblade </a:t>
            </a:r>
          </a:p>
          <a:p>
            <a:pPr marL="0" indent="0">
              <a:buNone/>
            </a:pPr>
            <a:r>
              <a:rPr lang="en-US" sz="2400" i="1" dirty="0">
                <a:latin typeface="Times New Roman" panose="02020603050405020304" pitchFamily="18" charset="0"/>
                <a:cs typeface="Times New Roman" panose="02020603050405020304" pitchFamily="18" charset="0"/>
              </a:rPr>
              <a:t>into a </a:t>
            </a:r>
            <a:r>
              <a:rPr lang="en-US" sz="2400" i="1" dirty="0" err="1">
                <a:latin typeface="Times New Roman" panose="02020603050405020304" pitchFamily="18" charset="0"/>
                <a:cs typeface="Times New Roman" panose="02020603050405020304" pitchFamily="18" charset="0"/>
              </a:rPr>
              <a:t>mountainrage</a:t>
            </a:r>
            <a:r>
              <a:rPr lang="en-US" sz="2400" i="1" dirty="0">
                <a:latin typeface="Times New Roman" panose="02020603050405020304" pitchFamily="18" charset="0"/>
                <a:cs typeface="Times New Roman" panose="02020603050405020304" pitchFamily="18" charset="0"/>
              </a:rPr>
              <a:t>; lenses extend</a:t>
            </a:r>
          </a:p>
          <a:p>
            <a:pPr marL="0" indent="0">
              <a:buNone/>
            </a:pP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(E.E. Cummings, pity this busy </a:t>
            </a:r>
            <a:r>
              <a:rPr lang="en-US" sz="2400" b="1" i="1" dirty="0" err="1">
                <a:latin typeface="Times New Roman" panose="02020603050405020304" pitchFamily="18" charset="0"/>
                <a:cs typeface="Times New Roman" panose="02020603050405020304" pitchFamily="18" charset="0"/>
              </a:rPr>
              <a:t>monster,manunkind</a:t>
            </a:r>
            <a:r>
              <a:rPr lang="en-US" sz="2400" b="1"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908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297484"/>
          </a:xfrm>
        </p:spPr>
        <p:txBody>
          <a:bodyPr>
            <a:normAutofit fontScale="90000"/>
          </a:bodyPr>
          <a:lstStyle/>
          <a:p>
            <a:endParaRPr lang="fr-FR" dirty="0"/>
          </a:p>
        </p:txBody>
      </p:sp>
      <p:sp>
        <p:nvSpPr>
          <p:cNvPr id="3" name="Espace réservé du contenu 2"/>
          <p:cNvSpPr>
            <a:spLocks noGrp="1"/>
          </p:cNvSpPr>
          <p:nvPr>
            <p:ph idx="1"/>
          </p:nvPr>
        </p:nvSpPr>
        <p:spPr>
          <a:xfrm>
            <a:off x="838200" y="887896"/>
            <a:ext cx="10515600" cy="5289067"/>
          </a:xfrm>
        </p:spPr>
        <p:txBody>
          <a:bodyPr/>
          <a:lstStyle/>
          <a:p>
            <a:pPr marL="0" indent="0">
              <a:lnSpc>
                <a:spcPct val="107000"/>
              </a:lnSpc>
              <a:spcAft>
                <a:spcPts val="800"/>
              </a:spcAft>
              <a:buNone/>
            </a:pPr>
            <a:r>
              <a:rPr lang="en-US" b="1" dirty="0">
                <a:highlight>
                  <a:srgbClr val="FFFF00"/>
                </a:highlight>
                <a:latin typeface="Times New Roman" panose="02020603050405020304" pitchFamily="18" charset="0"/>
                <a:ea typeface="Calibri" panose="020F0502020204030204" pitchFamily="34" charset="0"/>
                <a:cs typeface="Arial" panose="020B0604020202020204" pitchFamily="34" charset="0"/>
              </a:rPr>
              <a:t>p</a:t>
            </a:r>
            <a:r>
              <a:rPr lang="en-US" dirty="0">
                <a:latin typeface="Times New Roman" panose="02020603050405020304" pitchFamily="18" charset="0"/>
                <a:ea typeface="Calibri" panose="020F0502020204030204" pitchFamily="34" charset="0"/>
                <a:cs typeface="Arial" panose="020B0604020202020204" pitchFamily="34" charset="0"/>
              </a:rPr>
              <a:t>ity this busy </a:t>
            </a:r>
            <a:r>
              <a:rPr lang="en-US" dirty="0" err="1">
                <a:latin typeface="Times New Roman" panose="02020603050405020304" pitchFamily="18" charset="0"/>
                <a:ea typeface="Calibri" panose="020F0502020204030204" pitchFamily="34" charset="0"/>
                <a:cs typeface="Arial" panose="020B0604020202020204" pitchFamily="34" charset="0"/>
              </a:rPr>
              <a:t>monster,manunkind</a:t>
            </a:r>
            <a:r>
              <a:rPr lang="en-US" dirty="0">
                <a:latin typeface="Times New Roman" panose="02020603050405020304" pitchFamily="18" charset="0"/>
                <a:ea typeface="Calibri" panose="020F0502020204030204" pitchFamily="34" charset="0"/>
                <a:cs typeface="Arial" panose="020B0604020202020204" pitchFamily="34" charset="0"/>
              </a:rPr>
              <a:t>,</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not.</a:t>
            </a:r>
            <a:r>
              <a:rPr lang="en-US" b="1" i="1"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P</a:t>
            </a:r>
            <a:r>
              <a:rPr lang="en-US" i="1" dirty="0" err="1">
                <a:latin typeface="Times New Roman" panose="02020603050405020304" pitchFamily="18" charset="0"/>
                <a:ea typeface="Calibri" panose="020F0502020204030204" pitchFamily="34" charset="0"/>
                <a:cs typeface="Arial" panose="020B0604020202020204" pitchFamily="34" charset="0"/>
              </a:rPr>
              <a:t>rogress</a:t>
            </a:r>
            <a:r>
              <a:rPr lang="en-US" i="1" dirty="0">
                <a:latin typeface="Times New Roman" panose="02020603050405020304" pitchFamily="18" charset="0"/>
                <a:ea typeface="Calibri" panose="020F0502020204030204" pitchFamily="34" charset="0"/>
                <a:cs typeface="Arial" panose="020B0604020202020204" pitchFamily="34" charset="0"/>
              </a:rPr>
              <a:t> is a comfortable disease:</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latin typeface="Times New Roman" panose="02020603050405020304" pitchFamily="18" charset="0"/>
                <a:ea typeface="Calibri" panose="020F0502020204030204" pitchFamily="34" charset="0"/>
                <a:cs typeface="Arial" panose="020B0604020202020204" pitchFamily="34" charset="0"/>
              </a:rPr>
              <a:t>y</a:t>
            </a:r>
            <a:r>
              <a:rPr lang="en-US" i="1" dirty="0">
                <a:latin typeface="Times New Roman" panose="02020603050405020304" pitchFamily="18" charset="0"/>
                <a:ea typeface="Calibri" panose="020F0502020204030204" pitchFamily="34" charset="0"/>
                <a:cs typeface="Arial" panose="020B0604020202020204" pitchFamily="34" charset="0"/>
              </a:rPr>
              <a:t>our victim </a:t>
            </a:r>
            <a:r>
              <a:rPr lang="en-US" i="1" dirty="0">
                <a:highlight>
                  <a:srgbClr val="FFFF00"/>
                </a:highlight>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death and life safely beyond</a:t>
            </a:r>
            <a:r>
              <a:rPr lang="en-US" i="1" dirty="0">
                <a:highlight>
                  <a:srgbClr val="FFFF00"/>
                </a:highlight>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highlight>
                  <a:srgbClr val="FFFF00"/>
                </a:highlight>
                <a:latin typeface="Times New Roman" panose="02020603050405020304" pitchFamily="18" charset="0"/>
                <a:ea typeface="Calibri" panose="020F0502020204030204" pitchFamily="34" charset="0"/>
                <a:cs typeface="Arial" panose="020B0604020202020204" pitchFamily="34" charset="0"/>
              </a:rPr>
              <a:t>p</a:t>
            </a:r>
            <a:r>
              <a:rPr lang="en-US" i="1" dirty="0">
                <a:latin typeface="Times New Roman" panose="02020603050405020304" pitchFamily="18" charset="0"/>
                <a:ea typeface="Calibri" panose="020F0502020204030204" pitchFamily="34" charset="0"/>
                <a:cs typeface="Arial" panose="020B0604020202020204" pitchFamily="34" charset="0"/>
              </a:rPr>
              <a:t>lays with the bigness of his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smtClean="0">
                <a:latin typeface="Times New Roman" panose="02020603050405020304" pitchFamily="18" charset="0"/>
                <a:ea typeface="Calibri" panose="020F0502020204030204" pitchFamily="34" charset="0"/>
                <a:cs typeface="Arial" panose="020B0604020202020204" pitchFamily="34" charset="0"/>
              </a:rPr>
              <a:t>littleness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highlight>
                  <a:srgbClr val="FFFF00"/>
                </a:highlight>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electrons deify one razorblade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latin typeface="Times New Roman" panose="02020603050405020304" pitchFamily="18" charset="0"/>
                <a:ea typeface="Calibri" panose="020F0502020204030204" pitchFamily="34" charset="0"/>
                <a:cs typeface="Arial" panose="020B0604020202020204" pitchFamily="34" charset="0"/>
              </a:rPr>
              <a:t>i</a:t>
            </a:r>
            <a:r>
              <a:rPr lang="en-US" i="1" dirty="0">
                <a:latin typeface="Times New Roman" panose="02020603050405020304" pitchFamily="18" charset="0"/>
                <a:ea typeface="Calibri" panose="020F0502020204030204" pitchFamily="34" charset="0"/>
                <a:cs typeface="Arial" panose="020B0604020202020204" pitchFamily="34" charset="0"/>
              </a:rPr>
              <a:t>nto a </a:t>
            </a:r>
            <a:r>
              <a:rPr lang="en-US" i="1"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mountainrage</a:t>
            </a:r>
            <a:r>
              <a:rPr lang="en-US" i="1" dirty="0">
                <a:latin typeface="Times New Roman" panose="02020603050405020304" pitchFamily="18" charset="0"/>
                <a:ea typeface="Calibri" panose="020F0502020204030204" pitchFamily="34" charset="0"/>
                <a:cs typeface="Arial" panose="020B0604020202020204" pitchFamily="34" charset="0"/>
              </a:rPr>
              <a:t>; lenses </a:t>
            </a:r>
            <a:r>
              <a:rPr lang="en-US" i="1" dirty="0" smtClean="0">
                <a:latin typeface="Times New Roman" panose="02020603050405020304" pitchFamily="18" charset="0"/>
                <a:ea typeface="Calibri" panose="020F0502020204030204" pitchFamily="34" charset="0"/>
                <a:cs typeface="Arial" panose="020B0604020202020204" pitchFamily="34" charset="0"/>
              </a:rPr>
              <a:t>extend</a:t>
            </a:r>
            <a:endParaRPr lang="fr-FR" sz="2000" dirty="0" smtClean="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(E.E. Cummings, pity this busy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monster,manunkind</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fr-FR"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437073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2- Lexical </a:t>
            </a:r>
            <a:r>
              <a:rPr lang="fr-FR" b="1" dirty="0" err="1" smtClean="0">
                <a:latin typeface="Times New Roman" panose="02020603050405020304" pitchFamily="18" charset="0"/>
                <a:cs typeface="Times New Roman" panose="02020603050405020304" pitchFamily="18" charset="0"/>
              </a:rPr>
              <a:t>deviation</a:t>
            </a:r>
            <a:r>
              <a:rPr lang="fr-FR" b="1" dirty="0" smtClean="0">
                <a:latin typeface="Times New Roman" panose="02020603050405020304" pitchFamily="18" charset="0"/>
                <a:cs typeface="Times New Roman" panose="02020603050405020304" pitchFamily="18" charset="0"/>
              </a:rPr>
              <a:t> </a:t>
            </a:r>
            <a:br>
              <a:rPr lang="fr-FR" b="1" dirty="0" smtClean="0">
                <a:latin typeface="Times New Roman" panose="02020603050405020304" pitchFamily="18" charset="0"/>
                <a:cs typeface="Times New Roman" panose="02020603050405020304" pitchFamily="18" charset="0"/>
              </a:rPr>
            </a:br>
            <a:r>
              <a:rPr lang="fr-FR" dirty="0">
                <a:solidFill>
                  <a:srgbClr val="FF0000"/>
                </a:solidFill>
                <a:latin typeface="Times New Roman" panose="02020603050405020304" pitchFamily="18" charset="0"/>
                <a:cs typeface="Times New Roman" panose="02020603050405020304" pitchFamily="18" charset="0"/>
              </a:rPr>
              <a:t>Neologism</a:t>
            </a:r>
            <a:r>
              <a:rPr lang="fr-FR" dirty="0">
                <a:latin typeface="Times New Roman" panose="02020603050405020304" pitchFamily="18" charset="0"/>
                <a:cs typeface="Times New Roman" panose="02020603050405020304" pitchFamily="18" charset="0"/>
              </a:rPr>
              <a:t>  (Short,1969 :45)</a:t>
            </a:r>
          </a:p>
        </p:txBody>
      </p:sp>
      <p:sp>
        <p:nvSpPr>
          <p:cNvPr id="3" name="Espace réservé du contenu 2"/>
          <p:cNvSpPr>
            <a:spLocks noGrp="1"/>
          </p:cNvSpPr>
          <p:nvPr>
            <p:ph idx="1"/>
          </p:nvPr>
        </p:nvSpPr>
        <p:spPr>
          <a:xfrm>
            <a:off x="838200" y="1825625"/>
            <a:ext cx="10515600" cy="4768358"/>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It </a:t>
            </a:r>
            <a:r>
              <a:rPr lang="en-US" sz="3600" dirty="0">
                <a:latin typeface="Times New Roman" panose="02020603050405020304" pitchFamily="18" charset="0"/>
                <a:cs typeface="Times New Roman" panose="02020603050405020304" pitchFamily="18" charset="0"/>
              </a:rPr>
              <a:t>is the </a:t>
            </a:r>
            <a:r>
              <a:rPr lang="en-US" sz="3600" b="1" dirty="0">
                <a:solidFill>
                  <a:srgbClr val="FF0000"/>
                </a:solidFill>
                <a:latin typeface="Times New Roman" panose="02020603050405020304" pitchFamily="18" charset="0"/>
                <a:cs typeface="Times New Roman" panose="02020603050405020304" pitchFamily="18" charset="0"/>
              </a:rPr>
              <a:t>fabrication and creation of new words </a:t>
            </a:r>
            <a:r>
              <a:rPr lang="en-US" sz="3600" dirty="0">
                <a:latin typeface="Times New Roman" panose="02020603050405020304" pitchFamily="18" charset="0"/>
                <a:cs typeface="Times New Roman" panose="02020603050405020304" pitchFamily="18" charset="0"/>
              </a:rPr>
              <a:t>as a result of some </a:t>
            </a:r>
            <a:r>
              <a:rPr lang="en-US" sz="3600" dirty="0" smtClean="0">
                <a:latin typeface="Times New Roman" panose="02020603050405020304" pitchFamily="18" charset="0"/>
                <a:cs typeface="Times New Roman" panose="02020603050405020304" pitchFamily="18" charset="0"/>
              </a:rPr>
              <a:t>sociolinguistic exigencies</a:t>
            </a:r>
            <a:r>
              <a:rPr lang="en-US" sz="3600" dirty="0">
                <a:latin typeface="Times New Roman" panose="02020603050405020304" pitchFamily="18" charset="0"/>
                <a:cs typeface="Times New Roman" panose="02020603050405020304" pitchFamily="18" charset="0"/>
              </a:rPr>
              <a:t>. Neologism is one of the ways by which a literary artist might exceed the provisions of his language to express his ideas fully. This skill has the advantage of achieving </a:t>
            </a:r>
            <a:r>
              <a:rPr lang="en-US" sz="3600" b="1" dirty="0">
                <a:solidFill>
                  <a:srgbClr val="FF0000"/>
                </a:solidFill>
                <a:latin typeface="Times New Roman" panose="02020603050405020304" pitchFamily="18" charset="0"/>
                <a:cs typeface="Times New Roman" panose="02020603050405020304" pitchFamily="18" charset="0"/>
              </a:rPr>
              <a:t>linguistic </a:t>
            </a:r>
            <a:r>
              <a:rPr lang="en-US" sz="3600" b="1" dirty="0" smtClean="0">
                <a:solidFill>
                  <a:srgbClr val="FF0000"/>
                </a:solidFill>
                <a:latin typeface="Times New Roman" panose="02020603050405020304" pitchFamily="18" charset="0"/>
                <a:cs typeface="Times New Roman" panose="02020603050405020304" pitchFamily="18" charset="0"/>
              </a:rPr>
              <a:t>economy</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Journalists, musicians, copyrighters and scientists are patrons of neologism. </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b="1" dirty="0" smtClean="0">
                <a:solidFill>
                  <a:srgbClr val="92D050"/>
                </a:solidFill>
                <a:latin typeface="Times New Roman" panose="02020603050405020304" pitchFamily="18" charset="0"/>
                <a:cs typeface="Times New Roman" panose="02020603050405020304" pitchFamily="18" charset="0"/>
              </a:rPr>
              <a:t>Lexical deviation is achieved through </a:t>
            </a:r>
            <a:r>
              <a:rPr lang="en-US" sz="3600" b="1" dirty="0" smtClean="0">
                <a:latin typeface="Times New Roman" panose="02020603050405020304" pitchFamily="18" charset="0"/>
                <a:cs typeface="Times New Roman" panose="02020603050405020304" pitchFamily="18" charset="0"/>
              </a:rPr>
              <a:t>three</a:t>
            </a:r>
            <a:r>
              <a:rPr lang="en-US" sz="3600" b="1" dirty="0" smtClean="0">
                <a:solidFill>
                  <a:srgbClr val="92D050"/>
                </a:solidFill>
                <a:latin typeface="Times New Roman" panose="02020603050405020304" pitchFamily="18" charset="0"/>
                <a:cs typeface="Times New Roman" panose="02020603050405020304" pitchFamily="18" charset="0"/>
              </a:rPr>
              <a:t> ways</a:t>
            </a:r>
          </a:p>
        </p:txBody>
      </p:sp>
    </p:spTree>
    <p:extLst>
      <p:ext uri="{BB962C8B-B14F-4D97-AF65-F5344CB8AC3E}">
        <p14:creationId xmlns:p14="http://schemas.microsoft.com/office/powerpoint/2010/main" val="4203561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365161"/>
            <a:ext cx="10515600" cy="4811802"/>
          </a:xfrm>
        </p:spPr>
        <p:txBody>
          <a:bodyPr>
            <a:normAutofit/>
          </a:bodyPr>
          <a:lstStyle/>
          <a:p>
            <a:pPr marL="0" indent="0">
              <a:buNone/>
            </a:pPr>
            <a:r>
              <a:rPr lang="fr-FR" b="1" dirty="0">
                <a:solidFill>
                  <a:srgbClr val="7030A0"/>
                </a:solidFill>
                <a:latin typeface="Times New Roman" panose="02020603050405020304" pitchFamily="18" charset="0"/>
                <a:cs typeface="Times New Roman" panose="02020603050405020304" pitchFamily="18" charset="0"/>
              </a:rPr>
              <a:t>N</a:t>
            </a:r>
            <a:r>
              <a:rPr lang="fr-FR" b="1" dirty="0" smtClean="0">
                <a:solidFill>
                  <a:srgbClr val="7030A0"/>
                </a:solidFill>
                <a:latin typeface="Times New Roman" panose="02020603050405020304" pitchFamily="18" charset="0"/>
                <a:cs typeface="Times New Roman" panose="02020603050405020304" pitchFamily="18" charset="0"/>
              </a:rPr>
              <a:t>once-formation</a:t>
            </a:r>
            <a:r>
              <a:rPr lang="fr-FR"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word is considered to be a nonce-formation if it is made up for the nonce, i.e. for </a:t>
            </a:r>
            <a:r>
              <a:rPr lang="en-US" b="1" dirty="0">
                <a:solidFill>
                  <a:srgbClr val="FF0000"/>
                </a:solidFill>
                <a:latin typeface="Times New Roman" panose="02020603050405020304" pitchFamily="18" charset="0"/>
                <a:cs typeface="Times New Roman" panose="02020603050405020304" pitchFamily="18" charset="0"/>
              </a:rPr>
              <a:t>a single occasion </a:t>
            </a:r>
            <a:r>
              <a:rPr lang="en-US" dirty="0">
                <a:latin typeface="Times New Roman" panose="02020603050405020304" pitchFamily="18" charset="0"/>
                <a:cs typeface="Times New Roman" panose="02020603050405020304" pitchFamily="18" charset="0"/>
              </a:rPr>
              <a:t>(Leech,1969: </a:t>
            </a:r>
            <a:r>
              <a:rPr lang="en-US" dirty="0" smtClean="0">
                <a:latin typeface="Times New Roman" panose="02020603050405020304" pitchFamily="18" charset="0"/>
                <a:cs typeface="Times New Roman" panose="02020603050405020304" pitchFamily="18" charset="0"/>
              </a:rPr>
              <a:t>42). It is also defined as </a:t>
            </a:r>
            <a:r>
              <a:rPr lang="en-US" dirty="0">
                <a:latin typeface="Times New Roman" panose="02020603050405020304" pitchFamily="18" charset="0"/>
                <a:cs typeface="Times New Roman" panose="02020603050405020304" pitchFamily="18" charset="0"/>
              </a:rPr>
              <a:t>a new complex word coined by a speaker or a writer on the spur of the moment to cover some immediate </a:t>
            </a:r>
            <a:r>
              <a:rPr lang="en-US" dirty="0" smtClean="0">
                <a:latin typeface="Times New Roman" panose="02020603050405020304" pitchFamily="18" charset="0"/>
                <a:cs typeface="Times New Roman" panose="02020603050405020304" pitchFamily="18" charset="0"/>
              </a:rPr>
              <a:t>need</a:t>
            </a:r>
            <a:r>
              <a:rPr lang="en-US" dirty="0">
                <a:latin typeface="Times New Roman" panose="02020603050405020304" pitchFamily="18" charset="0"/>
                <a:cs typeface="Times New Roman" panose="02020603050405020304" pitchFamily="18" charset="0"/>
              </a:rPr>
              <a:t>. (Bauer (1983:45) </a:t>
            </a:r>
            <a:endParaRPr lang="en-US" dirty="0" smtClean="0">
              <a:latin typeface="Times New Roman" panose="02020603050405020304" pitchFamily="18" charset="0"/>
              <a:cs typeface="Times New Roman" panose="02020603050405020304" pitchFamily="18" charset="0"/>
            </a:endParaRPr>
          </a:p>
          <a:p>
            <a:pPr marL="0" lvl="0" indent="0">
              <a:buNone/>
            </a:pPr>
            <a:r>
              <a:rPr lang="en-US" i="1" dirty="0">
                <a:solidFill>
                  <a:prstClr val="black"/>
                </a:solidFill>
                <a:latin typeface="Times New Roman" panose="02020603050405020304" pitchFamily="18" charset="0"/>
                <a:cs typeface="Times New Roman" panose="02020603050405020304" pitchFamily="18" charset="0"/>
              </a:rPr>
              <a:t>So they took it away, and were married next day </a:t>
            </a:r>
          </a:p>
          <a:p>
            <a:pPr marL="0" lvl="0" indent="0">
              <a:buNone/>
            </a:pPr>
            <a:r>
              <a:rPr lang="en-US" i="1" dirty="0">
                <a:solidFill>
                  <a:prstClr val="black"/>
                </a:solidFill>
                <a:latin typeface="Times New Roman" panose="02020603050405020304" pitchFamily="18" charset="0"/>
                <a:cs typeface="Times New Roman" panose="02020603050405020304" pitchFamily="18" charset="0"/>
              </a:rPr>
              <a:t>By the Turkey who lives on the hill. </a:t>
            </a:r>
          </a:p>
          <a:p>
            <a:pPr marL="0" lvl="0" indent="0">
              <a:buNone/>
            </a:pPr>
            <a:r>
              <a:rPr lang="en-US" i="1" dirty="0">
                <a:solidFill>
                  <a:prstClr val="black"/>
                </a:solidFill>
                <a:latin typeface="Times New Roman" panose="02020603050405020304" pitchFamily="18" charset="0"/>
                <a:cs typeface="Times New Roman" panose="02020603050405020304" pitchFamily="18" charset="0"/>
              </a:rPr>
              <a:t>They dined on mince, and slices of quince, </a:t>
            </a:r>
          </a:p>
          <a:p>
            <a:pPr marL="0" lvl="0" indent="0">
              <a:buNone/>
            </a:pPr>
            <a:r>
              <a:rPr lang="en-US" i="1" dirty="0">
                <a:solidFill>
                  <a:prstClr val="black"/>
                </a:solidFill>
                <a:latin typeface="Times New Roman" panose="02020603050405020304" pitchFamily="18" charset="0"/>
                <a:cs typeface="Times New Roman" panose="02020603050405020304" pitchFamily="18" charset="0"/>
              </a:rPr>
              <a:t>Which they ate with a </a:t>
            </a:r>
            <a:r>
              <a:rPr lang="en-US" b="1" i="1" dirty="0" err="1">
                <a:solidFill>
                  <a:srgbClr val="FF0000"/>
                </a:solidFill>
                <a:latin typeface="Times New Roman" panose="02020603050405020304" pitchFamily="18" charset="0"/>
                <a:cs typeface="Times New Roman" panose="02020603050405020304" pitchFamily="18" charset="0"/>
              </a:rPr>
              <a:t>runcible</a:t>
            </a:r>
            <a:r>
              <a:rPr lang="en-US" i="1" dirty="0">
                <a:solidFill>
                  <a:prstClr val="black"/>
                </a:solidFill>
                <a:latin typeface="Times New Roman" panose="02020603050405020304" pitchFamily="18" charset="0"/>
                <a:cs typeface="Times New Roman" panose="02020603050405020304" pitchFamily="18" charset="0"/>
              </a:rPr>
              <a:t> spoon</a:t>
            </a:r>
          </a:p>
          <a:p>
            <a:pPr marL="0" lvl="0" indent="0">
              <a:buNone/>
            </a:pPr>
            <a:r>
              <a:rPr lang="en-US" sz="2400" b="1" i="1" dirty="0">
                <a:solidFill>
                  <a:prstClr val="black"/>
                </a:solidFill>
                <a:latin typeface="Times New Roman" panose="02020603050405020304" pitchFamily="18" charset="0"/>
                <a:cs typeface="Times New Roman" panose="02020603050405020304" pitchFamily="18" charset="0"/>
              </a:rPr>
              <a:t>                                       Edward Lear, The Owl and the Pussy-Cat</a:t>
            </a:r>
            <a:endParaRPr lang="fr-FR" sz="2400" b="1" i="1" dirty="0">
              <a:solidFill>
                <a:prstClr val="black"/>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228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en-US" b="1" dirty="0" smtClean="0">
                <a:solidFill>
                  <a:srgbClr val="7030A0"/>
                </a:solidFill>
                <a:latin typeface="Times New Roman" panose="02020603050405020304" pitchFamily="18" charset="0"/>
                <a:cs typeface="Times New Roman" panose="02020603050405020304" pitchFamily="18" charset="0"/>
              </a:rPr>
              <a:t>Functional</a:t>
            </a:r>
            <a:r>
              <a:rPr lang="fr-FR" b="1" dirty="0" smtClean="0">
                <a:solidFill>
                  <a:srgbClr val="7030A0"/>
                </a:solidFill>
                <a:latin typeface="Times New Roman" panose="02020603050405020304" pitchFamily="18" charset="0"/>
                <a:cs typeface="Times New Roman" panose="02020603050405020304" pitchFamily="18" charset="0"/>
              </a:rPr>
              <a:t> </a:t>
            </a:r>
            <a:r>
              <a:rPr lang="fr-FR" b="1" dirty="0">
                <a:solidFill>
                  <a:srgbClr val="7030A0"/>
                </a:solidFill>
                <a:latin typeface="Times New Roman" panose="02020603050405020304" pitchFamily="18" charset="0"/>
                <a:cs typeface="Times New Roman" panose="02020603050405020304" pitchFamily="18" charset="0"/>
              </a:rPr>
              <a:t>conversion </a:t>
            </a:r>
            <a:r>
              <a:rPr lang="fr-F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process of converting a word from one grammatical class to another. "By Conversion we understand derivation of a new lexeme from an existing one without a specific morphological marker indicating the change of word class and meaning."(</a:t>
            </a:r>
            <a:r>
              <a:rPr lang="en-US" dirty="0" err="1">
                <a:latin typeface="Times New Roman" panose="02020603050405020304" pitchFamily="18" charset="0"/>
                <a:cs typeface="Times New Roman" panose="02020603050405020304" pitchFamily="18" charset="0"/>
              </a:rPr>
              <a:t>Kortmann</a:t>
            </a:r>
            <a:r>
              <a:rPr lang="en-US" dirty="0">
                <a:latin typeface="Times New Roman" panose="02020603050405020304" pitchFamily="18" charset="0"/>
                <a:cs typeface="Times New Roman" panose="02020603050405020304" pitchFamily="18" charset="0"/>
              </a:rPr>
              <a:t> 2005, 103)</a:t>
            </a:r>
          </a:p>
          <a:p>
            <a:pPr marL="0" indent="0">
              <a:buNone/>
            </a:pPr>
            <a:r>
              <a:rPr lang="en-US" dirty="0">
                <a:latin typeface="Times New Roman" panose="02020603050405020304" pitchFamily="18" charset="0"/>
                <a:cs typeface="Times New Roman" panose="02020603050405020304" pitchFamily="18" charset="0"/>
              </a:rPr>
              <a:t> My heart in </a:t>
            </a:r>
            <a:r>
              <a:rPr lang="en-US" dirty="0" smtClean="0">
                <a:latin typeface="Times New Roman" panose="02020603050405020304" pitchFamily="18" charset="0"/>
                <a:cs typeface="Times New Roman" panose="02020603050405020304" pitchFamily="18" charset="0"/>
              </a:rPr>
              <a:t>hiding</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Stirred for a bird-</a:t>
            </a:r>
            <a:r>
              <a:rPr lang="en-US" b="1" dirty="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achieve</a:t>
            </a:r>
            <a:r>
              <a:rPr lang="en-US" dirty="0">
                <a:latin typeface="Times New Roman" panose="02020603050405020304" pitchFamily="18" charset="0"/>
                <a:cs typeface="Times New Roman" panose="02020603050405020304" pitchFamily="18" charset="0"/>
              </a:rPr>
              <a:t> of, the mastery of the </a:t>
            </a:r>
            <a:r>
              <a:rPr lang="en-US" dirty="0" smtClean="0">
                <a:latin typeface="Times New Roman" panose="02020603050405020304" pitchFamily="18" charset="0"/>
                <a:cs typeface="Times New Roman" panose="02020603050405020304" pitchFamily="18" charset="0"/>
              </a:rPr>
              <a:t>thing.</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(Hopkins ,The </a:t>
            </a:r>
            <a:r>
              <a:rPr lang="en-US" dirty="0" err="1">
                <a:latin typeface="Times New Roman" panose="02020603050405020304" pitchFamily="18" charset="0"/>
                <a:cs typeface="Times New Roman" panose="02020603050405020304" pitchFamily="18" charset="0"/>
              </a:rPr>
              <a:t>Windhove</a:t>
            </a:r>
            <a:r>
              <a:rPr lang="en-US" dirty="0">
                <a:latin typeface="Times New Roman" panose="02020603050405020304" pitchFamily="18" charset="0"/>
                <a:cs typeface="Times New Roman" panose="02020603050405020304" pitchFamily="18" charset="0"/>
              </a:rPr>
              <a:t>)</a:t>
            </a:r>
          </a:p>
          <a:p>
            <a:endParaRPr lang="fr-FR" dirty="0"/>
          </a:p>
        </p:txBody>
      </p:sp>
    </p:spTree>
    <p:extLst>
      <p:ext uri="{BB962C8B-B14F-4D97-AF65-F5344CB8AC3E}">
        <p14:creationId xmlns:p14="http://schemas.microsoft.com/office/powerpoint/2010/main" val="3911971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en-US" b="1" dirty="0" smtClean="0">
                <a:solidFill>
                  <a:srgbClr val="7030A0"/>
                </a:solidFill>
                <a:latin typeface="Times New Roman" panose="02020603050405020304" pitchFamily="18" charset="0"/>
                <a:cs typeface="Times New Roman" panose="02020603050405020304" pitchFamily="18" charset="0"/>
              </a:rPr>
              <a:t>Affixation and compounding</a:t>
            </a:r>
            <a:r>
              <a:rPr lang="fr-F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affixation ( </a:t>
            </a:r>
            <a:r>
              <a:rPr lang="en-US" dirty="0">
                <a:latin typeface="Times New Roman" panose="02020603050405020304" pitchFamily="18" charset="0"/>
                <a:cs typeface="Times New Roman" panose="02020603050405020304" pitchFamily="18" charset="0"/>
              </a:rPr>
              <a:t>the addition of a prefix or suffix to an item already in the language) and compounding ( the joining together of two or more items to make a single compound one ) (Leech 1969:43). </a:t>
            </a:r>
            <a:endParaRPr lang="fr-FR"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915925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8338" y="365125"/>
            <a:ext cx="10645462" cy="987157"/>
          </a:xfrm>
        </p:spPr>
        <p:txBody>
          <a:bodyPr>
            <a:normAutofit/>
          </a:bodyPr>
          <a:lstStyle/>
          <a:p>
            <a:r>
              <a:rPr lang="fr-FR" b="1" dirty="0" smtClean="0">
                <a:latin typeface="Times New Roman" panose="02020603050405020304" pitchFamily="18" charset="0"/>
                <a:cs typeface="Times New Roman" panose="02020603050405020304" pitchFamily="18" charset="0"/>
              </a:rPr>
              <a:t>3- Grammatical </a:t>
            </a:r>
            <a:r>
              <a:rPr lang="fr-FR" b="1" dirty="0" err="1" smtClean="0">
                <a:latin typeface="Times New Roman" panose="02020603050405020304" pitchFamily="18" charset="0"/>
                <a:cs typeface="Times New Roman" panose="02020603050405020304" pitchFamily="18" charset="0"/>
              </a:rPr>
              <a:t>deviation</a:t>
            </a:r>
            <a:r>
              <a:rPr lang="fr-FR" b="1" dirty="0" smtClean="0">
                <a:latin typeface="Times New Roman" panose="02020603050405020304" pitchFamily="18" charset="0"/>
                <a:cs typeface="Times New Roman" panose="02020603050405020304" pitchFamily="18" charset="0"/>
              </a:rPr>
              <a:t>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503653"/>
            <a:ext cx="10515600" cy="5025936"/>
          </a:xfrm>
        </p:spPr>
        <p:txBody>
          <a:bodyPr>
            <a:normAutofit lnSpcReduction="10000"/>
          </a:bodyPr>
          <a:lstStyle/>
          <a:p>
            <a:pPr marL="0" indent="0">
              <a:buNone/>
            </a:pPr>
            <a:endParaRPr lang="fr-FR"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functions of certain lexical categories may be juxtaposed and what </a:t>
            </a:r>
            <a:r>
              <a:rPr lang="en-US" dirty="0" smtClean="0">
                <a:latin typeface="Times New Roman" panose="02020603050405020304" pitchFamily="18" charset="0"/>
                <a:cs typeface="Times New Roman" panose="02020603050405020304" pitchFamily="18" charset="0"/>
              </a:rPr>
              <a:t>are regarded</a:t>
            </a:r>
            <a:r>
              <a:rPr lang="en-US" dirty="0">
                <a:latin typeface="Times New Roman" panose="02020603050405020304" pitchFamily="18" charset="0"/>
                <a:cs typeface="Times New Roman" panose="02020603050405020304" pitchFamily="18" charset="0"/>
              </a:rPr>
              <a:t>, as grammatical rules may not be obeyed</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case of </a:t>
            </a:r>
            <a:r>
              <a:rPr lang="en-US" b="1" dirty="0">
                <a:latin typeface="Times New Roman" panose="02020603050405020304" pitchFamily="18" charset="0"/>
                <a:cs typeface="Times New Roman" panose="02020603050405020304" pitchFamily="18" charset="0"/>
              </a:rPr>
              <a:t>ungrammaticality </a:t>
            </a:r>
            <a:r>
              <a:rPr lang="en-US" dirty="0">
                <a:latin typeface="Times New Roman" panose="02020603050405020304" pitchFamily="18" charset="0"/>
                <a:cs typeface="Times New Roman" panose="02020603050405020304" pitchFamily="18" charset="0"/>
              </a:rPr>
              <a:t>is one of the main features of grammatical deviation; such as "I </a:t>
            </a:r>
            <a:r>
              <a:rPr lang="en-US" b="1" dirty="0">
                <a:solidFill>
                  <a:srgbClr val="00B050"/>
                </a:solidFill>
                <a:latin typeface="Times New Roman" panose="02020603050405020304" pitchFamily="18" charset="0"/>
                <a:cs typeface="Times New Roman" panose="02020603050405020304" pitchFamily="18" charset="0"/>
              </a:rPr>
              <a:t>does not </a:t>
            </a:r>
            <a:r>
              <a:rPr lang="en-US" dirty="0">
                <a:latin typeface="Times New Roman" panose="02020603050405020304" pitchFamily="18" charset="0"/>
                <a:cs typeface="Times New Roman" panose="02020603050405020304" pitchFamily="18" charset="0"/>
              </a:rPr>
              <a:t>like him" (Leech,1969:45</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There are </a:t>
            </a:r>
            <a:r>
              <a:rPr lang="en-US" b="1" dirty="0" smtClean="0">
                <a:latin typeface="Times New Roman" panose="02020603050405020304" pitchFamily="18" charset="0"/>
                <a:cs typeface="Times New Roman" panose="02020603050405020304" pitchFamily="18" charset="0"/>
              </a:rPr>
              <a:t>two main types </a:t>
            </a:r>
            <a:r>
              <a:rPr lang="en-US" dirty="0" smtClean="0">
                <a:latin typeface="Times New Roman" panose="02020603050405020304" pitchFamily="18" charset="0"/>
                <a:cs typeface="Times New Roman" panose="02020603050405020304" pitchFamily="18" charset="0"/>
              </a:rPr>
              <a:t>of grammatical deviation: </a:t>
            </a: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Morphological</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the grammar of the words</a:t>
            </a:r>
            <a:r>
              <a:rPr lang="en-US" dirty="0" smtClean="0">
                <a:latin typeface="Times New Roman" panose="02020603050405020304" pitchFamily="18" charset="0"/>
                <a:cs typeface="Times New Roman" panose="02020603050405020304" pitchFamily="18" charset="0"/>
              </a:rPr>
              <a:t>)</a:t>
            </a:r>
          </a:p>
          <a:p>
            <a:pPr marL="0" indent="0">
              <a:buNone/>
            </a:pPr>
            <a:r>
              <a:rPr lang="en-US" b="1" dirty="0">
                <a:solidFill>
                  <a:srgbClr val="FF0000"/>
                </a:solidFill>
                <a:latin typeface="Times New Roman" panose="02020603050405020304" pitchFamily="18" charset="0"/>
                <a:cs typeface="Times New Roman" panose="02020603050405020304" pitchFamily="18" charset="0"/>
              </a:rPr>
              <a:t>S</a:t>
            </a:r>
            <a:r>
              <a:rPr lang="en-US" b="1" dirty="0" smtClean="0">
                <a:solidFill>
                  <a:srgbClr val="FF0000"/>
                </a:solidFill>
                <a:latin typeface="Times New Roman" panose="02020603050405020304" pitchFamily="18" charset="0"/>
                <a:cs typeface="Times New Roman" panose="02020603050405020304" pitchFamily="18" charset="0"/>
              </a:rPr>
              <a:t>yntactic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the grammar </a:t>
            </a:r>
            <a:r>
              <a:rPr lang="en-US" dirty="0">
                <a:latin typeface="Times New Roman" panose="02020603050405020304" pitchFamily="18" charset="0"/>
                <a:cs typeface="Times New Roman" panose="02020603050405020304" pitchFamily="18" charset="0"/>
              </a:rPr>
              <a:t>of how words pattern within sentences </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Double negative</a:t>
            </a:r>
            <a:endParaRPr lang="en-US" b="1"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79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en-US" dirty="0"/>
          </a:p>
          <a:p>
            <a:pPr marL="0" indent="0">
              <a:buNone/>
            </a:pPr>
            <a:r>
              <a:rPr lang="en-US" i="1" dirty="0">
                <a:latin typeface="Times New Roman" panose="02020603050405020304" pitchFamily="18" charset="0"/>
                <a:cs typeface="Times New Roman" panose="02020603050405020304" pitchFamily="18" charset="0"/>
              </a:rPr>
              <a:t>This was the </a:t>
            </a:r>
            <a:r>
              <a:rPr lang="en-US" b="1" i="1" dirty="0">
                <a:solidFill>
                  <a:srgbClr val="FF0000"/>
                </a:solidFill>
                <a:latin typeface="Times New Roman" panose="02020603050405020304" pitchFamily="18" charset="0"/>
                <a:cs typeface="Times New Roman" panose="02020603050405020304" pitchFamily="18" charset="0"/>
              </a:rPr>
              <a:t>most</a:t>
            </a:r>
            <a:r>
              <a:rPr lang="en-US" i="1" dirty="0">
                <a:solidFill>
                  <a:srgbClr val="FF0000"/>
                </a:solidFill>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rPr>
              <a:t>unkindest </a:t>
            </a:r>
            <a:r>
              <a:rPr lang="en-US" i="1" dirty="0">
                <a:latin typeface="Times New Roman" panose="02020603050405020304" pitchFamily="18" charset="0"/>
                <a:cs typeface="Times New Roman" panose="02020603050405020304" pitchFamily="18" charset="0"/>
              </a:rPr>
              <a:t>cut of all. </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Antony, Act 3 Scene 2</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I will </a:t>
            </a:r>
            <a:r>
              <a:rPr lang="en-US" b="1" dirty="0">
                <a:solidFill>
                  <a:srgbClr val="FF0000"/>
                </a:solidFill>
                <a:latin typeface="Times New Roman" panose="02020603050405020304" pitchFamily="18" charset="0"/>
                <a:cs typeface="Times New Roman" panose="02020603050405020304" pitchFamily="18" charset="0"/>
              </a:rPr>
              <a:t>never</a:t>
            </a:r>
            <a:r>
              <a:rPr lang="en-US" dirty="0">
                <a:latin typeface="Times New Roman" panose="02020603050405020304" pitchFamily="18" charset="0"/>
                <a:cs typeface="Times New Roman" panose="02020603050405020304" pitchFamily="18" charset="0"/>
              </a:rPr>
              <a:t> do </a:t>
            </a:r>
            <a:r>
              <a:rPr lang="en-US" b="1" dirty="0">
                <a:solidFill>
                  <a:srgbClr val="FF0000"/>
                </a:solidFill>
                <a:latin typeface="Times New Roman" panose="02020603050405020304" pitchFamily="18" charset="0"/>
                <a:cs typeface="Times New Roman" panose="02020603050405020304" pitchFamily="18" charset="0"/>
              </a:rPr>
              <a:t>nothing</a:t>
            </a:r>
            <a:r>
              <a:rPr lang="en-US" dirty="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no</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more "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Brook, 1977:146). </a:t>
            </a:r>
          </a:p>
          <a:p>
            <a:pPr marL="0" indent="0">
              <a:buNone/>
            </a:pPr>
            <a:r>
              <a:rPr lang="en-US" dirty="0"/>
              <a:t> He lurches here and there by guess</a:t>
            </a:r>
          </a:p>
          <a:p>
            <a:pPr marL="0" indent="0">
              <a:buNone/>
            </a:pPr>
            <a:r>
              <a:rPr lang="en-US" b="1" dirty="0">
                <a:solidFill>
                  <a:srgbClr val="FF0000"/>
                </a:solidFill>
              </a:rPr>
              <a:t>And God and hope and hopelessness</a:t>
            </a:r>
            <a:r>
              <a:rPr lang="en-US" dirty="0">
                <a:solidFill>
                  <a:srgbClr val="FF0000"/>
                </a:solidFill>
              </a:rPr>
              <a:t>. </a:t>
            </a:r>
            <a:endParaRPr lang="en-US" dirty="0" smtClean="0">
              <a:solidFill>
                <a:srgbClr val="FF0000"/>
              </a:solidFill>
            </a:endParaRPr>
          </a:p>
          <a:p>
            <a:pPr marL="0" indent="0">
              <a:buNone/>
            </a:pPr>
            <a:r>
              <a:rPr lang="en-US" dirty="0"/>
              <a:t> </a:t>
            </a:r>
            <a:r>
              <a:rPr lang="en-US" dirty="0" smtClean="0"/>
              <a:t>                                    (</a:t>
            </a:r>
            <a:r>
              <a:rPr lang="en-US" dirty="0"/>
              <a:t>Robert Graves ‘Flying Crooked’) </a:t>
            </a:r>
            <a:endParaRPr lang="fr-FR" dirty="0"/>
          </a:p>
        </p:txBody>
      </p:sp>
    </p:spTree>
    <p:extLst>
      <p:ext uri="{BB962C8B-B14F-4D97-AF65-F5344CB8AC3E}">
        <p14:creationId xmlns:p14="http://schemas.microsoft.com/office/powerpoint/2010/main" val="1936769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84126"/>
          </a:xfrm>
        </p:spPr>
        <p:txBody>
          <a:bodyPr>
            <a:normAutofit/>
          </a:bodyPr>
          <a:lstStyle/>
          <a:p>
            <a:r>
              <a:rPr lang="fr-FR" b="1" dirty="0" err="1" smtClean="0">
                <a:latin typeface="Times New Roman" panose="02020603050405020304" pitchFamily="18" charset="0"/>
                <a:cs typeface="Times New Roman" panose="02020603050405020304" pitchFamily="18" charset="0"/>
              </a:rPr>
              <a:t>Phonological</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deviation</a:t>
            </a:r>
            <a:r>
              <a:rPr lang="fr-FR" b="1" dirty="0" smtClean="0">
                <a:latin typeface="Times New Roman" panose="02020603050405020304" pitchFamily="18" charset="0"/>
                <a:cs typeface="Times New Roman" panose="02020603050405020304" pitchFamily="18" charset="0"/>
              </a:rPr>
              <a:t>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Phonological deviation </a:t>
            </a:r>
            <a:r>
              <a:rPr lang="en-US" dirty="0">
                <a:latin typeface="Times New Roman" panose="02020603050405020304" pitchFamily="18" charset="0"/>
                <a:cs typeface="Times New Roman" panose="02020603050405020304" pitchFamily="18" charset="0"/>
              </a:rPr>
              <a:t>deals with </a:t>
            </a:r>
            <a:r>
              <a:rPr lang="en-US" b="1" dirty="0">
                <a:latin typeface="Times New Roman" panose="02020603050405020304" pitchFamily="18" charset="0"/>
                <a:cs typeface="Times New Roman" panose="02020603050405020304" pitchFamily="18" charset="0"/>
              </a:rPr>
              <a:t>the sound </a:t>
            </a:r>
            <a:r>
              <a:rPr lang="en-US" b="1" dirty="0" smtClean="0">
                <a:latin typeface="Times New Roman" panose="02020603050405020304" pitchFamily="18" charset="0"/>
                <a:cs typeface="Times New Roman" panose="02020603050405020304" pitchFamily="18" charset="0"/>
              </a:rPr>
              <a:t>patterns</a:t>
            </a:r>
            <a:r>
              <a:rPr lang="en-US" dirty="0" smtClean="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The </a:t>
            </a:r>
            <a:r>
              <a:rPr lang="fr-FR" dirty="0" err="1" smtClean="0">
                <a:latin typeface="Times New Roman" panose="02020603050405020304" pitchFamily="18" charset="0"/>
                <a:cs typeface="Times New Roman" panose="02020603050405020304" pitchFamily="18" charset="0"/>
              </a:rPr>
              <a:t>following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sound</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devices</a:t>
            </a:r>
            <a:r>
              <a:rPr lang="fr-FR" dirty="0" smtClean="0">
                <a:latin typeface="Times New Roman" panose="02020603050405020304" pitchFamily="18" charset="0"/>
                <a:cs typeface="Times New Roman" panose="02020603050405020304" pitchFamily="18" charset="0"/>
              </a:rPr>
              <a:t> are </a:t>
            </a:r>
            <a:r>
              <a:rPr lang="fr-FR" dirty="0" err="1" smtClean="0">
                <a:latin typeface="Times New Roman" panose="02020603050405020304" pitchFamily="18" charset="0"/>
                <a:cs typeface="Times New Roman" panose="02020603050405020304" pitchFamily="18" charset="0"/>
              </a:rPr>
              <a:t>among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phonological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deviations</a:t>
            </a:r>
            <a:r>
              <a:rPr lang="fr-FR"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Alliteration</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Consonance </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Assonance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Rhyme </a:t>
            </a:r>
            <a:r>
              <a:rPr lang="en-US" dirty="0" smtClean="0">
                <a:latin typeface="Times New Roman" panose="02020603050405020304" pitchFamily="18" charset="0"/>
                <a:cs typeface="Times New Roman" panose="02020603050405020304" pitchFamily="18" charset="0"/>
              </a:rPr>
              <a:t>scheme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omission </a:t>
            </a:r>
            <a:r>
              <a:rPr lang="en-US" dirty="0" smtClean="0">
                <a:latin typeface="Times New Roman" panose="02020603050405020304" pitchFamily="18" charset="0"/>
                <a:cs typeface="Times New Roman" panose="02020603050405020304" pitchFamily="18" charset="0"/>
              </a:rPr>
              <a:t>of some parts.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123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Foreground:</a:t>
            </a:r>
            <a:endParaRPr lang="en-US"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0" indent="0">
              <a:buNone/>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a:t>
            </a:r>
            <a:r>
              <a:rPr lang="fr-FR" dirty="0" smtClean="0">
                <a:latin typeface="Times New Roman" panose="02020603050405020304" pitchFamily="18" charset="0"/>
                <a:cs typeface="Times New Roman" panose="02020603050405020304" pitchFamily="18" charset="0"/>
              </a:rPr>
              <a:t> part of a </a:t>
            </a:r>
            <a:r>
              <a:rPr lang="fr-FR" dirty="0" err="1" smtClean="0">
                <a:latin typeface="Times New Roman" panose="02020603050405020304" pitchFamily="18" charset="0"/>
                <a:cs typeface="Times New Roman" panose="02020603050405020304" pitchFamily="18" charset="0"/>
              </a:rPr>
              <a:t>scene</a:t>
            </a:r>
            <a:r>
              <a:rPr lang="fr-FR" dirty="0" smtClean="0">
                <a:latin typeface="Times New Roman" panose="02020603050405020304" pitchFamily="18" charset="0"/>
                <a:cs typeface="Times New Roman" panose="02020603050405020304" pitchFamily="18" charset="0"/>
              </a:rPr>
              <a:t> or a </a:t>
            </a:r>
            <a:r>
              <a:rPr lang="fr-FR" dirty="0" err="1" smtClean="0">
                <a:latin typeface="Times New Roman" panose="02020603050405020304" pitchFamily="18" charset="0"/>
                <a:cs typeface="Times New Roman" panose="02020603050405020304" pitchFamily="18" charset="0"/>
              </a:rPr>
              <a:t>picture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nearest</a:t>
            </a:r>
            <a:r>
              <a:rPr lang="fr-FR" dirty="0" smtClean="0">
                <a:latin typeface="Times New Roman" panose="02020603050405020304" pitchFamily="18" charset="0"/>
                <a:cs typeface="Times New Roman" panose="02020603050405020304" pitchFamily="18" charset="0"/>
              </a:rPr>
              <a:t> to and in front of the </a:t>
            </a:r>
            <a:r>
              <a:rPr lang="fr-FR" dirty="0" err="1" smtClean="0">
                <a:latin typeface="Times New Roman" panose="02020603050405020304" pitchFamily="18" charset="0"/>
                <a:cs typeface="Times New Roman" panose="02020603050405020304" pitchFamily="18" charset="0"/>
              </a:rPr>
              <a:t>viewer</a:t>
            </a:r>
            <a:r>
              <a:rPr lang="fr-FR" dirty="0" smtClean="0">
                <a:latin typeface="Times New Roman" panose="02020603050405020304" pitchFamily="18" charset="0"/>
                <a:cs typeface="Times New Roman" panose="02020603050405020304" pitchFamily="18" charset="0"/>
              </a:rPr>
              <a:t> in a </a:t>
            </a:r>
            <a:r>
              <a:rPr lang="fr-FR" dirty="0" err="1" smtClean="0">
                <a:latin typeface="Times New Roman" panose="02020603050405020304" pitchFamily="18" charset="0"/>
                <a:cs typeface="Times New Roman" panose="02020603050405020304" pitchFamily="18" charset="0"/>
              </a:rPr>
              <a:t>prominent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noticeable</a:t>
            </a:r>
            <a:r>
              <a:rPr lang="fr-FR" dirty="0" smtClean="0">
                <a:latin typeface="Times New Roman" panose="02020603050405020304" pitchFamily="18" charset="0"/>
                <a:cs typeface="Times New Roman" panose="02020603050405020304" pitchFamily="18" charset="0"/>
              </a:rPr>
              <a:t> position.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endParaRPr lang="fr-FR" sz="2400" i="1"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So, foregrounding is an action of emphasizing something to catch people’s attention because it is bigger, colorful, detailed, repeated… etc.</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opposite of backgrounding. In backgrounding technique, we often explore those features which are hidden. It is very close to </a:t>
            </a:r>
            <a:r>
              <a:rPr lang="en-US" b="1" i="1" dirty="0">
                <a:solidFill>
                  <a:srgbClr val="FF0000"/>
                </a:solidFill>
                <a:latin typeface="Times New Roman" panose="02020603050405020304" pitchFamily="18" charset="0"/>
                <a:cs typeface="Times New Roman" panose="02020603050405020304" pitchFamily="18" charset="0"/>
              </a:rPr>
              <a:t>Critical Discourse Analysis</a:t>
            </a:r>
            <a:r>
              <a:rPr lang="en-US" i="1"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4451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838200" y="1690688"/>
            <a:ext cx="10515600" cy="4351338"/>
          </a:xfrm>
        </p:spPr>
        <p:txBody>
          <a:bodyPr/>
          <a:lstStyle/>
          <a:p>
            <a:pPr marL="0" lvl="0" indent="0">
              <a:buNone/>
            </a:pPr>
            <a:r>
              <a:rPr lang="fr-FR" b="1" dirty="0">
                <a:solidFill>
                  <a:srgbClr val="C00000"/>
                </a:solidFill>
                <a:latin typeface="Times New Roman" panose="02020603050405020304" pitchFamily="18" charset="0"/>
                <a:cs typeface="Times New Roman" panose="02020603050405020304" pitchFamily="18" charset="0"/>
              </a:rPr>
              <a:t>Alliteration</a:t>
            </a:r>
            <a:r>
              <a:rPr lang="fr-FR" dirty="0">
                <a:solidFill>
                  <a:prstClr val="black"/>
                </a:solidFill>
                <a:latin typeface="Times New Roman" panose="02020603050405020304" pitchFamily="18" charset="0"/>
                <a:cs typeface="Times New Roman" panose="02020603050405020304" pitchFamily="18" charset="0"/>
              </a:rPr>
              <a:t>: the </a:t>
            </a:r>
            <a:r>
              <a:rPr lang="fr-FR" dirty="0" err="1">
                <a:solidFill>
                  <a:prstClr val="black"/>
                </a:solidFill>
                <a:latin typeface="Times New Roman" panose="02020603050405020304" pitchFamily="18" charset="0"/>
                <a:cs typeface="Times New Roman" panose="02020603050405020304" pitchFamily="18" charset="0"/>
              </a:rPr>
              <a:t>repetition</a:t>
            </a:r>
            <a:r>
              <a:rPr lang="fr-FR" dirty="0">
                <a:solidFill>
                  <a:prstClr val="black"/>
                </a:solidFill>
                <a:latin typeface="Times New Roman" panose="02020603050405020304" pitchFamily="18" charset="0"/>
                <a:cs typeface="Times New Roman" panose="02020603050405020304" pitchFamily="18" charset="0"/>
              </a:rPr>
              <a:t> of initial consonant </a:t>
            </a:r>
            <a:r>
              <a:rPr lang="fr-FR" dirty="0" err="1">
                <a:solidFill>
                  <a:prstClr val="black"/>
                </a:solidFill>
                <a:latin typeface="Times New Roman" panose="02020603050405020304" pitchFamily="18" charset="0"/>
                <a:cs typeface="Times New Roman" panose="02020603050405020304" pitchFamily="18" charset="0"/>
              </a:rPr>
              <a:t>sound</a:t>
            </a:r>
            <a:r>
              <a:rPr lang="fr-FR" dirty="0" smtClean="0">
                <a:solidFill>
                  <a:prstClr val="black"/>
                </a:solidFill>
                <a:latin typeface="Times New Roman" panose="02020603050405020304" pitchFamily="18" charset="0"/>
                <a:cs typeface="Times New Roman" panose="02020603050405020304" pitchFamily="18" charset="0"/>
              </a:rPr>
              <a:t>.</a:t>
            </a:r>
          </a:p>
          <a:p>
            <a:pPr marL="0" lvl="0" indent="0">
              <a:buNone/>
            </a:pPr>
            <a:endParaRPr lang="fr-FR" dirty="0">
              <a:solidFill>
                <a:prstClr val="black"/>
              </a:solidFill>
              <a:latin typeface="Times New Roman" panose="02020603050405020304" pitchFamily="18" charset="0"/>
              <a:cs typeface="Times New Roman" panose="02020603050405020304" pitchFamily="18" charset="0"/>
            </a:endParaRPr>
          </a:p>
          <a:p>
            <a:pPr marL="0" lvl="0" indent="0">
              <a:buNone/>
            </a:pPr>
            <a:r>
              <a:rPr lang="fr-FR" sz="3200" i="1" dirty="0" smtClean="0">
                <a:solidFill>
                  <a:prstClr val="black"/>
                </a:solidFill>
                <a:latin typeface="Times New Roman" panose="02020603050405020304" pitchFamily="18" charset="0"/>
                <a:cs typeface="Times New Roman" panose="02020603050405020304" pitchFamily="18" charset="0"/>
              </a:rPr>
              <a:t>As </a:t>
            </a:r>
            <a:r>
              <a:rPr lang="fr-FR" sz="3200" i="1" dirty="0" err="1">
                <a:solidFill>
                  <a:prstClr val="black"/>
                </a:solidFill>
                <a:latin typeface="Times New Roman" panose="02020603050405020304" pitchFamily="18" charset="0"/>
                <a:cs typeface="Times New Roman" panose="02020603050405020304" pitchFamily="18" charset="0"/>
              </a:rPr>
              <a:t>may</a:t>
            </a:r>
            <a:r>
              <a:rPr lang="fr-FR" sz="3200" i="1" dirty="0">
                <a:solidFill>
                  <a:prstClr val="black"/>
                </a:solidFill>
                <a:latin typeface="Times New Roman" panose="02020603050405020304" pitchFamily="18" charset="0"/>
                <a:cs typeface="Times New Roman" panose="02020603050405020304" pitchFamily="18" charset="0"/>
              </a:rPr>
              <a:t> </a:t>
            </a:r>
            <a:r>
              <a:rPr lang="fr-FR" sz="3200" i="1" dirty="0" err="1">
                <a:solidFill>
                  <a:prstClr val="black"/>
                </a:solidFill>
                <a:latin typeface="Times New Roman" panose="02020603050405020304" pitchFamily="18" charset="0"/>
                <a:cs typeface="Times New Roman" panose="02020603050405020304" pitchFamily="18" charset="0"/>
              </a:rPr>
              <a:t>be</a:t>
            </a:r>
            <a:r>
              <a:rPr lang="fr-FR" sz="3200" i="1" dirty="0">
                <a:solidFill>
                  <a:prstClr val="black"/>
                </a:solidFill>
                <a:latin typeface="Times New Roman" panose="02020603050405020304" pitchFamily="18" charset="0"/>
                <a:cs typeface="Times New Roman" panose="02020603050405020304" pitchFamily="18" charset="0"/>
              </a:rPr>
              <a:t> in </a:t>
            </a:r>
            <a:r>
              <a:rPr lang="fr-FR" sz="3200" i="1" dirty="0" err="1">
                <a:solidFill>
                  <a:prstClr val="black"/>
                </a:solidFill>
                <a:latin typeface="Times New Roman" panose="02020603050405020304" pitchFamily="18" charset="0"/>
                <a:cs typeface="Times New Roman" panose="02020603050405020304" pitchFamily="18" charset="0"/>
              </a:rPr>
              <a:t>dark</a:t>
            </a:r>
            <a:r>
              <a:rPr lang="fr-FR" sz="3200" i="1" dirty="0">
                <a:solidFill>
                  <a:prstClr val="black"/>
                </a:solidFill>
                <a:latin typeface="Times New Roman" panose="02020603050405020304" pitchFamily="18" charset="0"/>
                <a:cs typeface="Times New Roman" panose="02020603050405020304" pitchFamily="18" charset="0"/>
              </a:rPr>
              <a:t> </a:t>
            </a:r>
            <a:r>
              <a:rPr lang="fr-FR" sz="3200" b="1" i="1" dirty="0" err="1">
                <a:solidFill>
                  <a:srgbClr val="FF0000"/>
                </a:solidFill>
                <a:latin typeface="Times New Roman" panose="02020603050405020304" pitchFamily="18" charset="0"/>
                <a:cs typeface="Times New Roman" panose="02020603050405020304" pitchFamily="18" charset="0"/>
              </a:rPr>
              <a:t>w</a:t>
            </a:r>
            <a:r>
              <a:rPr lang="fr-FR" sz="3200" i="1" dirty="0" err="1">
                <a:solidFill>
                  <a:prstClr val="black"/>
                </a:solidFill>
                <a:latin typeface="Times New Roman" panose="02020603050405020304" pitchFamily="18" charset="0"/>
                <a:cs typeface="Times New Roman" panose="02020603050405020304" pitchFamily="18" charset="0"/>
              </a:rPr>
              <a:t>oods</a:t>
            </a:r>
            <a:r>
              <a:rPr lang="fr-FR" sz="3200" i="1" dirty="0">
                <a:solidFill>
                  <a:prstClr val="black"/>
                </a:solidFill>
                <a:latin typeface="Times New Roman" panose="02020603050405020304" pitchFamily="18" charset="0"/>
                <a:cs typeface="Times New Roman" panose="02020603050405020304" pitchFamily="18" charset="0"/>
              </a:rPr>
              <a:t>, and </a:t>
            </a:r>
            <a:r>
              <a:rPr lang="fr-FR" sz="3200" b="1" i="1" dirty="0" err="1">
                <a:solidFill>
                  <a:srgbClr val="FF0000"/>
                </a:solidFill>
                <a:latin typeface="Times New Roman" panose="02020603050405020304" pitchFamily="18" charset="0"/>
                <a:cs typeface="Times New Roman" panose="02020603050405020304" pitchFamily="18" charset="0"/>
              </a:rPr>
              <a:t>w</a:t>
            </a:r>
            <a:r>
              <a:rPr lang="fr-FR" sz="3200" i="1" dirty="0" err="1">
                <a:solidFill>
                  <a:prstClr val="black"/>
                </a:solidFill>
                <a:latin typeface="Times New Roman" panose="02020603050405020304" pitchFamily="18" charset="0"/>
                <a:cs typeface="Times New Roman" panose="02020603050405020304" pitchFamily="18" charset="0"/>
              </a:rPr>
              <a:t>ith</a:t>
            </a:r>
            <a:r>
              <a:rPr lang="fr-FR" sz="3200" i="1" dirty="0">
                <a:solidFill>
                  <a:prstClr val="black"/>
                </a:solidFill>
                <a:latin typeface="Times New Roman" panose="02020603050405020304" pitchFamily="18" charset="0"/>
                <a:cs typeface="Times New Roman" panose="02020603050405020304" pitchFamily="18" charset="0"/>
              </a:rPr>
              <a:t> a </a:t>
            </a:r>
            <a:r>
              <a:rPr lang="fr-FR" sz="3200" i="1" dirty="0" err="1">
                <a:solidFill>
                  <a:prstClr val="black"/>
                </a:solidFill>
                <a:latin typeface="Times New Roman" panose="02020603050405020304" pitchFamily="18" charset="0"/>
                <a:cs typeface="Times New Roman" panose="02020603050405020304" pitchFamily="18" charset="0"/>
              </a:rPr>
              <a:t>song</a:t>
            </a:r>
            <a:r>
              <a:rPr lang="fr-FR" sz="3200" i="1" dirty="0">
                <a:solidFill>
                  <a:prstClr val="black"/>
                </a:solidFill>
                <a:latin typeface="Times New Roman" panose="02020603050405020304" pitchFamily="18" charset="0"/>
                <a:cs typeface="Times New Roman" panose="02020603050405020304" pitchFamily="18" charset="0"/>
              </a:rPr>
              <a:t> (line3)</a:t>
            </a:r>
          </a:p>
          <a:p>
            <a:pPr marL="0" lvl="0" indent="0">
              <a:buNone/>
            </a:pPr>
            <a:r>
              <a:rPr lang="en-US" sz="3200" i="1" dirty="0">
                <a:solidFill>
                  <a:prstClr val="black"/>
                </a:solidFill>
                <a:latin typeface="Times New Roman" panose="02020603050405020304" pitchFamily="18" charset="0"/>
                <a:cs typeface="Times New Roman" panose="02020603050405020304" pitchFamily="18" charset="0"/>
              </a:rPr>
              <a:t>In long storms an </a:t>
            </a:r>
            <a:r>
              <a:rPr lang="en-US" sz="3200" i="1" dirty="0" err="1">
                <a:solidFill>
                  <a:prstClr val="black"/>
                </a:solidFill>
                <a:latin typeface="Times New Roman" panose="02020603050405020304" pitchFamily="18" charset="0"/>
                <a:cs typeface="Times New Roman" panose="02020603050405020304" pitchFamily="18" charset="0"/>
              </a:rPr>
              <a:t>undrifted</a:t>
            </a:r>
            <a:r>
              <a:rPr lang="en-US" sz="3200" i="1" dirty="0">
                <a:solidFill>
                  <a:prstClr val="black"/>
                </a:solidFill>
                <a:latin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cs typeface="Times New Roman" panose="02020603050405020304" pitchFamily="18" charset="0"/>
              </a:rPr>
              <a:t>f</a:t>
            </a:r>
            <a:r>
              <a:rPr lang="en-US" sz="3200" i="1" dirty="0">
                <a:solidFill>
                  <a:prstClr val="black"/>
                </a:solidFill>
                <a:latin typeface="Times New Roman" panose="02020603050405020304" pitchFamily="18" charset="0"/>
                <a:cs typeface="Times New Roman" panose="02020603050405020304" pitchFamily="18" charset="0"/>
              </a:rPr>
              <a:t>our </a:t>
            </a:r>
            <a:r>
              <a:rPr lang="en-US" sz="3200" b="1" i="1" dirty="0">
                <a:solidFill>
                  <a:srgbClr val="FF0000"/>
                </a:solidFill>
                <a:latin typeface="Times New Roman" panose="02020603050405020304" pitchFamily="18" charset="0"/>
                <a:cs typeface="Times New Roman" panose="02020603050405020304" pitchFamily="18" charset="0"/>
              </a:rPr>
              <a:t>f</a:t>
            </a:r>
            <a:r>
              <a:rPr lang="en-US" sz="3200" i="1" dirty="0">
                <a:solidFill>
                  <a:prstClr val="black"/>
                </a:solidFill>
                <a:latin typeface="Times New Roman" panose="02020603050405020304" pitchFamily="18" charset="0"/>
                <a:cs typeface="Times New Roman" panose="02020603050405020304" pitchFamily="18" charset="0"/>
              </a:rPr>
              <a:t>eet deep (line15)</a:t>
            </a:r>
          </a:p>
          <a:p>
            <a:pPr marL="0" lvl="0" indent="0">
              <a:buNone/>
            </a:pPr>
            <a:r>
              <a:rPr lang="en-US" sz="3200" i="1" dirty="0">
                <a:solidFill>
                  <a:prstClr val="black"/>
                </a:solidFill>
                <a:latin typeface="Times New Roman" panose="02020603050405020304" pitchFamily="18" charset="0"/>
                <a:cs typeface="Times New Roman" panose="02020603050405020304" pitchFamily="18" charset="0"/>
              </a:rPr>
              <a:t>More than if life had never </a:t>
            </a:r>
            <a:r>
              <a:rPr lang="en-US" sz="3200" b="1" i="1" dirty="0">
                <a:solidFill>
                  <a:srgbClr val="FF0000"/>
                </a:solidFill>
                <a:latin typeface="Times New Roman" panose="02020603050405020304" pitchFamily="18" charset="0"/>
                <a:cs typeface="Times New Roman" panose="02020603050405020304" pitchFamily="18" charset="0"/>
              </a:rPr>
              <a:t>b</a:t>
            </a:r>
            <a:r>
              <a:rPr lang="en-US" sz="3200" i="1" dirty="0">
                <a:solidFill>
                  <a:prstClr val="black"/>
                </a:solidFill>
                <a:latin typeface="Times New Roman" panose="02020603050405020304" pitchFamily="18" charset="0"/>
                <a:cs typeface="Times New Roman" panose="02020603050405020304" pitchFamily="18" charset="0"/>
              </a:rPr>
              <a:t>een </a:t>
            </a:r>
            <a:r>
              <a:rPr lang="en-US" sz="3200" b="1" i="1" dirty="0">
                <a:solidFill>
                  <a:srgbClr val="FF0000"/>
                </a:solidFill>
                <a:latin typeface="Times New Roman" panose="02020603050405020304" pitchFamily="18" charset="0"/>
                <a:cs typeface="Times New Roman" panose="02020603050405020304" pitchFamily="18" charset="0"/>
              </a:rPr>
              <a:t>b</a:t>
            </a:r>
            <a:r>
              <a:rPr lang="en-US" sz="3200" i="1" dirty="0">
                <a:solidFill>
                  <a:prstClr val="black"/>
                </a:solidFill>
                <a:latin typeface="Times New Roman" panose="02020603050405020304" pitchFamily="18" charset="0"/>
                <a:cs typeface="Times New Roman" panose="02020603050405020304" pitchFamily="18" charset="0"/>
              </a:rPr>
              <a:t>egun.(line11)</a:t>
            </a:r>
          </a:p>
          <a:p>
            <a:pPr marL="0" lvl="0" indent="0">
              <a:buNone/>
            </a:pPr>
            <a:r>
              <a:rPr lang="en-US" dirty="0">
                <a:solidFill>
                  <a:prstClr val="black"/>
                </a:solidFill>
                <a:latin typeface="Times New Roman" panose="02020603050405020304" pitchFamily="18" charset="0"/>
                <a:cs typeface="Times New Roman" panose="02020603050405020304" pitchFamily="18" charset="0"/>
              </a:rPr>
              <a:t>                                             The Onset, Robert Frost</a:t>
            </a:r>
            <a:endParaRPr lang="fr-FR" dirty="0">
              <a:solidFill>
                <a:prstClr val="black"/>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176881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Consonance</a:t>
            </a:r>
            <a:r>
              <a:rPr lang="fr-F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the final consonant sounds give the same </a:t>
            </a:r>
            <a:r>
              <a:rPr lang="en-US" dirty="0" smtClean="0">
                <a:latin typeface="Times New Roman" panose="02020603050405020304" pitchFamily="18" charset="0"/>
                <a:cs typeface="Times New Roman" panose="02020603050405020304" pitchFamily="18" charset="0"/>
              </a:rPr>
              <a:t>sound.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It sha</a:t>
            </a:r>
            <a:r>
              <a:rPr lang="en-US" b="1" i="1" dirty="0">
                <a:solidFill>
                  <a:srgbClr val="C00000"/>
                </a:solidFill>
                <a:latin typeface="Times New Roman" panose="02020603050405020304" pitchFamily="18" charset="0"/>
                <a:cs typeface="Times New Roman" panose="02020603050405020304" pitchFamily="18" charset="0"/>
              </a:rPr>
              <a:t>ll</a:t>
            </a:r>
            <a:r>
              <a:rPr lang="en-US" i="1" dirty="0">
                <a:latin typeface="Times New Roman" panose="02020603050405020304" pitchFamily="18" charset="0"/>
                <a:cs typeface="Times New Roman" panose="02020603050405020304" pitchFamily="18" charset="0"/>
              </a:rPr>
              <a:t> not make again a</a:t>
            </a:r>
            <a:r>
              <a:rPr lang="en-US" b="1" i="1" dirty="0">
                <a:solidFill>
                  <a:srgbClr val="C00000"/>
                </a:solidFill>
                <a:latin typeface="Times New Roman" panose="02020603050405020304" pitchFamily="18" charset="0"/>
                <a:cs typeface="Times New Roman" panose="02020603050405020304" pitchFamily="18" charset="0"/>
              </a:rPr>
              <a:t>ll</a:t>
            </a:r>
            <a:r>
              <a:rPr lang="en-US" i="1" dirty="0">
                <a:latin typeface="Times New Roman" panose="02020603050405020304" pitchFamily="18" charset="0"/>
                <a:cs typeface="Times New Roman" panose="02020603050405020304" pitchFamily="18" charset="0"/>
              </a:rPr>
              <a:t> winter </a:t>
            </a:r>
            <a:r>
              <a:rPr lang="en-US" i="1" dirty="0" smtClean="0">
                <a:latin typeface="Times New Roman" panose="02020603050405020304" pitchFamily="18" charset="0"/>
                <a:cs typeface="Times New Roman" panose="02020603050405020304" pitchFamily="18" charset="0"/>
              </a:rPr>
              <a:t>long (line4)</a:t>
            </a:r>
          </a:p>
          <a:p>
            <a:pPr marL="0" indent="0">
              <a:buNone/>
            </a:pPr>
            <a:r>
              <a:rPr lang="en-US" i="1" dirty="0">
                <a:latin typeface="Times New Roman" panose="02020603050405020304" pitchFamily="18" charset="0"/>
                <a:cs typeface="Times New Roman" panose="02020603050405020304" pitchFamily="18" charset="0"/>
              </a:rPr>
              <a:t>It cannot chec</a:t>
            </a:r>
            <a:r>
              <a:rPr lang="en-US" b="1" i="1" dirty="0">
                <a:solidFill>
                  <a:srgbClr val="C00000"/>
                </a:solidFill>
                <a:latin typeface="Times New Roman" panose="02020603050405020304" pitchFamily="18" charset="0"/>
                <a:cs typeface="Times New Roman" panose="02020603050405020304" pitchFamily="18" charset="0"/>
              </a:rPr>
              <a:t>k</a:t>
            </a:r>
            <a:r>
              <a:rPr lang="en-US" i="1" dirty="0">
                <a:latin typeface="Times New Roman" panose="02020603050405020304" pitchFamily="18" charset="0"/>
                <a:cs typeface="Times New Roman" panose="02020603050405020304" pitchFamily="18" charset="0"/>
              </a:rPr>
              <a:t> the peeper's silver croa</a:t>
            </a:r>
            <a:r>
              <a:rPr lang="en-US" b="1" i="1" dirty="0">
                <a:solidFill>
                  <a:srgbClr val="C00000"/>
                </a:solidFill>
                <a:latin typeface="Times New Roman" panose="02020603050405020304" pitchFamily="18" charset="0"/>
                <a:cs typeface="Times New Roman" panose="02020603050405020304" pitchFamily="18" charset="0"/>
              </a:rPr>
              <a:t>k</a:t>
            </a:r>
            <a:r>
              <a:rPr lang="en-US" i="1" dirty="0" smtClean="0">
                <a:latin typeface="Times New Roman" panose="02020603050405020304" pitchFamily="18" charset="0"/>
                <a:cs typeface="Times New Roman" panose="02020603050405020304" pitchFamily="18" charset="0"/>
              </a:rPr>
              <a:t>; (line17)</a:t>
            </a:r>
          </a:p>
          <a:p>
            <a:pPr marL="0" indent="0">
              <a:buNone/>
            </a:pPr>
            <a:endParaRPr lang="fr-FR" dirty="0" smtClean="0"/>
          </a:p>
        </p:txBody>
      </p:sp>
    </p:spTree>
    <p:extLst>
      <p:ext uri="{BB962C8B-B14F-4D97-AF65-F5344CB8AC3E}">
        <p14:creationId xmlns:p14="http://schemas.microsoft.com/office/powerpoint/2010/main" val="3167121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 </a:t>
            </a:r>
            <a:r>
              <a:rPr lang="en-US" b="1" dirty="0" smtClean="0">
                <a:solidFill>
                  <a:srgbClr val="FF0000"/>
                </a:solidFill>
                <a:latin typeface="Times New Roman" panose="02020603050405020304" pitchFamily="18" charset="0"/>
                <a:cs typeface="Times New Roman" panose="02020603050405020304" pitchFamily="18" charset="0"/>
              </a:rPr>
              <a:t>Assonance: </a:t>
            </a:r>
            <a:r>
              <a:rPr lang="en-US" dirty="0">
                <a:latin typeface="Times New Roman" panose="02020603050405020304" pitchFamily="18" charset="0"/>
                <a:cs typeface="Times New Roman" panose="02020603050405020304" pitchFamily="18" charset="0"/>
              </a:rPr>
              <a:t>is the repetition of similar vowel sounds in words or syllables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Alw</a:t>
            </a:r>
            <a:r>
              <a:rPr lang="en-US" b="1" i="1" dirty="0">
                <a:solidFill>
                  <a:srgbClr val="FF0000"/>
                </a:solidFill>
                <a:latin typeface="Times New Roman" panose="02020603050405020304" pitchFamily="18" charset="0"/>
                <a:cs typeface="Times New Roman" panose="02020603050405020304" pitchFamily="18" charset="0"/>
              </a:rPr>
              <a:t>a</a:t>
            </a:r>
            <a:r>
              <a:rPr lang="en-US" i="1" dirty="0">
                <a:latin typeface="Times New Roman" panose="02020603050405020304" pitchFamily="18" charset="0"/>
                <a:cs typeface="Times New Roman" panose="02020603050405020304" pitchFamily="18" charset="0"/>
              </a:rPr>
              <a:t>ys the s</a:t>
            </a:r>
            <a:r>
              <a:rPr lang="en-US" b="1" i="1" dirty="0">
                <a:solidFill>
                  <a:srgbClr val="FF0000"/>
                </a:solidFill>
                <a:latin typeface="Times New Roman" panose="02020603050405020304" pitchFamily="18" charset="0"/>
                <a:cs typeface="Times New Roman" panose="02020603050405020304" pitchFamily="18" charset="0"/>
              </a:rPr>
              <a:t>a</a:t>
            </a:r>
            <a:r>
              <a:rPr lang="en-US" i="1" dirty="0">
                <a:latin typeface="Times New Roman" panose="02020603050405020304" pitchFamily="18" charset="0"/>
                <a:cs typeface="Times New Roman" panose="02020603050405020304" pitchFamily="18" charset="0"/>
              </a:rPr>
              <a:t>me, when on a fated </a:t>
            </a:r>
            <a:r>
              <a:rPr lang="en-US" i="1" dirty="0" smtClean="0">
                <a:latin typeface="Times New Roman" panose="02020603050405020304" pitchFamily="18" charset="0"/>
                <a:cs typeface="Times New Roman" panose="02020603050405020304" pitchFamily="18" charset="0"/>
              </a:rPr>
              <a:t>night (line1)</a:t>
            </a:r>
          </a:p>
          <a:p>
            <a:pPr marL="0" indent="0">
              <a:buNone/>
            </a:pPr>
            <a:r>
              <a:rPr lang="en-US" i="1" dirty="0">
                <a:latin typeface="Times New Roman" panose="02020603050405020304" pitchFamily="18" charset="0"/>
                <a:cs typeface="Times New Roman" panose="02020603050405020304" pitchFamily="18" charset="0"/>
              </a:rPr>
              <a:t>In long storms an </a:t>
            </a:r>
            <a:r>
              <a:rPr lang="en-US" i="1" dirty="0" err="1">
                <a:latin typeface="Times New Roman" panose="02020603050405020304" pitchFamily="18" charset="0"/>
                <a:cs typeface="Times New Roman" panose="02020603050405020304" pitchFamily="18" charset="0"/>
              </a:rPr>
              <a:t>undrifted</a:t>
            </a:r>
            <a:r>
              <a:rPr lang="en-US" i="1" dirty="0">
                <a:latin typeface="Times New Roman" panose="02020603050405020304" pitchFamily="18" charset="0"/>
                <a:cs typeface="Times New Roman" panose="02020603050405020304" pitchFamily="18" charset="0"/>
              </a:rPr>
              <a:t> four f</a:t>
            </a:r>
            <a:r>
              <a:rPr lang="en-US" b="1" i="1" dirty="0">
                <a:solidFill>
                  <a:srgbClr val="FF0000"/>
                </a:solidFill>
                <a:latin typeface="Times New Roman" panose="02020603050405020304" pitchFamily="18" charset="0"/>
                <a:cs typeface="Times New Roman" panose="02020603050405020304" pitchFamily="18" charset="0"/>
              </a:rPr>
              <a:t>ee</a:t>
            </a:r>
            <a:r>
              <a:rPr lang="en-US" i="1" dirty="0">
                <a:latin typeface="Times New Roman" panose="02020603050405020304" pitchFamily="18" charset="0"/>
                <a:cs typeface="Times New Roman" panose="02020603050405020304" pitchFamily="18" charset="0"/>
              </a:rPr>
              <a:t>t </a:t>
            </a:r>
            <a:r>
              <a:rPr lang="en-US" i="1" dirty="0" smtClean="0">
                <a:latin typeface="Times New Roman" panose="02020603050405020304" pitchFamily="18" charset="0"/>
                <a:cs typeface="Times New Roman" panose="02020603050405020304" pitchFamily="18" charset="0"/>
              </a:rPr>
              <a:t>d</a:t>
            </a:r>
            <a:r>
              <a:rPr lang="en-US" i="1" dirty="0" smtClean="0">
                <a:solidFill>
                  <a:srgbClr val="FF0000"/>
                </a:solidFill>
                <a:latin typeface="Times New Roman" panose="02020603050405020304" pitchFamily="18" charset="0"/>
                <a:cs typeface="Times New Roman" panose="02020603050405020304" pitchFamily="18" charset="0"/>
              </a:rPr>
              <a:t>ee</a:t>
            </a:r>
            <a:r>
              <a:rPr lang="en-US" i="1" dirty="0" smtClean="0">
                <a:latin typeface="Times New Roman" panose="02020603050405020304" pitchFamily="18" charset="0"/>
                <a:cs typeface="Times New Roman" panose="02020603050405020304" pitchFamily="18" charset="0"/>
              </a:rPr>
              <a:t>p (line15)</a:t>
            </a:r>
            <a:endParaRPr lang="en-US" i="1" dirty="0">
              <a:latin typeface="Times New Roman" panose="02020603050405020304" pitchFamily="18" charset="0"/>
              <a:cs typeface="Times New Roman" panose="02020603050405020304" pitchFamily="18" charset="0"/>
            </a:endParaRPr>
          </a:p>
          <a:p>
            <a:pPr marL="0" indent="0">
              <a:buNone/>
            </a:pPr>
            <a:endParaRPr lang="fr-F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912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Rhyme scheme</a:t>
            </a:r>
          </a:p>
          <a:p>
            <a:pPr marL="0" indent="0">
              <a:buNone/>
            </a:pPr>
            <a:r>
              <a:rPr lang="en-US" dirty="0">
                <a:latin typeface="Times New Roman" panose="02020603050405020304" pitchFamily="18" charset="0"/>
                <a:cs typeface="Times New Roman" panose="02020603050405020304" pitchFamily="18" charset="0"/>
              </a:rPr>
              <a:t>The poem consists of </a:t>
            </a:r>
            <a:r>
              <a:rPr lang="en-US" dirty="0" smtClean="0">
                <a:latin typeface="Times New Roman" panose="02020603050405020304" pitchFamily="18" charset="0"/>
                <a:cs typeface="Times New Roman" panose="02020603050405020304" pitchFamily="18" charset="0"/>
              </a:rPr>
              <a:t>(how many) lines </a:t>
            </a:r>
            <a:r>
              <a:rPr lang="en-US" dirty="0">
                <a:latin typeface="Times New Roman" panose="02020603050405020304" pitchFamily="18" charset="0"/>
                <a:cs typeface="Times New Roman" panose="02020603050405020304" pitchFamily="18" charset="0"/>
              </a:rPr>
              <a:t>and it is </a:t>
            </a:r>
            <a:r>
              <a:rPr lang="en-US" dirty="0" err="1">
                <a:latin typeface="Times New Roman" panose="02020603050405020304" pitchFamily="18" charset="0"/>
                <a:cs typeface="Times New Roman" panose="02020603050405020304" pitchFamily="18" charset="0"/>
              </a:rPr>
              <a:t>devided</a:t>
            </a:r>
            <a:r>
              <a:rPr lang="en-US" dirty="0">
                <a:latin typeface="Times New Roman" panose="02020603050405020304" pitchFamily="18" charset="0"/>
                <a:cs typeface="Times New Roman" panose="02020603050405020304" pitchFamily="18" charset="0"/>
              </a:rPr>
              <a:t> in </a:t>
            </a:r>
            <a:r>
              <a:rPr lang="en-US" dirty="0" smtClean="0">
                <a:latin typeface="Times New Roman" panose="02020603050405020304" pitchFamily="18" charset="0"/>
                <a:cs typeface="Times New Roman" panose="02020603050405020304" pitchFamily="18" charset="0"/>
              </a:rPr>
              <a:t>(how many) </a:t>
            </a:r>
            <a:r>
              <a:rPr lang="en-US" dirty="0">
                <a:latin typeface="Times New Roman" panose="02020603050405020304" pitchFamily="18" charset="0"/>
                <a:cs typeface="Times New Roman" panose="02020603050405020304" pitchFamily="18" charset="0"/>
              </a:rPr>
              <a:t>stanzas. The rhyme scheme </a:t>
            </a:r>
            <a:r>
              <a:rPr lang="en-US" dirty="0" smtClean="0">
                <a:latin typeface="Times New Roman" panose="02020603050405020304" pitchFamily="18" charset="0"/>
                <a:cs typeface="Times New Roman" panose="02020603050405020304" pitchFamily="18" charset="0"/>
              </a:rPr>
              <a:t>in: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first stanza is AABBCCDDEEF.</a:t>
            </a:r>
          </a:p>
          <a:p>
            <a:r>
              <a:rPr lang="en-US" dirty="0">
                <a:latin typeface="Times New Roman" panose="02020603050405020304" pitchFamily="18" charset="0"/>
                <a:cs typeface="Times New Roman" panose="02020603050405020304" pitchFamily="18" charset="0"/>
              </a:rPr>
              <a:t>Second stanza </a:t>
            </a:r>
            <a:r>
              <a:rPr lang="en-US" dirty="0" smtClean="0">
                <a:latin typeface="Times New Roman" panose="02020603050405020304" pitchFamily="18" charset="0"/>
                <a:cs typeface="Times New Roman" panose="02020603050405020304" pitchFamily="18" charset="0"/>
              </a:rPr>
              <a:t>is AABBCCDDEEFF</a:t>
            </a:r>
          </a:p>
          <a:p>
            <a:r>
              <a:rPr lang="en-US" dirty="0" smtClean="0">
                <a:latin typeface="Times New Roman" panose="02020603050405020304" pitchFamily="18" charset="0"/>
                <a:cs typeface="Times New Roman" panose="02020603050405020304" pitchFamily="18" charset="0"/>
              </a:rPr>
              <a:t>Third stanza has  AABBCCDDEEFFGG rhyme </a:t>
            </a:r>
            <a:r>
              <a:rPr lang="en-US" dirty="0">
                <a:latin typeface="Times New Roman" panose="02020603050405020304" pitchFamily="18" charset="0"/>
                <a:cs typeface="Times New Roman" panose="02020603050405020304" pitchFamily="18" charset="0"/>
              </a:rPr>
              <a:t>scheme</a:t>
            </a:r>
            <a:r>
              <a:rPr lang="en-US" dirty="0" smtClean="0">
                <a:latin typeface="Times New Roman" panose="02020603050405020304" pitchFamily="18" charset="0"/>
                <a:cs typeface="Times New Roman" panose="02020603050405020304" pitchFamily="18" charset="0"/>
              </a:rPr>
              <a:t>. …ETC</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NB. </a:t>
            </a:r>
            <a:r>
              <a:rPr lang="en-US" dirty="0" smtClean="0">
                <a:latin typeface="Times New Roman" panose="02020603050405020304" pitchFamily="18" charset="0"/>
                <a:cs typeface="Times New Roman" panose="02020603050405020304" pitchFamily="18" charset="0"/>
              </a:rPr>
              <a:t>Sometimes there </a:t>
            </a:r>
            <a:r>
              <a:rPr lang="en-US" dirty="0">
                <a:latin typeface="Times New Roman" panose="02020603050405020304" pitchFamily="18" charset="0"/>
                <a:cs typeface="Times New Roman" panose="02020603050405020304" pitchFamily="18" charset="0"/>
              </a:rPr>
              <a:t>is no rhyme </a:t>
            </a:r>
            <a:r>
              <a:rPr lang="en-US" dirty="0" err="1" smtClean="0">
                <a:latin typeface="Times New Roman" panose="02020603050405020304" pitchFamily="18" charset="0"/>
                <a:cs typeface="Times New Roman" panose="02020603050405020304" pitchFamily="18" charset="0"/>
              </a:rPr>
              <a:t>scheme,such</a:t>
            </a:r>
            <a:r>
              <a:rPr lang="en-US" dirty="0" smtClean="0">
                <a:latin typeface="Times New Roman" panose="02020603050405020304" pitchFamily="18" charset="0"/>
                <a:cs typeface="Times New Roman" panose="02020603050405020304" pitchFamily="18" charset="0"/>
              </a:rPr>
              <a:t> as in the case of free verse</a:t>
            </a:r>
            <a:endParaRPr lang="en-US"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638469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solidFill>
                  <a:srgbClr val="FF0000"/>
                </a:solidFill>
              </a:rPr>
              <a:t>T</a:t>
            </a:r>
            <a:r>
              <a:rPr lang="en-US" b="1" dirty="0" smtClean="0">
                <a:solidFill>
                  <a:srgbClr val="FF0000"/>
                </a:solidFill>
              </a:rPr>
              <a:t>he </a:t>
            </a:r>
            <a:r>
              <a:rPr lang="en-US" b="1" dirty="0">
                <a:solidFill>
                  <a:srgbClr val="FF0000"/>
                </a:solidFill>
              </a:rPr>
              <a:t>omission of </a:t>
            </a:r>
            <a:r>
              <a:rPr lang="en-US" b="1" dirty="0" smtClean="0">
                <a:solidFill>
                  <a:srgbClr val="FF0000"/>
                </a:solidFill>
              </a:rPr>
              <a:t>a </a:t>
            </a:r>
            <a:r>
              <a:rPr lang="en-US" b="1" dirty="0">
                <a:solidFill>
                  <a:srgbClr val="FF0000"/>
                </a:solidFill>
              </a:rPr>
              <a:t>part of a word or </a:t>
            </a:r>
            <a:r>
              <a:rPr lang="en-US" b="1" dirty="0" smtClean="0">
                <a:solidFill>
                  <a:srgbClr val="FF0000"/>
                </a:solidFill>
              </a:rPr>
              <a:t>phrase, </a:t>
            </a:r>
          </a:p>
          <a:p>
            <a:pPr marL="0" indent="0">
              <a:buNone/>
            </a:pPr>
            <a:endParaRPr lang="en-US" dirty="0"/>
          </a:p>
          <a:p>
            <a:pPr marL="0" indent="0">
              <a:buNone/>
            </a:pPr>
            <a:r>
              <a:rPr lang="en-US" dirty="0" smtClean="0"/>
              <a:t>e.g</a:t>
            </a:r>
            <a:r>
              <a:rPr lang="en-US" dirty="0"/>
              <a:t>., </a:t>
            </a:r>
            <a:r>
              <a:rPr lang="en-US" dirty="0" smtClean="0"/>
              <a:t>tis, </a:t>
            </a:r>
            <a:r>
              <a:rPr lang="en-US" dirty="0"/>
              <a:t>Ne'er, o'er, </a:t>
            </a:r>
            <a:r>
              <a:rPr lang="en-US" dirty="0" err="1"/>
              <a:t>pow'r</a:t>
            </a:r>
            <a:r>
              <a:rPr lang="en-US" dirty="0"/>
              <a:t> </a:t>
            </a:r>
            <a:r>
              <a:rPr lang="en-US" dirty="0" smtClean="0"/>
              <a:t>, oft</a:t>
            </a:r>
            <a:r>
              <a:rPr lang="en-US" dirty="0"/>
              <a:t> </a:t>
            </a:r>
            <a:r>
              <a:rPr lang="en-US" dirty="0" smtClean="0"/>
              <a:t>… </a:t>
            </a:r>
            <a:r>
              <a:rPr lang="en-US" dirty="0" err="1" smtClean="0"/>
              <a:t>etc</a:t>
            </a:r>
            <a:endParaRPr lang="fr-FR" dirty="0"/>
          </a:p>
        </p:txBody>
      </p:sp>
    </p:spTree>
    <p:extLst>
      <p:ext uri="{BB962C8B-B14F-4D97-AF65-F5344CB8AC3E}">
        <p14:creationId xmlns:p14="http://schemas.microsoft.com/office/powerpoint/2010/main" val="3768865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5337"/>
          </a:xfrm>
        </p:spPr>
        <p:txBody>
          <a:bodyPr>
            <a:normAutofit/>
          </a:bodyPr>
          <a:lstStyle/>
          <a:p>
            <a:r>
              <a:rPr lang="en-US" b="1" dirty="0" smtClean="0">
                <a:latin typeface="Times New Roman" panose="02020603050405020304" pitchFamily="18" charset="0"/>
                <a:cs typeface="Times New Roman" panose="02020603050405020304" pitchFamily="18" charset="0"/>
              </a:rPr>
              <a:t>Semantic deviation </a:t>
            </a:r>
            <a:endParaRPr lang="en-US"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313645"/>
            <a:ext cx="10515600" cy="4863318"/>
          </a:xfrm>
        </p:spPr>
        <p:txBody>
          <a:bodyPr/>
          <a:lstStyle/>
          <a:p>
            <a:endParaRPr lang="fr-FR" dirty="0"/>
          </a:p>
          <a:p>
            <a:r>
              <a:rPr lang="en-US" sz="3600" dirty="0" smtClean="0">
                <a:latin typeface="Times New Roman" panose="02020603050405020304" pitchFamily="18" charset="0"/>
                <a:cs typeface="Times New Roman" panose="02020603050405020304" pitchFamily="18" charset="0"/>
              </a:rPr>
              <a:t>This </a:t>
            </a:r>
            <a:r>
              <a:rPr lang="en-US" sz="3600" dirty="0">
                <a:latin typeface="Times New Roman" panose="02020603050405020304" pitchFamily="18" charset="0"/>
                <a:cs typeface="Times New Roman" panose="02020603050405020304" pitchFamily="18" charset="0"/>
              </a:rPr>
              <a:t>deviation shows that an ordinary word can have an </a:t>
            </a:r>
            <a:r>
              <a:rPr lang="en-US" sz="3600" b="1" dirty="0">
                <a:solidFill>
                  <a:srgbClr val="FF0000"/>
                </a:solidFill>
                <a:latin typeface="Times New Roman" panose="02020603050405020304" pitchFamily="18" charset="0"/>
                <a:cs typeface="Times New Roman" panose="02020603050405020304" pitchFamily="18" charset="0"/>
              </a:rPr>
              <a:t>extraordinary meaning </a:t>
            </a:r>
            <a:r>
              <a:rPr lang="en-US" sz="3600" dirty="0">
                <a:latin typeface="Times New Roman" panose="02020603050405020304" pitchFamily="18" charset="0"/>
                <a:cs typeface="Times New Roman" panose="02020603050405020304" pitchFamily="18" charset="0"/>
              </a:rPr>
              <a:t>and that a word can have difference in meaning depending on the poet's life and cultural background</a:t>
            </a:r>
            <a:r>
              <a:rPr lang="en-US" sz="3600"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Semantic </a:t>
            </a:r>
            <a:r>
              <a:rPr lang="en-US" sz="3600" dirty="0">
                <a:latin typeface="Times New Roman" panose="02020603050405020304" pitchFamily="18" charset="0"/>
                <a:cs typeface="Times New Roman" panose="02020603050405020304" pitchFamily="18" charset="0"/>
              </a:rPr>
              <a:t>deals with the function of lexicology for example </a:t>
            </a:r>
            <a:r>
              <a:rPr lang="en-US" sz="3600" b="1" dirty="0">
                <a:solidFill>
                  <a:srgbClr val="FF0000"/>
                </a:solidFill>
                <a:latin typeface="Times New Roman" panose="02020603050405020304" pitchFamily="18" charset="0"/>
                <a:cs typeface="Times New Roman" panose="02020603050405020304" pitchFamily="18" charset="0"/>
              </a:rPr>
              <a:t>Irony, Metaphor, </a:t>
            </a:r>
            <a:r>
              <a:rPr lang="en-US" sz="3600" b="1" dirty="0" smtClean="0">
                <a:solidFill>
                  <a:srgbClr val="FF0000"/>
                </a:solidFill>
                <a:latin typeface="Times New Roman" panose="02020603050405020304" pitchFamily="18" charset="0"/>
                <a:cs typeface="Times New Roman" panose="02020603050405020304" pitchFamily="18" charset="0"/>
              </a:rPr>
              <a:t>paradox, </a:t>
            </a:r>
            <a:r>
              <a:rPr lang="en-US" sz="3600" b="1" dirty="0">
                <a:solidFill>
                  <a:srgbClr val="FF0000"/>
                </a:solidFill>
                <a:latin typeface="Times New Roman" panose="02020603050405020304" pitchFamily="18" charset="0"/>
                <a:cs typeface="Times New Roman" panose="02020603050405020304" pitchFamily="18" charset="0"/>
              </a:rPr>
              <a:t>Hyperbole </a:t>
            </a:r>
            <a:r>
              <a:rPr lang="en-US" sz="3600" dirty="0" smtClean="0">
                <a:latin typeface="Times New Roman" panose="02020603050405020304" pitchFamily="18" charset="0"/>
                <a:cs typeface="Times New Roman" panose="02020603050405020304" pitchFamily="18" charset="0"/>
              </a:rPr>
              <a:t>… etc</a:t>
            </a:r>
            <a:r>
              <a:rPr lang="en-US" sz="3600" dirty="0">
                <a:latin typeface="Times New Roman" panose="02020603050405020304" pitchFamily="18" charset="0"/>
                <a:cs typeface="Times New Roman" panose="02020603050405020304" pitchFamily="18" charset="0"/>
              </a:rPr>
              <a:t>.</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405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i="1" dirty="0">
                <a:latin typeface="Times New Roman" panose="02020603050405020304" pitchFamily="18" charset="0"/>
                <a:cs typeface="Times New Roman" panose="02020603050405020304" pitchFamily="18" charset="0"/>
              </a:rPr>
              <a:t>What the hand dare seize the fire? </a:t>
            </a:r>
            <a:r>
              <a:rPr lang="en-US" b="1" i="1" dirty="0">
                <a:solidFill>
                  <a:srgbClr val="FF0000"/>
                </a:solidFill>
                <a:latin typeface="Times New Roman" panose="02020603050405020304" pitchFamily="18" charset="0"/>
                <a:cs typeface="Times New Roman" panose="02020603050405020304" pitchFamily="18" charset="0"/>
              </a:rPr>
              <a:t>(</a:t>
            </a:r>
            <a:r>
              <a:rPr lang="en-US" b="1" i="1" dirty="0" smtClean="0">
                <a:solidFill>
                  <a:srgbClr val="FF0000"/>
                </a:solidFill>
                <a:latin typeface="Times New Roman" panose="02020603050405020304" pitchFamily="18" charset="0"/>
                <a:cs typeface="Times New Roman" panose="02020603050405020304" pitchFamily="18" charset="0"/>
              </a:rPr>
              <a:t>hyperbole)</a:t>
            </a:r>
          </a:p>
          <a:p>
            <a:pPr marL="0" indent="0">
              <a:buNone/>
            </a:pP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(The </a:t>
            </a:r>
            <a:r>
              <a:rPr lang="en-US" b="1" i="1" dirty="0" err="1">
                <a:latin typeface="Times New Roman" panose="02020603050405020304" pitchFamily="18" charset="0"/>
                <a:cs typeface="Times New Roman" panose="02020603050405020304" pitchFamily="18" charset="0"/>
              </a:rPr>
              <a:t>Tyger</a:t>
            </a:r>
            <a:r>
              <a:rPr lang="en-US" b="1" i="1" dirty="0">
                <a:latin typeface="Times New Roman" panose="02020603050405020304" pitchFamily="18" charset="0"/>
                <a:cs typeface="Times New Roman" panose="02020603050405020304" pitchFamily="18" charset="0"/>
              </a:rPr>
              <a:t>, Line 8) William </a:t>
            </a:r>
            <a:r>
              <a:rPr lang="en-US" b="1" i="1" dirty="0" smtClean="0">
                <a:latin typeface="Times New Roman" panose="02020603050405020304" pitchFamily="18" charset="0"/>
                <a:cs typeface="Times New Roman" panose="02020603050405020304" pitchFamily="18" charset="0"/>
              </a:rPr>
              <a:t>Blake</a:t>
            </a:r>
            <a:endParaRPr lang="fr-FR" b="1" i="1"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A little black thing among the</a:t>
            </a:r>
          </a:p>
          <a:p>
            <a:pPr marL="0" indent="0">
              <a:buNone/>
            </a:pPr>
            <a:r>
              <a:rPr lang="en-US" i="1" dirty="0" smtClean="0">
                <a:latin typeface="Times New Roman" panose="02020603050405020304" pitchFamily="18" charset="0"/>
                <a:cs typeface="Times New Roman" panose="02020603050405020304" pitchFamily="18" charset="0"/>
              </a:rPr>
              <a:t>snow </a:t>
            </a:r>
            <a:r>
              <a:rPr lang="en-US" b="1" i="1" dirty="0" smtClean="0">
                <a:solidFill>
                  <a:srgbClr val="FF0000"/>
                </a:solidFill>
                <a:latin typeface="Times New Roman" panose="02020603050405020304" pitchFamily="18" charset="0"/>
                <a:cs typeface="Times New Roman" panose="02020603050405020304" pitchFamily="18" charset="0"/>
              </a:rPr>
              <a:t>(Paradox)</a:t>
            </a:r>
            <a:endParaRPr lang="en-US" b="1" i="1" dirty="0">
              <a:solidFill>
                <a:srgbClr val="FF0000"/>
              </a:solidFill>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The Chimney Sweeper, Line 1</a:t>
            </a:r>
            <a:r>
              <a:rPr lang="en-US" b="1" i="1" dirty="0" smtClean="0">
                <a:latin typeface="Times New Roman" panose="02020603050405020304" pitchFamily="18" charset="0"/>
                <a:cs typeface="Times New Roman" panose="02020603050405020304" pitchFamily="18" charset="0"/>
              </a:rPr>
              <a:t>)</a:t>
            </a:r>
          </a:p>
          <a:p>
            <a:pPr marL="0" indent="0">
              <a:buNone/>
            </a:pPr>
            <a:r>
              <a:rPr lang="en-US" i="1" dirty="0">
                <a:latin typeface="Times New Roman" panose="02020603050405020304" pitchFamily="18" charset="0"/>
                <a:cs typeface="Times New Roman" panose="02020603050405020304" pitchFamily="18" charset="0"/>
              </a:rPr>
              <a:t>the holy</a:t>
            </a:r>
          </a:p>
          <a:p>
            <a:pPr marL="0" indent="0">
              <a:buNone/>
            </a:pPr>
            <a:r>
              <a:rPr lang="en-US" i="1" dirty="0">
                <a:latin typeface="Times New Roman" panose="02020603050405020304" pitchFamily="18" charset="0"/>
                <a:cs typeface="Times New Roman" panose="02020603050405020304" pitchFamily="18" charset="0"/>
              </a:rPr>
              <a:t>city which is your </a:t>
            </a:r>
            <a:r>
              <a:rPr lang="en-US" i="1" dirty="0" smtClean="0">
                <a:latin typeface="Times New Roman" panose="02020603050405020304" pitchFamily="18" charset="0"/>
                <a:cs typeface="Times New Roman" panose="02020603050405020304" pitchFamily="18" charset="0"/>
              </a:rPr>
              <a:t>face</a:t>
            </a:r>
            <a:r>
              <a:rPr lang="en-US" b="1" i="1" dirty="0" smtClean="0">
                <a:solidFill>
                  <a:srgbClr val="FF0000"/>
                </a:solidFill>
                <a:latin typeface="Times New Roman" panose="02020603050405020304" pitchFamily="18" charset="0"/>
                <a:cs typeface="Times New Roman" panose="02020603050405020304" pitchFamily="18" charset="0"/>
              </a:rPr>
              <a:t>(Metaphor) </a:t>
            </a:r>
            <a:endParaRPr lang="en-US" b="1" i="1" dirty="0">
              <a:solidFill>
                <a:srgbClr val="FF0000"/>
              </a:solidFill>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(In The Rain, E.E. Cummings)</a:t>
            </a:r>
            <a:endParaRPr lang="fr-F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445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3974"/>
          </a:xfrm>
        </p:spPr>
        <p:txBody>
          <a:bodyPr>
            <a:normAutofit/>
          </a:bodyPr>
          <a:lstStyle/>
          <a:p>
            <a:r>
              <a:rPr lang="fr-FR" dirty="0" smtClean="0"/>
              <a:t> </a:t>
            </a:r>
            <a:r>
              <a:rPr lang="en-US" b="1" dirty="0" smtClean="0">
                <a:latin typeface="Times New Roman" panose="02020603050405020304" pitchFamily="18" charset="0"/>
                <a:cs typeface="Times New Roman" panose="02020603050405020304" pitchFamily="18" charset="0"/>
              </a:rPr>
              <a:t>Dialectical deviation</a:t>
            </a:r>
            <a:endParaRPr lang="en-US"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r>
              <a:rPr lang="fr-FR" sz="3200" dirty="0" err="1" smtClean="0">
                <a:latin typeface="Times New Roman" panose="02020603050405020304" pitchFamily="18" charset="0"/>
                <a:cs typeface="Times New Roman" panose="02020603050405020304" pitchFamily="18" charset="0"/>
              </a:rPr>
              <a:t>Dialectism</a:t>
            </a:r>
            <a:r>
              <a:rPr lang="fr-FR" sz="3200" dirty="0" smtClean="0">
                <a:latin typeface="Times New Roman" panose="02020603050405020304" pitchFamily="18" charset="0"/>
                <a:cs typeface="Times New Roman" panose="02020603050405020304" pitchFamily="18" charset="0"/>
              </a:rPr>
              <a:t> ( </a:t>
            </a:r>
            <a:r>
              <a:rPr lang="fr-FR" sz="3200" dirty="0" err="1" smtClean="0">
                <a:latin typeface="Times New Roman" panose="02020603050405020304" pitchFamily="18" charset="0"/>
                <a:cs typeface="Times New Roman" panose="02020603050405020304" pitchFamily="18" charset="0"/>
              </a:rPr>
              <a:t>Leech</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refers</a:t>
            </a:r>
            <a:r>
              <a:rPr lang="fr-FR" sz="3200" dirty="0" smtClean="0">
                <a:latin typeface="Times New Roman" panose="02020603050405020304" pitchFamily="18" charset="0"/>
                <a:cs typeface="Times New Roman" panose="02020603050405020304" pitchFamily="18" charset="0"/>
              </a:rPr>
              <a:t> to the </a:t>
            </a:r>
            <a:r>
              <a:rPr lang="fr-FR" sz="3200" dirty="0" err="1" smtClean="0">
                <a:latin typeface="Times New Roman" panose="02020603050405020304" pitchFamily="18" charset="0"/>
                <a:cs typeface="Times New Roman" panose="02020603050405020304" pitchFamily="18" charset="0"/>
              </a:rPr>
              <a:t>borrowing</a:t>
            </a:r>
            <a:r>
              <a:rPr lang="fr-FR" sz="3200" dirty="0" smtClean="0">
                <a:latin typeface="Times New Roman" panose="02020603050405020304" pitchFamily="18" charset="0"/>
                <a:cs typeface="Times New Roman" panose="02020603050405020304" pitchFamily="18" charset="0"/>
              </a:rPr>
              <a:t> of </a:t>
            </a:r>
            <a:r>
              <a:rPr lang="fr-FR" sz="3200" dirty="0" err="1" smtClean="0">
                <a:latin typeface="Times New Roman" panose="02020603050405020304" pitchFamily="18" charset="0"/>
                <a:cs typeface="Times New Roman" panose="02020603050405020304" pitchFamily="18" charset="0"/>
              </a:rPr>
              <a:t>features</a:t>
            </a:r>
            <a:r>
              <a:rPr lang="fr-FR" sz="3200" dirty="0" smtClean="0">
                <a:latin typeface="Times New Roman" panose="02020603050405020304" pitchFamily="18" charset="0"/>
                <a:cs typeface="Times New Roman" panose="02020603050405020304" pitchFamily="18" charset="0"/>
              </a:rPr>
              <a:t> of </a:t>
            </a:r>
            <a:r>
              <a:rPr lang="fr-FR" sz="3200" dirty="0" err="1" smtClean="0">
                <a:latin typeface="Times New Roman" panose="02020603050405020304" pitchFamily="18" charset="0"/>
                <a:cs typeface="Times New Roman" panose="02020603050405020304" pitchFamily="18" charset="0"/>
              </a:rPr>
              <a:t>socially</a:t>
            </a:r>
            <a:r>
              <a:rPr lang="fr-FR" sz="3200" dirty="0" smtClean="0">
                <a:latin typeface="Times New Roman" panose="02020603050405020304" pitchFamily="18" charset="0"/>
                <a:cs typeface="Times New Roman" panose="02020603050405020304" pitchFamily="18" charset="0"/>
              </a:rPr>
              <a:t> or </a:t>
            </a:r>
            <a:r>
              <a:rPr lang="fr-FR" sz="3200" dirty="0" err="1" smtClean="0">
                <a:latin typeface="Times New Roman" panose="02020603050405020304" pitchFamily="18" charset="0"/>
                <a:cs typeface="Times New Roman" panose="02020603050405020304" pitchFamily="18" charset="0"/>
              </a:rPr>
              <a:t>regionally</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defined</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dialects</a:t>
            </a:r>
            <a:r>
              <a:rPr lang="fr-FR" sz="3200" dirty="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through</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entering</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words</a:t>
            </a:r>
            <a:r>
              <a:rPr lang="fr-FR" sz="3200" dirty="0" smtClean="0">
                <a:latin typeface="Times New Roman" panose="02020603050405020304" pitchFamily="18" charset="0"/>
                <a:cs typeface="Times New Roman" panose="02020603050405020304" pitchFamily="18" charset="0"/>
              </a:rPr>
              <a:t> or structures </a:t>
            </a:r>
            <a:r>
              <a:rPr lang="fr-FR" sz="3200" dirty="0" err="1" smtClean="0">
                <a:latin typeface="Times New Roman" panose="02020603050405020304" pitchFamily="18" charset="0"/>
                <a:cs typeface="Times New Roman" panose="02020603050405020304" pitchFamily="18" charset="0"/>
              </a:rPr>
              <a:t>which</a:t>
            </a:r>
            <a:r>
              <a:rPr lang="fr-FR" sz="3200" dirty="0" smtClean="0">
                <a:latin typeface="Times New Roman" panose="02020603050405020304" pitchFamily="18" charset="0"/>
                <a:cs typeface="Times New Roman" panose="02020603050405020304" pitchFamily="18" charset="0"/>
              </a:rPr>
              <a:t> are </a:t>
            </a:r>
            <a:r>
              <a:rPr lang="fr-FR" sz="3200" dirty="0" err="1" smtClean="0">
                <a:latin typeface="Times New Roman" panose="02020603050405020304" pitchFamily="18" charset="0"/>
                <a:cs typeface="Times New Roman" panose="02020603050405020304" pitchFamily="18" charset="0"/>
              </a:rPr>
              <a:t>from</a:t>
            </a:r>
            <a:r>
              <a:rPr lang="fr-FR" sz="3200" dirty="0" smtClean="0">
                <a:latin typeface="Times New Roman" panose="02020603050405020304" pitchFamily="18" charset="0"/>
                <a:cs typeface="Times New Roman" panose="02020603050405020304" pitchFamily="18" charset="0"/>
              </a:rPr>
              <a:t> a </a:t>
            </a:r>
            <a:r>
              <a:rPr lang="fr-FR" sz="3200" dirty="0" err="1" smtClean="0">
                <a:latin typeface="Times New Roman" panose="02020603050405020304" pitchFamily="18" charset="0"/>
                <a:cs typeface="Times New Roman" panose="02020603050405020304" pitchFamily="18" charset="0"/>
              </a:rPr>
              <a:t>dialect</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different</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from</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that</a:t>
            </a:r>
            <a:r>
              <a:rPr lang="fr-FR" sz="3200" dirty="0" smtClean="0">
                <a:latin typeface="Times New Roman" panose="02020603050405020304" pitchFamily="18" charset="0"/>
                <a:cs typeface="Times New Roman" panose="02020603050405020304" pitchFamily="18" charset="0"/>
              </a:rPr>
              <a:t> of standard </a:t>
            </a:r>
            <a:r>
              <a:rPr lang="fr-FR" sz="3200" dirty="0" err="1" smtClean="0">
                <a:latin typeface="Times New Roman" panose="02020603050405020304" pitchFamily="18" charset="0"/>
                <a:cs typeface="Times New Roman" panose="02020603050405020304" pitchFamily="18" charset="0"/>
              </a:rPr>
              <a:t>language</a:t>
            </a:r>
            <a:r>
              <a:rPr lang="fr-FR" sz="3200" dirty="0" smtClean="0">
                <a:latin typeface="Times New Roman" panose="02020603050405020304" pitchFamily="18" charset="0"/>
                <a:cs typeface="Times New Roman" panose="02020603050405020304" pitchFamily="18" charset="0"/>
              </a:rPr>
              <a:t>. </a:t>
            </a:r>
          </a:p>
          <a:p>
            <a:pPr marL="0" indent="0">
              <a:buNone/>
            </a:pPr>
            <a:r>
              <a:rPr lang="fr-FR" sz="3200" b="1" i="1" dirty="0" err="1" smtClean="0">
                <a:solidFill>
                  <a:srgbClr val="FF0000"/>
                </a:solidFill>
                <a:latin typeface="Times New Roman" panose="02020603050405020304" pitchFamily="18" charset="0"/>
                <a:cs typeface="Times New Roman" panose="02020603050405020304" pitchFamily="18" charset="0"/>
              </a:rPr>
              <a:t>Hydeguyes</a:t>
            </a:r>
            <a:r>
              <a:rPr lang="fr-FR" sz="3200" dirty="0" smtClean="0">
                <a:solidFill>
                  <a:srgbClr val="FF0000"/>
                </a:solidFill>
                <a:latin typeface="Times New Roman" panose="02020603050405020304" pitchFamily="18" charset="0"/>
                <a:cs typeface="Times New Roman" panose="02020603050405020304" pitchFamily="18" charset="0"/>
              </a:rPr>
              <a:t> </a:t>
            </a:r>
            <a:r>
              <a:rPr lang="fr-FR" sz="3200" dirty="0" smtClean="0">
                <a:latin typeface="Times New Roman" panose="02020603050405020304" pitchFamily="18" charset="0"/>
                <a:cs typeface="Times New Roman" panose="02020603050405020304" pitchFamily="18" charset="0"/>
              </a:rPr>
              <a:t>: a type of dance </a:t>
            </a:r>
          </a:p>
          <a:p>
            <a:pPr marL="0" indent="0">
              <a:buNone/>
            </a:pPr>
            <a:r>
              <a:rPr lang="fr-FR" sz="3200" dirty="0">
                <a:latin typeface="Times New Roman" panose="02020603050405020304" pitchFamily="18" charset="0"/>
                <a:cs typeface="Times New Roman" panose="02020603050405020304" pitchFamily="18" charset="0"/>
              </a:rPr>
              <a:t> </a:t>
            </a:r>
            <a:r>
              <a:rPr lang="fr-FR" sz="3200" dirty="0" smtClean="0">
                <a:latin typeface="Times New Roman" panose="02020603050405020304" pitchFamily="18" charset="0"/>
                <a:cs typeface="Times New Roman" panose="02020603050405020304" pitchFamily="18" charset="0"/>
              </a:rPr>
              <a:t>                              </a:t>
            </a:r>
            <a:r>
              <a:rPr lang="fr-FR" sz="3200" dirty="0" smtClean="0">
                <a:latin typeface="Times New Roman" panose="02020603050405020304" pitchFamily="18" charset="0"/>
                <a:cs typeface="Times New Roman" panose="02020603050405020304" pitchFamily="18" charset="0"/>
              </a:rPr>
              <a:t>   (Edmund Spenser, </a:t>
            </a:r>
            <a:r>
              <a:rPr lang="fr-FR" sz="3200" dirty="0" err="1" smtClean="0">
                <a:latin typeface="Times New Roman" panose="02020603050405020304" pitchFamily="18" charset="0"/>
                <a:cs typeface="Times New Roman" panose="02020603050405020304" pitchFamily="18" charset="0"/>
              </a:rPr>
              <a:t>Shepherd’s</a:t>
            </a:r>
            <a:r>
              <a:rPr lang="fr-FR" sz="3200" dirty="0" smtClean="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Calendar</a:t>
            </a:r>
            <a:r>
              <a:rPr lang="fr-FR" sz="3200" dirty="0" smtClean="0">
                <a:latin typeface="Times New Roman" panose="02020603050405020304" pitchFamily="18" charset="0"/>
                <a:cs typeface="Times New Roman" panose="02020603050405020304" pitchFamily="18" charset="0"/>
              </a:rPr>
              <a:t>)</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127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89971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latin typeface="Times New Roman" panose="02020603050405020304" pitchFamily="18" charset="0"/>
                <a:cs typeface="Times New Roman" panose="02020603050405020304" pitchFamily="18" charset="0"/>
              </a:rPr>
              <a:t>Jan </a:t>
            </a:r>
            <a:r>
              <a:rPr lang="fr-FR" b="1" dirty="0" err="1">
                <a:solidFill>
                  <a:srgbClr val="FF0000"/>
                </a:solidFill>
                <a:latin typeface="Times New Roman" panose="02020603050405020304" pitchFamily="18" charset="0"/>
                <a:cs typeface="Times New Roman" panose="02020603050405020304" pitchFamily="18" charset="0"/>
              </a:rPr>
              <a:t>Mukarovsky</a:t>
            </a:r>
            <a:r>
              <a:rPr lang="fr-FR" b="1" dirty="0">
                <a:solidFill>
                  <a:srgbClr val="FF0000"/>
                </a:solidFill>
                <a:latin typeface="Times New Roman" panose="02020603050405020304" pitchFamily="18" charset="0"/>
                <a:cs typeface="Times New Roman" panose="02020603050405020304" pitchFamily="18" charset="0"/>
              </a:rPr>
              <a:t/>
            </a:r>
            <a:br>
              <a:rPr lang="fr-FR" b="1" dirty="0">
                <a:solidFill>
                  <a:srgbClr val="FF0000"/>
                </a:solidFill>
                <a:latin typeface="Times New Roman" panose="02020603050405020304" pitchFamily="18" charset="0"/>
                <a:cs typeface="Times New Roman" panose="02020603050405020304" pitchFamily="18" charset="0"/>
              </a:rPr>
            </a:br>
            <a:endParaRPr lang="fr-FR" b="1" dirty="0">
              <a:solidFill>
                <a:srgbClr val="FF0000"/>
              </a:solidFill>
            </a:endParaRPr>
          </a:p>
        </p:txBody>
      </p:sp>
      <p:pic>
        <p:nvPicPr>
          <p:cNvPr id="5" name="Espace réservé du contenu 4"/>
          <p:cNvPicPr>
            <a:picLocks noGrp="1" noChangeAspect="1"/>
          </p:cNvPicPr>
          <p:nvPr>
            <p:ph sz="half" idx="1"/>
          </p:nvPr>
        </p:nvPicPr>
        <p:blipFill>
          <a:blip r:embed="rId2"/>
          <a:stretch>
            <a:fillRect/>
          </a:stretch>
        </p:blipFill>
        <p:spPr>
          <a:xfrm>
            <a:off x="1068946" y="1936353"/>
            <a:ext cx="4275786" cy="4387173"/>
          </a:xfrm>
          <a:prstGeom prst="rect">
            <a:avLst/>
          </a:prstGeom>
        </p:spPr>
      </p:pic>
      <p:sp>
        <p:nvSpPr>
          <p:cNvPr id="4" name="Espace réservé du contenu 3"/>
          <p:cNvSpPr>
            <a:spLocks noGrp="1"/>
          </p:cNvSpPr>
          <p:nvPr>
            <p:ph sz="half" idx="2"/>
          </p:nvPr>
        </p:nvSpPr>
        <p:spPr>
          <a:xfrm>
            <a:off x="6172199" y="1596980"/>
            <a:ext cx="5470301" cy="4579983"/>
          </a:xfrm>
        </p:spPr>
        <p:txBody>
          <a:bodyPr>
            <a:normAutofit/>
          </a:bodyPr>
          <a:lstStyle/>
          <a:p>
            <a:pPr algn="just">
              <a:lnSpc>
                <a:spcPct val="100000"/>
              </a:lnSpc>
            </a:pPr>
            <a:r>
              <a:rPr lang="fr-FR" dirty="0" smtClean="0">
                <a:latin typeface="Times New Roman" panose="02020603050405020304" pitchFamily="18" charset="0"/>
                <a:cs typeface="Times New Roman" panose="02020603050405020304" pitchFamily="18" charset="0"/>
              </a:rPr>
              <a:t>A </a:t>
            </a:r>
            <a:r>
              <a:rPr lang="fr-FR" dirty="0" err="1" smtClean="0">
                <a:latin typeface="Times New Roman" panose="02020603050405020304" pitchFamily="18" charset="0"/>
                <a:cs typeface="Times New Roman" panose="02020603050405020304" pitchFamily="18" charset="0"/>
              </a:rPr>
              <a:t>linguist</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literary</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theorist</a:t>
            </a:r>
            <a:r>
              <a:rPr lang="fr-FR" dirty="0" smtClean="0">
                <a:latin typeface="Times New Roman" panose="02020603050405020304" pitchFamily="18" charset="0"/>
                <a:cs typeface="Times New Roman" panose="02020603050405020304" pitchFamily="18" charset="0"/>
              </a:rPr>
              <a:t>. He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one of the major figures of </a:t>
            </a:r>
            <a:r>
              <a:rPr lang="fr-FR" dirty="0" err="1">
                <a:latin typeface="Times New Roman" panose="02020603050405020304" pitchFamily="18" charset="0"/>
                <a:cs typeface="Times New Roman" panose="02020603050405020304" pitchFamily="18" charset="0"/>
              </a:rPr>
              <a:t>C</a:t>
            </a:r>
            <a:r>
              <a:rPr lang="fr-FR" dirty="0" err="1" smtClean="0">
                <a:latin typeface="Times New Roman" panose="02020603050405020304" pitchFamily="18" charset="0"/>
                <a:cs typeface="Times New Roman" panose="02020603050405020304" pitchFamily="18" charset="0"/>
              </a:rPr>
              <a:t>zech</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structuralism</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and a </a:t>
            </a:r>
            <a:r>
              <a:rPr lang="fr-FR" dirty="0" err="1" smtClean="0">
                <a:latin typeface="Times New Roman" panose="02020603050405020304" pitchFamily="18" charset="0"/>
                <a:cs typeface="Times New Roman" panose="02020603050405020304" pitchFamily="18" charset="0"/>
              </a:rPr>
              <a:t>leading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member</a:t>
            </a:r>
            <a:r>
              <a:rPr lang="fr-FR" dirty="0" smtClean="0">
                <a:latin typeface="Times New Roman" panose="02020603050405020304" pitchFamily="18" charset="0"/>
                <a:cs typeface="Times New Roman" panose="02020603050405020304" pitchFamily="18" charset="0"/>
              </a:rPr>
              <a:t> of the Prague </a:t>
            </a:r>
            <a:r>
              <a:rPr lang="fr-FR" dirty="0" err="1" smtClean="0">
                <a:latin typeface="Times New Roman" panose="02020603050405020304" pitchFamily="18" charset="0"/>
                <a:cs typeface="Times New Roman" panose="02020603050405020304" pitchFamily="18" charset="0"/>
              </a:rPr>
              <a:t>Linguistic</a:t>
            </a:r>
            <a:r>
              <a:rPr lang="fr-FR" dirty="0" smtClean="0">
                <a:latin typeface="Times New Roman" panose="02020603050405020304" pitchFamily="18" charset="0"/>
                <a:cs typeface="Times New Roman" panose="02020603050405020304" pitchFamily="18" charset="0"/>
              </a:rPr>
              <a:t> Circle. </a:t>
            </a:r>
          </a:p>
          <a:p>
            <a:pPr algn="just">
              <a:lnSpc>
                <a:spcPct val="100000"/>
              </a:lnSpc>
            </a:pPr>
            <a:r>
              <a:rPr lang="fr-FR" dirty="0" err="1" smtClean="0">
                <a:latin typeface="Times New Roman" panose="02020603050405020304" pitchFamily="18" charset="0"/>
                <a:cs typeface="Times New Roman" panose="02020603050405020304" pitchFamily="18" charset="0"/>
              </a:rPr>
              <a:t>His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work</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considered</a:t>
            </a:r>
            <a:r>
              <a:rPr lang="fr-FR" dirty="0" smtClean="0">
                <a:latin typeface="Times New Roman" panose="02020603050405020304" pitchFamily="18" charset="0"/>
                <a:cs typeface="Times New Roman" panose="02020603050405020304" pitchFamily="18" charset="0"/>
              </a:rPr>
              <a:t> as a continuation of the </a:t>
            </a:r>
            <a:r>
              <a:rPr lang="fr-FR" dirty="0" err="1" smtClean="0">
                <a:latin typeface="Times New Roman" panose="02020603050405020304" pitchFamily="18" charset="0"/>
                <a:cs typeface="Times New Roman" panose="02020603050405020304" pitchFamily="18" charset="0"/>
              </a:rPr>
              <a:t>ideas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generated</a:t>
            </a:r>
            <a:r>
              <a:rPr lang="fr-FR" dirty="0" smtClean="0">
                <a:latin typeface="Times New Roman" panose="02020603050405020304" pitchFamily="18" charset="0"/>
                <a:cs typeface="Times New Roman" panose="02020603050405020304" pitchFamily="18" charset="0"/>
              </a:rPr>
              <a:t> by the </a:t>
            </a:r>
            <a:r>
              <a:rPr lang="fr-FR" dirty="0" err="1" smtClean="0">
                <a:latin typeface="Times New Roman" panose="02020603050405020304" pitchFamily="18" charset="0"/>
                <a:cs typeface="Times New Roman" panose="02020603050405020304" pitchFamily="18" charset="0"/>
              </a:rPr>
              <a:t>Russian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Formalists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especially</a:t>
            </a:r>
            <a:r>
              <a:rPr lang="fr-FR" dirty="0" smtClean="0">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defamiliarization</a:t>
            </a:r>
            <a:r>
              <a:rPr lang="fr-FR" dirty="0" smtClean="0">
                <a:latin typeface="Times New Roman" panose="02020603050405020304" pitchFamily="18" charset="0"/>
                <a:cs typeface="Times New Roman" panose="02020603050405020304" pitchFamily="18" charset="0"/>
              </a:rPr>
              <a:t>)</a:t>
            </a:r>
          </a:p>
          <a:p>
            <a:endParaRPr lang="fr-FR" dirty="0"/>
          </a:p>
        </p:txBody>
      </p:sp>
    </p:spTree>
    <p:extLst>
      <p:ext uri="{BB962C8B-B14F-4D97-AF65-F5344CB8AC3E}">
        <p14:creationId xmlns:p14="http://schemas.microsoft.com/office/powerpoint/2010/main" val="2342260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09883"/>
          </a:xfrm>
        </p:spPr>
        <p:txBody>
          <a:bodyPr/>
          <a:lstStyle/>
          <a:p>
            <a:r>
              <a:rPr lang="en-US" b="1" dirty="0" smtClean="0">
                <a:latin typeface="Times New Roman" panose="02020603050405020304" pitchFamily="18" charset="0"/>
                <a:cs typeface="Times New Roman" panose="02020603050405020304" pitchFamily="18" charset="0"/>
              </a:rPr>
              <a:t>Foregrounding in Stylistics:</a:t>
            </a:r>
            <a:endParaRPr lang="en-US"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83654" y="1374863"/>
            <a:ext cx="10515600" cy="5360787"/>
          </a:xfrm>
        </p:spPr>
        <p:txBody>
          <a:bodyPr>
            <a:noAutofit/>
          </a:bodyPr>
          <a:lstStyle/>
          <a:p>
            <a:pPr algn="just"/>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artstically</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motivated</a:t>
            </a:r>
            <a:r>
              <a:rPr lang="fr-FR" b="1"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a:t>
            </a:r>
            <a:r>
              <a:rPr lang="fr-FR" dirty="0" smtClean="0">
                <a:latin typeface="Times New Roman" panose="02020603050405020304" pitchFamily="18" charset="0"/>
                <a:cs typeface="Times New Roman" panose="02020603050405020304" pitchFamily="18" charset="0"/>
              </a:rPr>
              <a:t> » (</a:t>
            </a:r>
            <a:r>
              <a:rPr lang="fr-FR" dirty="0" err="1" smtClean="0">
                <a:latin typeface="Times New Roman" panose="02020603050405020304" pitchFamily="18" charset="0"/>
                <a:cs typeface="Times New Roman" panose="02020603050405020304" pitchFamily="18" charset="0"/>
              </a:rPr>
              <a:t>Leech</a:t>
            </a:r>
            <a:r>
              <a:rPr lang="fr-FR" dirty="0" smtClean="0">
                <a:latin typeface="Times New Roman" panose="02020603050405020304" pitchFamily="18" charset="0"/>
                <a:cs typeface="Times New Roman" panose="02020603050405020304" pitchFamily="18" charset="0"/>
              </a:rPr>
              <a:t> and Short 1981)</a:t>
            </a:r>
          </a:p>
          <a:p>
            <a:pPr algn="just"/>
            <a:r>
              <a:rPr lang="en-US" b="1" dirty="0" err="1">
                <a:latin typeface="Times New Roman" panose="02020603050405020304" pitchFamily="18" charset="0"/>
                <a:cs typeface="Times New Roman" panose="02020603050405020304" pitchFamily="18" charset="0"/>
              </a:rPr>
              <a:t>Unexpectedness,unusualness</a:t>
            </a:r>
            <a:r>
              <a:rPr lang="en-US" b="1" dirty="0">
                <a:latin typeface="Times New Roman" panose="02020603050405020304" pitchFamily="18" charset="0"/>
                <a:cs typeface="Times New Roman" panose="02020603050405020304" pitchFamily="18" charset="0"/>
              </a:rPr>
              <a:t> and uniqueness </a:t>
            </a:r>
            <a:r>
              <a:rPr lang="en-US" dirty="0">
                <a:latin typeface="Times New Roman" panose="02020603050405020304" pitchFamily="18" charset="0"/>
                <a:cs typeface="Times New Roman" panose="02020603050405020304" pitchFamily="18" charset="0"/>
              </a:rPr>
              <a:t>on literary texts, as </a:t>
            </a:r>
            <a:r>
              <a:rPr lang="en-US" dirty="0" err="1">
                <a:latin typeface="Times New Roman" panose="02020603050405020304" pitchFamily="18" charset="0"/>
                <a:cs typeface="Times New Roman" panose="02020603050405020304" pitchFamily="18" charset="0"/>
              </a:rPr>
              <a:t>differntiating</a:t>
            </a:r>
            <a:r>
              <a:rPr lang="en-US" dirty="0">
                <a:latin typeface="Times New Roman" panose="02020603050405020304" pitchFamily="18" charset="0"/>
                <a:cs typeface="Times New Roman" panose="02020603050405020304" pitchFamily="18" charset="0"/>
              </a:rPr>
              <a:t> factor between poetic and non-poetic language (</a:t>
            </a:r>
            <a:r>
              <a:rPr lang="en-US" dirty="0" err="1">
                <a:latin typeface="Times New Roman" panose="02020603050405020304" pitchFamily="18" charset="0"/>
                <a:cs typeface="Times New Roman" panose="02020603050405020304" pitchFamily="18" charset="0"/>
              </a:rPr>
              <a:t>Mukarovsky</a:t>
            </a:r>
            <a:r>
              <a:rPr lang="en-US" dirty="0">
                <a:latin typeface="Times New Roman" panose="02020603050405020304" pitchFamily="18" charset="0"/>
                <a:cs typeface="Times New Roman" panose="02020603050405020304" pitchFamily="18" charset="0"/>
              </a:rPr>
              <a:t>, 1958:19</a:t>
            </a:r>
            <a:r>
              <a:rPr lang="en-US"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rPr>
              <a:t>« It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the </a:t>
            </a:r>
            <a:r>
              <a:rPr lang="fr-FR" dirty="0" err="1" smtClean="0">
                <a:latin typeface="Times New Roman" panose="02020603050405020304" pitchFamily="18" charset="0"/>
                <a:cs typeface="Times New Roman" panose="02020603050405020304" pitchFamily="18" charset="0"/>
              </a:rPr>
              <a:t>phenomenon</a:t>
            </a:r>
            <a:r>
              <a:rPr lang="fr-FR" dirty="0" smtClean="0">
                <a:latin typeface="Times New Roman" panose="02020603050405020304" pitchFamily="18" charset="0"/>
                <a:cs typeface="Times New Roman" panose="02020603050405020304" pitchFamily="18" charset="0"/>
              </a:rPr>
              <a:t> of </a:t>
            </a:r>
            <a:r>
              <a:rPr lang="fr-FR" b="1" dirty="0" err="1" smtClean="0">
                <a:latin typeface="Times New Roman" panose="02020603050405020304" pitchFamily="18" charset="0"/>
                <a:cs typeface="Times New Roman" panose="02020603050405020304" pitchFamily="18" charset="0"/>
              </a:rPr>
              <a:t>linguistic</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highlightening</a:t>
            </a:r>
            <a:r>
              <a:rPr lang="fr-FR" dirty="0" err="1" smtClean="0">
                <a:latin typeface="Times New Roman" panose="02020603050405020304" pitchFamily="18" charset="0"/>
                <a:cs typeface="Times New Roman" panose="02020603050405020304" pitchFamily="18" charset="0"/>
              </a:rPr>
              <a:t>,whereby</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some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features</a:t>
            </a:r>
            <a:r>
              <a:rPr lang="fr-FR" dirty="0" smtClean="0">
                <a:latin typeface="Times New Roman" panose="02020603050405020304" pitchFamily="18" charset="0"/>
                <a:cs typeface="Times New Roman" panose="02020603050405020304" pitchFamily="18" charset="0"/>
              </a:rPr>
              <a:t> of the </a:t>
            </a:r>
            <a:r>
              <a:rPr lang="fr-FR" dirty="0" err="1" smtClean="0">
                <a:latin typeface="Times New Roman" panose="02020603050405020304" pitchFamily="18" charset="0"/>
                <a:cs typeface="Times New Roman" panose="02020603050405020304" pitchFamily="18" charset="0"/>
              </a:rPr>
              <a:t>language</a:t>
            </a:r>
            <a:r>
              <a:rPr lang="fr-FR" dirty="0" smtClean="0">
                <a:latin typeface="Times New Roman" panose="02020603050405020304" pitchFamily="18" charset="0"/>
                <a:cs typeface="Times New Roman" panose="02020603050405020304" pitchFamily="18" charset="0"/>
              </a:rPr>
              <a:t> of a </a:t>
            </a:r>
            <a:r>
              <a:rPr lang="fr-FR" dirty="0" err="1" smtClean="0">
                <a:latin typeface="Times New Roman" panose="02020603050405020304" pitchFamily="18" charset="0"/>
                <a:cs typeface="Times New Roman" panose="02020603050405020304" pitchFamily="18" charset="0"/>
              </a:rPr>
              <a:t>text</a:t>
            </a:r>
            <a:r>
              <a:rPr lang="fr-FR"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stand out </a:t>
            </a:r>
            <a:r>
              <a:rPr lang="fr-FR" dirty="0" smtClean="0">
                <a:latin typeface="Times New Roman" panose="02020603050405020304" pitchFamily="18" charset="0"/>
                <a:cs typeface="Times New Roman" panose="02020603050405020304" pitchFamily="18" charset="0"/>
              </a:rPr>
              <a:t>in </a:t>
            </a:r>
            <a:r>
              <a:rPr lang="fr-FR" dirty="0" err="1" smtClean="0">
                <a:latin typeface="Times New Roman" panose="02020603050405020304" pitchFamily="18" charset="0"/>
                <a:cs typeface="Times New Roman" panose="02020603050405020304" pitchFamily="18" charset="0"/>
              </a:rPr>
              <a:t>some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way</a:t>
            </a:r>
            <a:r>
              <a:rPr lang="fr-FR" dirty="0" smtClean="0">
                <a:latin typeface="Times New Roman" panose="02020603050405020304" pitchFamily="18" charset="0"/>
                <a:cs typeface="Times New Roman" panose="02020603050405020304" pitchFamily="18" charset="0"/>
              </a:rPr>
              <a:t> » </a:t>
            </a:r>
            <a:r>
              <a:rPr lang="fr-FR" dirty="0">
                <a:latin typeface="Times New Roman" panose="02020603050405020304" pitchFamily="18" charset="0"/>
                <a:cs typeface="Times New Roman" panose="02020603050405020304" pitchFamily="18" charset="0"/>
              </a:rPr>
              <a:t>(Holliday1977</a:t>
            </a:r>
            <a:r>
              <a:rPr lang="fr-FR" dirty="0" smtClean="0">
                <a:latin typeface="Times New Roman" panose="02020603050405020304" pitchFamily="18" charset="0"/>
                <a:cs typeface="Times New Roman" panose="02020603050405020304" pitchFamily="18" charset="0"/>
              </a:rPr>
              <a:t>)</a:t>
            </a:r>
          </a:p>
          <a:p>
            <a:pPr algn="just"/>
            <a:r>
              <a:rPr lang="fr-F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is a stylistic variation that evokes feelings and prolongs reading time. » (</a:t>
            </a:r>
            <a:r>
              <a:rPr lang="en-US" dirty="0" err="1" smtClean="0">
                <a:latin typeface="Times New Roman" panose="02020603050405020304" pitchFamily="18" charset="0"/>
                <a:cs typeface="Times New Roman" panose="02020603050405020304" pitchFamily="18" charset="0"/>
              </a:rPr>
              <a:t>Miall</a:t>
            </a:r>
            <a:r>
              <a:rPr lang="en-US" dirty="0" smtClean="0">
                <a:latin typeface="Times New Roman" panose="02020603050405020304" pitchFamily="18" charset="0"/>
                <a:cs typeface="Times New Roman" panose="02020603050405020304" pitchFamily="18" charset="0"/>
              </a:rPr>
              <a:t> and </a:t>
            </a:r>
            <a:r>
              <a:rPr lang="en-US" dirty="0" err="1" smtClean="0">
                <a:latin typeface="Times New Roman" panose="02020603050405020304" pitchFamily="18" charset="0"/>
                <a:cs typeface="Times New Roman" panose="02020603050405020304" pitchFamily="18" charset="0"/>
              </a:rPr>
              <a:t>Kuiken</a:t>
            </a:r>
            <a:r>
              <a:rPr lang="fr-FR" dirty="0" smtClean="0">
                <a:latin typeface="Times New Roman" panose="02020603050405020304" pitchFamily="18" charset="0"/>
                <a:cs typeface="Times New Roman" panose="02020603050405020304" pitchFamily="18" charset="0"/>
              </a:rPr>
              <a:t>).</a:t>
            </a:r>
          </a:p>
          <a:p>
            <a:pPr algn="just"/>
            <a:r>
              <a:rPr lang="fr-FR" dirty="0" smtClean="0">
                <a:latin typeface="Times New Roman" panose="02020603050405020304" pitchFamily="18" charset="0"/>
                <a:cs typeface="Times New Roman" panose="02020603050405020304" pitchFamily="18" charset="0"/>
              </a:rPr>
              <a:t>« A </a:t>
            </a:r>
            <a:r>
              <a:rPr lang="fr-FR" dirty="0" err="1" smtClean="0">
                <a:latin typeface="Times New Roman" panose="02020603050405020304" pitchFamily="18" charset="0"/>
                <a:cs typeface="Times New Roman" panose="02020603050405020304" pitchFamily="18" charset="0"/>
              </a:rPr>
              <a:t>linguistic</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strategy</a:t>
            </a:r>
            <a:r>
              <a:rPr lang="fr-FR" dirty="0" smtClean="0">
                <a:latin typeface="Times New Roman" panose="02020603050405020304" pitchFamily="18" charset="0"/>
                <a:cs typeface="Times New Roman" panose="02020603050405020304" pitchFamily="18" charset="0"/>
              </a:rPr>
              <a:t> of the certain </a:t>
            </a:r>
            <a:r>
              <a:rPr lang="fr-FR" dirty="0" err="1" smtClean="0">
                <a:latin typeface="Times New Roman" panose="02020603050405020304" pitchFamily="18" charset="0"/>
                <a:cs typeface="Times New Roman" panose="02020603050405020304" pitchFamily="18" charset="0"/>
              </a:rPr>
              <a:t>language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features</a:t>
            </a:r>
            <a:r>
              <a:rPr lang="fr-FR" dirty="0" smtClean="0">
                <a:latin typeface="Times New Roman" panose="02020603050405020304" pitchFamily="18" charset="0"/>
                <a:cs typeface="Times New Roman" panose="02020603050405020304" pitchFamily="18" charset="0"/>
              </a:rPr>
              <a:t> to shift the </a:t>
            </a:r>
            <a:r>
              <a:rPr lang="fr-FR" dirty="0" err="1" smtClean="0">
                <a:latin typeface="Times New Roman" panose="02020603050405020304" pitchFamily="18" charset="0"/>
                <a:cs typeface="Times New Roman" panose="02020603050405020304" pitchFamily="18" charset="0"/>
              </a:rPr>
              <a:t>reader’s</a:t>
            </a:r>
            <a:r>
              <a:rPr lang="fr-FR" dirty="0" smtClean="0">
                <a:latin typeface="Times New Roman" panose="02020603050405020304" pitchFamily="18" charset="0"/>
                <a:cs typeface="Times New Roman" panose="02020603050405020304" pitchFamily="18" charset="0"/>
              </a:rPr>
              <a:t> attention </a:t>
            </a:r>
            <a:r>
              <a:rPr lang="fr-FR" dirty="0" err="1" smtClean="0">
                <a:latin typeface="Times New Roman" panose="02020603050405020304" pitchFamily="18" charset="0"/>
                <a:cs typeface="Times New Roman" panose="02020603050405020304" pitchFamily="18" charset="0"/>
              </a:rPr>
              <a:t>from</a:t>
            </a:r>
            <a:r>
              <a:rPr lang="fr-FR" dirty="0" smtClean="0">
                <a:latin typeface="Times New Roman" panose="02020603050405020304" pitchFamily="18" charset="0"/>
                <a:cs typeface="Times New Roman" panose="02020603050405020304" pitchFamily="18" charset="0"/>
              </a:rPr>
              <a:t> </a:t>
            </a:r>
            <a:r>
              <a:rPr lang="fr-FR" b="1" dirty="0" err="1" smtClean="0">
                <a:solidFill>
                  <a:srgbClr val="FF0000"/>
                </a:solidFill>
                <a:latin typeface="Times New Roman" panose="02020603050405020304" pitchFamily="18" charset="0"/>
                <a:cs typeface="Times New Roman" panose="02020603050405020304" pitchFamily="18" charset="0"/>
              </a:rPr>
              <a:t>what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said</a:t>
            </a:r>
            <a:r>
              <a:rPr lang="fr-FR" dirty="0" smtClean="0">
                <a:latin typeface="Times New Roman" panose="02020603050405020304" pitchFamily="18" charset="0"/>
                <a:cs typeface="Times New Roman" panose="02020603050405020304" pitchFamily="18" charset="0"/>
              </a:rPr>
              <a:t> to </a:t>
            </a:r>
            <a:r>
              <a:rPr lang="fr-FR" b="1" dirty="0" smtClean="0">
                <a:solidFill>
                  <a:srgbClr val="FF0000"/>
                </a:solidFill>
                <a:latin typeface="Times New Roman" panose="02020603050405020304" pitchFamily="18" charset="0"/>
                <a:cs typeface="Times New Roman" panose="02020603050405020304" pitchFamily="18" charset="0"/>
              </a:rPr>
              <a:t>how</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said</a:t>
            </a:r>
            <a:r>
              <a:rPr lang="fr-FR" dirty="0" smtClean="0">
                <a:latin typeface="Times New Roman" panose="02020603050405020304" pitchFamily="18" charset="0"/>
                <a:cs typeface="Times New Roman" panose="02020603050405020304" pitchFamily="18" charset="0"/>
              </a:rPr>
              <a:t> » (</a:t>
            </a:r>
            <a:r>
              <a:rPr lang="fr-FR" dirty="0" err="1" smtClean="0">
                <a:latin typeface="Times New Roman" panose="02020603050405020304" pitchFamily="18" charset="0"/>
                <a:cs typeface="Times New Roman" panose="02020603050405020304" pitchFamily="18" charset="0"/>
              </a:rPr>
              <a:t>Nordquist</a:t>
            </a:r>
            <a:r>
              <a:rPr lang="fr-FR" dirty="0" smtClean="0">
                <a:latin typeface="Times New Roman" panose="02020603050405020304" pitchFamily="18" charset="0"/>
                <a:cs typeface="Times New Roman" panose="02020603050405020304" pitchFamily="18" charset="0"/>
              </a:rPr>
              <a:t>, 2022)</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5881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729579"/>
          </a:xfrm>
        </p:spPr>
        <p:txBody>
          <a:bodyPr/>
          <a:lstStyle/>
          <a:p>
            <a:r>
              <a:rPr lang="fr-FR" b="1" dirty="0" smtClean="0">
                <a:solidFill>
                  <a:srgbClr val="FF0000"/>
                </a:solidFill>
                <a:latin typeface="Times New Roman" panose="02020603050405020304" pitchFamily="18" charset="0"/>
                <a:cs typeface="Times New Roman" panose="02020603050405020304" pitchFamily="18" charset="0"/>
              </a:rPr>
              <a:t>Types of </a:t>
            </a:r>
            <a:r>
              <a:rPr lang="en-US" b="1" dirty="0" smtClean="0">
                <a:solidFill>
                  <a:srgbClr val="FF0000"/>
                </a:solidFill>
                <a:latin typeface="Times New Roman" panose="02020603050405020304" pitchFamily="18" charset="0"/>
                <a:cs typeface="Times New Roman" panose="02020603050405020304" pitchFamily="18" charset="0"/>
              </a:rPr>
              <a:t>foregrounding</a:t>
            </a:r>
            <a:r>
              <a:rPr lang="fr-FR" b="1" dirty="0" smtClean="0">
                <a:solidFill>
                  <a:srgbClr val="FF0000"/>
                </a:solidFill>
                <a:latin typeface="Times New Roman" panose="02020603050405020304" pitchFamily="18" charset="0"/>
                <a:cs typeface="Times New Roman" panose="02020603050405020304" pitchFamily="18" charset="0"/>
              </a:rPr>
              <a:t> </a:t>
            </a:r>
            <a:endParaRPr lang="fr-FR" b="1" dirty="0">
              <a:solidFill>
                <a:srgbClr val="FF0000"/>
              </a:solidFill>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a:xfrm>
            <a:off x="839788" y="2144466"/>
            <a:ext cx="5157787" cy="4045197"/>
          </a:xfrm>
        </p:spPr>
        <p:txBody>
          <a:bodyPr/>
          <a:lstStyle/>
          <a:p>
            <a:r>
              <a:rPr lang="en-US" dirty="0" smtClean="0">
                <a:latin typeface="Times New Roman" panose="02020603050405020304" pitchFamily="18" charset="0"/>
                <a:cs typeface="Times New Roman" panose="02020603050405020304" pitchFamily="18" charset="0"/>
              </a:rPr>
              <a:t>The nonconformity with the </a:t>
            </a:r>
            <a:r>
              <a:rPr lang="en-US" b="1" dirty="0" smtClean="0">
                <a:solidFill>
                  <a:srgbClr val="FF0000"/>
                </a:solidFill>
                <a:latin typeface="Times New Roman" panose="02020603050405020304" pitchFamily="18" charset="0"/>
                <a:cs typeface="Times New Roman" panose="02020603050405020304" pitchFamily="18" charset="0"/>
              </a:rPr>
              <a:t>language Code </a:t>
            </a:r>
            <a:r>
              <a:rPr lang="en-US" dirty="0" smtClean="0">
                <a:latin typeface="Times New Roman" panose="02020603050405020304" pitchFamily="18" charset="0"/>
                <a:cs typeface="Times New Roman" panose="02020603050405020304" pitchFamily="18" charset="0"/>
              </a:rPr>
              <a:t>itself    ͢   </a:t>
            </a:r>
          </a:p>
          <a:p>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b="1" dirty="0" smtClean="0">
                <a:solidFill>
                  <a:srgbClr val="92D050"/>
                </a:solidFill>
                <a:latin typeface="Times New Roman" panose="02020603050405020304" pitchFamily="18" charset="0"/>
                <a:cs typeface="Times New Roman" panose="02020603050405020304" pitchFamily="18" charset="0"/>
              </a:rPr>
              <a:t>Deviation</a:t>
            </a:r>
            <a:r>
              <a:rPr lang="en-US" dirty="0" smtClean="0">
                <a:latin typeface="Times New Roman" panose="02020603050405020304" pitchFamily="18" charset="0"/>
                <a:cs typeface="Times New Roman" panose="02020603050405020304" pitchFamily="18" charset="0"/>
              </a:rPr>
              <a:t>)</a:t>
            </a:r>
          </a:p>
          <a:p>
            <a:pPr marL="0" indent="0">
              <a:buNone/>
            </a:pPr>
            <a:endParaRPr lang="en-US" dirty="0"/>
          </a:p>
        </p:txBody>
      </p:sp>
      <p:sp>
        <p:nvSpPr>
          <p:cNvPr id="5" name="Espace réservé du texte 4"/>
          <p:cNvSpPr>
            <a:spLocks noGrp="1"/>
          </p:cNvSpPr>
          <p:nvPr>
            <p:ph type="body" sz="quarter" idx="3"/>
          </p:nvPr>
        </p:nvSpPr>
        <p:spPr>
          <a:xfrm>
            <a:off x="6097588" y="1094704"/>
            <a:ext cx="5183188" cy="823912"/>
          </a:xfrm>
        </p:spPr>
        <p:txBody>
          <a:bodyPr/>
          <a:lstStyle/>
          <a:p>
            <a:endParaRPr lang="en-US" dirty="0"/>
          </a:p>
        </p:txBody>
      </p:sp>
      <p:sp>
        <p:nvSpPr>
          <p:cNvPr id="6" name="Espace réservé du contenu 5"/>
          <p:cNvSpPr>
            <a:spLocks noGrp="1"/>
          </p:cNvSpPr>
          <p:nvPr>
            <p:ph sz="quarter" idx="4"/>
          </p:nvPr>
        </p:nvSpPr>
        <p:spPr>
          <a:xfrm>
            <a:off x="5997575" y="2144466"/>
            <a:ext cx="5183188" cy="3684588"/>
          </a:xfrm>
        </p:spPr>
        <p:txBody>
          <a:bodyPr>
            <a:normAutofit/>
          </a:bodyPr>
          <a:lstStyle/>
          <a:p>
            <a:r>
              <a:rPr lang="en-US" dirty="0" smtClean="0">
                <a:latin typeface="Times New Roman" panose="02020603050405020304" pitchFamily="18" charset="0"/>
                <a:cs typeface="Times New Roman" panose="02020603050405020304" pitchFamily="18" charset="0"/>
              </a:rPr>
              <a:t>The nonconformity with some </a:t>
            </a:r>
            <a:r>
              <a:rPr lang="en-US" b="1" dirty="0" smtClean="0">
                <a:solidFill>
                  <a:srgbClr val="FF0000"/>
                </a:solidFill>
                <a:latin typeface="Times New Roman" panose="02020603050405020304" pitchFamily="18" charset="0"/>
                <a:cs typeface="Times New Roman" panose="02020603050405020304" pitchFamily="18" charset="0"/>
              </a:rPr>
              <a:t>expected  frequency </a:t>
            </a:r>
            <a:r>
              <a:rPr lang="en-US" dirty="0" smtClean="0">
                <a:latin typeface="Times New Roman" panose="02020603050405020304" pitchFamily="18" charset="0"/>
                <a:cs typeface="Times New Roman" panose="02020603050405020304" pitchFamily="18" charset="0"/>
              </a:rPr>
              <a:t>   ͢͢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dirty="0" smtClean="0">
                <a:solidFill>
                  <a:srgbClr val="92D050"/>
                </a:solidFill>
                <a:latin typeface="Times New Roman" panose="02020603050405020304" pitchFamily="18" charset="0"/>
                <a:cs typeface="Times New Roman" panose="02020603050405020304" pitchFamily="18" charset="0"/>
              </a:rPr>
              <a:t>Parallelism</a:t>
            </a:r>
            <a:r>
              <a:rPr lang="en-US" dirty="0" smtClean="0">
                <a:latin typeface="Times New Roman" panose="02020603050405020304" pitchFamily="18" charset="0"/>
                <a:cs typeface="Times New Roman" panose="02020603050405020304" pitchFamily="18" charset="0"/>
              </a:rPr>
              <a:t>)</a:t>
            </a:r>
          </a:p>
          <a:p>
            <a:endParaRPr lang="en-US" dirty="0"/>
          </a:p>
        </p:txBody>
      </p:sp>
      <p:sp>
        <p:nvSpPr>
          <p:cNvPr id="7" name="Espace réservé du texte 6"/>
          <p:cNvSpPr>
            <a:spLocks noGrp="1"/>
          </p:cNvSpPr>
          <p:nvPr>
            <p:ph type="body" idx="1"/>
          </p:nvPr>
        </p:nvSpPr>
        <p:spPr>
          <a:xfrm>
            <a:off x="556453" y="1165839"/>
            <a:ext cx="5157787" cy="823912"/>
          </a:xfrm>
        </p:spPr>
        <p:txBody>
          <a:bodyPr/>
          <a:lstStyle/>
          <a:p>
            <a:endParaRPr lang="fr-FR" dirty="0"/>
          </a:p>
        </p:txBody>
      </p:sp>
    </p:spTree>
    <p:extLst>
      <p:ext uri="{BB962C8B-B14F-4D97-AF65-F5344CB8AC3E}">
        <p14:creationId xmlns:p14="http://schemas.microsoft.com/office/powerpoint/2010/main" val="286328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1840" y="365126"/>
            <a:ext cx="10515600" cy="832610"/>
          </a:xfrm>
        </p:spPr>
        <p:txBody>
          <a:bodyPr/>
          <a:lstStyle/>
          <a:p>
            <a:r>
              <a:rPr lang="en-US" dirty="0" smtClean="0">
                <a:latin typeface="Times New Roman" panose="02020603050405020304" pitchFamily="18" charset="0"/>
                <a:cs typeface="Times New Roman" panose="02020603050405020304" pitchFamily="18" charset="0"/>
              </a:rPr>
              <a:t>I- Parallelism</a:t>
            </a:r>
            <a:r>
              <a:rPr lang="fr-FR" dirty="0" smtClean="0"/>
              <a:t> </a:t>
            </a:r>
            <a:endParaRPr lang="fr-FR" dirty="0"/>
          </a:p>
        </p:txBody>
      </p:sp>
      <p:sp>
        <p:nvSpPr>
          <p:cNvPr id="3" name="Espace réservé du contenu 2"/>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Parallelism is a term used in literature that refers to the </a:t>
            </a:r>
            <a:r>
              <a:rPr lang="en-US" sz="3600" b="1" dirty="0">
                <a:solidFill>
                  <a:srgbClr val="FF0000"/>
                </a:solidFill>
                <a:latin typeface="Times New Roman" panose="02020603050405020304" pitchFamily="18" charset="0"/>
                <a:cs typeface="Times New Roman" panose="02020603050405020304" pitchFamily="18" charset="0"/>
              </a:rPr>
              <a:t>repetition</a:t>
            </a:r>
            <a:r>
              <a:rPr lang="en-US" sz="3600" dirty="0">
                <a:latin typeface="Times New Roman" panose="02020603050405020304" pitchFamily="18" charset="0"/>
                <a:cs typeface="Times New Roman" panose="02020603050405020304" pitchFamily="18" charset="0"/>
              </a:rPr>
              <a:t> of words, phrases or sentences, and even ideas. It is achieved as all of </a:t>
            </a:r>
            <a:r>
              <a:rPr lang="en-US" sz="3600" dirty="0">
                <a:solidFill>
                  <a:srgbClr val="FF0000"/>
                </a:solidFill>
                <a:latin typeface="Times New Roman" panose="02020603050405020304" pitchFamily="18" charset="0"/>
                <a:cs typeface="Times New Roman" panose="02020603050405020304" pitchFamily="18" charset="0"/>
              </a:rPr>
              <a:t>the adjectives, verbs, prepositions</a:t>
            </a: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etc</a:t>
            </a:r>
            <a:r>
              <a:rPr lang="en-US" sz="3600" dirty="0">
                <a:latin typeface="Times New Roman" panose="02020603050405020304" pitchFamily="18" charset="0"/>
                <a:cs typeface="Times New Roman" panose="02020603050405020304" pitchFamily="18" charset="0"/>
              </a:rPr>
              <a:t>- are lined up.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Its aim: </a:t>
            </a:r>
          </a:p>
          <a:p>
            <a:r>
              <a:rPr lang="en-US" sz="3600" dirty="0" smtClean="0">
                <a:latin typeface="Times New Roman" panose="02020603050405020304" pitchFamily="18" charset="0"/>
                <a:cs typeface="Times New Roman" panose="02020603050405020304" pitchFamily="18" charset="0"/>
              </a:rPr>
              <a:t>to reinforce ideas of importance </a:t>
            </a:r>
          </a:p>
          <a:p>
            <a:r>
              <a:rPr lang="en-US" sz="3600" dirty="0" smtClean="0">
                <a:latin typeface="Times New Roman" panose="02020603050405020304" pitchFamily="18" charset="0"/>
                <a:cs typeface="Times New Roman" panose="02020603050405020304" pitchFamily="18" charset="0"/>
              </a:rPr>
              <a:t>Making the text more pleasurable to the reader. </a:t>
            </a:r>
          </a:p>
          <a:p>
            <a:endParaRPr lang="fr-FR" dirty="0"/>
          </a:p>
        </p:txBody>
      </p:sp>
    </p:spTree>
    <p:extLst>
      <p:ext uri="{BB962C8B-B14F-4D97-AF65-F5344CB8AC3E}">
        <p14:creationId xmlns:p14="http://schemas.microsoft.com/office/powerpoint/2010/main" val="3772510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lnSpc>
                <a:spcPct val="150000"/>
              </a:lnSpc>
              <a:buNone/>
            </a:pPr>
            <a:r>
              <a:rPr lang="en-US" i="1" dirty="0">
                <a:latin typeface="Times New Roman" panose="02020603050405020304" pitchFamily="18" charset="0"/>
                <a:cs typeface="Times New Roman" panose="02020603050405020304" pitchFamily="18" charset="0"/>
              </a:rPr>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a:t>
            </a:r>
          </a:p>
          <a:p>
            <a:pPr marL="0" indent="0">
              <a:buNone/>
            </a:pPr>
            <a:endParaRPr lang="fr-FR" dirty="0"/>
          </a:p>
        </p:txBody>
      </p:sp>
    </p:spTree>
    <p:extLst>
      <p:ext uri="{BB962C8B-B14F-4D97-AF65-F5344CB8AC3E}">
        <p14:creationId xmlns:p14="http://schemas.microsoft.com/office/powerpoint/2010/main" val="237985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9427"/>
          </a:xfrm>
        </p:spPr>
        <p:txBody>
          <a:bodyPr>
            <a:normAutofit fontScale="90000"/>
          </a:bodyPr>
          <a:lstStyle/>
          <a:p>
            <a:endParaRPr lang="fr-FR" dirty="0"/>
          </a:p>
        </p:txBody>
      </p:sp>
      <p:sp>
        <p:nvSpPr>
          <p:cNvPr id="3" name="Espace réservé du contenu 2"/>
          <p:cNvSpPr>
            <a:spLocks noGrp="1"/>
          </p:cNvSpPr>
          <p:nvPr>
            <p:ph idx="1"/>
          </p:nvPr>
        </p:nvSpPr>
        <p:spPr/>
        <p:txBody>
          <a:bodyPr/>
          <a:lstStyle/>
          <a:p>
            <a:pPr marL="0" indent="0" algn="just">
              <a:lnSpc>
                <a:spcPct val="107000"/>
              </a:lnSpc>
              <a:spcAft>
                <a:spcPts val="800"/>
              </a:spcAft>
              <a:buNone/>
            </a:pPr>
            <a:r>
              <a:rPr lang="en-US" i="1" dirty="0">
                <a:latin typeface="Times New Roman" panose="02020603050405020304" pitchFamily="18" charset="0"/>
                <a:ea typeface="Calibri" panose="020F0502020204030204" pitchFamily="34" charset="0"/>
                <a:cs typeface="Times New Roman" panose="02020603050405020304" pitchFamily="18" charset="0"/>
              </a:rPr>
              <a:t>"</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best of times,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worst of times,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age of wisdom,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 </a:t>
            </a:r>
            <a:r>
              <a:rPr lang="en-US" i="1" dirty="0">
                <a:latin typeface="Times New Roman" panose="02020603050405020304" pitchFamily="18" charset="0"/>
                <a:ea typeface="Calibri" panose="020F0502020204030204" pitchFamily="34" charset="0"/>
                <a:cs typeface="Times New Roman" panose="02020603050405020304" pitchFamily="18" charset="0"/>
              </a:rPr>
              <a:t>age of foolishness,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epoch of belief,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epoch of incredulity,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season of Light,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season of Darkness,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spring of hope, </a:t>
            </a:r>
            <a:r>
              <a:rPr lang="en-US"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it was the</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winter of despair, </a:t>
            </a:r>
            <a:r>
              <a:rPr lang="en-US" b="1" i="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we had</a:t>
            </a:r>
            <a:r>
              <a:rPr lang="en-US" i="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everything before us, </a:t>
            </a:r>
            <a:r>
              <a:rPr lang="en-US" b="1" i="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we had</a:t>
            </a:r>
            <a:r>
              <a:rPr lang="en-US" i="1" dirty="0">
                <a:latin typeface="Times New Roman" panose="02020603050405020304" pitchFamily="18" charset="0"/>
                <a:ea typeface="Calibri" panose="020F0502020204030204" pitchFamily="34" charset="0"/>
                <a:cs typeface="Times New Roman" panose="02020603050405020304" pitchFamily="18" charset="0"/>
              </a:rPr>
              <a:t> nothing before us, </a:t>
            </a:r>
            <a:r>
              <a:rPr lang="en-US" b="1"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we were all going direct</a:t>
            </a:r>
            <a:r>
              <a:rPr lang="en-US"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to Heaven, </a:t>
            </a:r>
            <a:r>
              <a:rPr lang="en-US" b="1"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we were all going direct </a:t>
            </a:r>
            <a:r>
              <a:rPr lang="en-US" i="1" dirty="0">
                <a:latin typeface="Times New Roman" panose="02020603050405020304" pitchFamily="18" charset="0"/>
                <a:ea typeface="Calibri" panose="020F0502020204030204" pitchFamily="34" charset="0"/>
                <a:cs typeface="Times New Roman" panose="02020603050405020304" pitchFamily="18" charset="0"/>
              </a:rPr>
              <a:t>the other way</a:t>
            </a:r>
            <a:r>
              <a:rPr lang="en-US" i="1"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fr-FR"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Charles </a:t>
            </a:r>
            <a:r>
              <a:rPr lang="en-US" dirty="0" smtClean="0">
                <a:latin typeface="Times New Roman" panose="02020603050405020304" pitchFamily="18" charset="0"/>
                <a:cs typeface="Times New Roman" panose="02020603050405020304" pitchFamily="18" charset="0"/>
              </a:rPr>
              <a:t>Dickens, </a:t>
            </a:r>
            <a:r>
              <a:rPr lang="en-US" dirty="0">
                <a:latin typeface="Times New Roman" panose="02020603050405020304" pitchFamily="18" charset="0"/>
                <a:cs typeface="Times New Roman" panose="02020603050405020304" pitchFamily="18" charset="0"/>
              </a:rPr>
              <a:t>A Tale of Two Cities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368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Deviation </a:t>
            </a:r>
            <a:endParaRPr lang="en-US"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884268"/>
          </a:xfrm>
        </p:spPr>
        <p:txBody>
          <a:bodyPr>
            <a:normAutofit fontScale="92500" lnSpcReduction="10000"/>
          </a:bodyPr>
          <a:lstStyle/>
          <a:p>
            <a:pPr marL="0" indent="0">
              <a:buNone/>
            </a:pPr>
            <a:endParaRPr lang="en-US" dirty="0"/>
          </a:p>
          <a:p>
            <a:pPr marL="0" indent="0">
              <a:buNone/>
            </a:pPr>
            <a:r>
              <a:rPr lang="en-US" dirty="0" smtClean="0">
                <a:latin typeface="Times New Roman" panose="02020603050405020304" pitchFamily="18" charset="0"/>
                <a:cs typeface="Times New Roman" panose="02020603050405020304" pitchFamily="18" charset="0"/>
              </a:rPr>
              <a:t>“ Deviation is a term used to describe </a:t>
            </a:r>
            <a:r>
              <a:rPr lang="en-US" b="1" dirty="0" smtClean="0">
                <a:solidFill>
                  <a:srgbClr val="FF0000"/>
                </a:solidFill>
                <a:latin typeface="Times New Roman" panose="02020603050405020304" pitchFamily="18" charset="0"/>
                <a:cs typeface="Times New Roman" panose="02020603050405020304" pitchFamily="18" charset="0"/>
              </a:rPr>
              <a:t>spelling and pronunciation </a:t>
            </a:r>
            <a:r>
              <a:rPr lang="en-US" dirty="0" smtClean="0">
                <a:latin typeface="Times New Roman" panose="02020603050405020304" pitchFamily="18" charset="0"/>
                <a:cs typeface="Times New Roman" panose="02020603050405020304" pitchFamily="18" charset="0"/>
              </a:rPr>
              <a:t>of a word or sentence structure that does not conform to </a:t>
            </a:r>
            <a:r>
              <a:rPr lang="en-US" b="1" dirty="0" smtClean="0">
                <a:solidFill>
                  <a:srgbClr val="FF0000"/>
                </a:solidFill>
                <a:latin typeface="Times New Roman" panose="02020603050405020304" pitchFamily="18" charset="0"/>
                <a:cs typeface="Times New Roman" panose="02020603050405020304" pitchFamily="18" charset="0"/>
              </a:rPr>
              <a:t>a norm</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Rechards</a:t>
            </a:r>
            <a:r>
              <a:rPr lang="en-US" dirty="0" smtClean="0">
                <a:latin typeface="Times New Roman" panose="02020603050405020304" pitchFamily="18" charset="0"/>
                <a:cs typeface="Times New Roman" panose="02020603050405020304" pitchFamily="18" charset="0"/>
              </a:rPr>
              <a:t> and Platt) </a:t>
            </a:r>
          </a:p>
          <a:p>
            <a:r>
              <a:rPr lang="en-US" dirty="0">
                <a:latin typeface="Times New Roman" panose="02020603050405020304" pitchFamily="18" charset="0"/>
                <a:cs typeface="Times New Roman" panose="02020603050405020304" pitchFamily="18" charset="0"/>
              </a:rPr>
              <a:t>six levels </a:t>
            </a:r>
            <a:r>
              <a:rPr lang="en-US" dirty="0" smtClean="0">
                <a:latin typeface="Times New Roman" panose="02020603050405020304" pitchFamily="18" charset="0"/>
                <a:cs typeface="Times New Roman" panose="02020603050405020304" pitchFamily="18" charset="0"/>
              </a:rPr>
              <a:t>of Stylistic </a:t>
            </a:r>
            <a:r>
              <a:rPr lang="en-US" dirty="0">
                <a:latin typeface="Times New Roman" panose="02020603050405020304" pitchFamily="18" charset="0"/>
                <a:cs typeface="Times New Roman" panose="02020603050405020304" pitchFamily="18" charset="0"/>
              </a:rPr>
              <a:t>Analysis:</a:t>
            </a:r>
            <a:r>
              <a:rPr lang="fr-FR"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fr-FR" b="1" dirty="0" smtClean="0">
                <a:latin typeface="Times New Roman" panose="02020603050405020304" pitchFamily="18" charset="0"/>
                <a:cs typeface="Times New Roman" panose="02020603050405020304" pitchFamily="18" charset="0"/>
              </a:rPr>
              <a:t>Graphological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a:t>
            </a:r>
            <a:endParaRPr lang="fr-FR"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fr-FR" b="1" dirty="0" smtClean="0">
                <a:latin typeface="Times New Roman" panose="02020603050405020304" pitchFamily="18" charset="0"/>
                <a:cs typeface="Times New Roman" panose="02020603050405020304" pitchFamily="18" charset="0"/>
              </a:rPr>
              <a:t>Lexical</a:t>
            </a:r>
            <a:r>
              <a:rPr lang="fr-F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deviation</a:t>
            </a:r>
            <a:r>
              <a:rPr lang="fr-FR" dirty="0" smtClean="0">
                <a:latin typeface="Times New Roman" panose="02020603050405020304" pitchFamily="18" charset="0"/>
                <a:cs typeface="Times New Roman" panose="02020603050405020304" pitchFamily="18" charset="0"/>
              </a:rPr>
              <a:t> </a:t>
            </a:r>
          </a:p>
          <a:p>
            <a:pPr marL="514350" indent="-514350">
              <a:buFont typeface="+mj-lt"/>
              <a:buAutoNum type="arabicPeriod"/>
            </a:pPr>
            <a:r>
              <a:rPr lang="fr-FR" b="1" dirty="0" smtClean="0">
                <a:latin typeface="Times New Roman" panose="02020603050405020304" pitchFamily="18" charset="0"/>
                <a:cs typeface="Times New Roman" panose="02020603050405020304" pitchFamily="18" charset="0"/>
              </a:rPr>
              <a:t>Grammatical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a:t>
            </a:r>
            <a:r>
              <a:rPr lang="fr-FR" dirty="0" smtClean="0">
                <a:latin typeface="Times New Roman" panose="02020603050405020304" pitchFamily="18" charset="0"/>
                <a:cs typeface="Times New Roman" panose="02020603050405020304" pitchFamily="18" charset="0"/>
              </a:rPr>
              <a:t> </a:t>
            </a:r>
          </a:p>
          <a:p>
            <a:pPr marL="514350" indent="-514350">
              <a:buFont typeface="+mj-lt"/>
              <a:buAutoNum type="arabicPeriod"/>
            </a:pPr>
            <a:r>
              <a:rPr lang="fr-FR" b="1" dirty="0" err="1" smtClean="0">
                <a:latin typeface="Times New Roman" panose="02020603050405020304" pitchFamily="18" charset="0"/>
                <a:cs typeface="Times New Roman" panose="02020603050405020304" pitchFamily="18" charset="0"/>
              </a:rPr>
              <a:t>Phonological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a:t>
            </a:r>
            <a:r>
              <a:rPr lang="fr-FR" dirty="0" smtClean="0">
                <a:latin typeface="Times New Roman" panose="02020603050405020304" pitchFamily="18" charset="0"/>
                <a:cs typeface="Times New Roman" panose="02020603050405020304" pitchFamily="18" charset="0"/>
              </a:rPr>
              <a:t> </a:t>
            </a:r>
          </a:p>
          <a:p>
            <a:pPr marL="514350" indent="-514350">
              <a:buFont typeface="+mj-lt"/>
              <a:buAutoNum type="arabicPeriod"/>
            </a:pPr>
            <a:r>
              <a:rPr lang="fr-FR" b="1" dirty="0" err="1" smtClean="0">
                <a:latin typeface="Times New Roman" panose="02020603050405020304" pitchFamily="18" charset="0"/>
                <a:cs typeface="Times New Roman" panose="02020603050405020304" pitchFamily="18" charset="0"/>
              </a:rPr>
              <a:t>Semantic</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a:t>
            </a:r>
            <a:r>
              <a:rPr lang="fr-FR" dirty="0" smtClean="0">
                <a:latin typeface="Times New Roman" panose="02020603050405020304" pitchFamily="18" charset="0"/>
                <a:cs typeface="Times New Roman" panose="02020603050405020304" pitchFamily="18" charset="0"/>
              </a:rPr>
              <a:t> </a:t>
            </a:r>
          </a:p>
          <a:p>
            <a:pPr marL="514350" indent="-514350">
              <a:buFont typeface="+mj-lt"/>
              <a:buAutoNum type="arabicPeriod"/>
            </a:pPr>
            <a:r>
              <a:rPr lang="fr-FR" b="1" dirty="0" err="1" smtClean="0">
                <a:latin typeface="Times New Roman" panose="02020603050405020304" pitchFamily="18" charset="0"/>
                <a:cs typeface="Times New Roman" panose="02020603050405020304" pitchFamily="18" charset="0"/>
              </a:rPr>
              <a:t>Dialectical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deviation</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185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7892</TotalTime>
  <Words>1422</Words>
  <Application>Microsoft Office PowerPoint</Application>
  <PresentationFormat>Grand écran</PresentationFormat>
  <Paragraphs>141</Paragraphs>
  <Slides>28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28</vt:i4>
      </vt:variant>
    </vt:vector>
  </HeadingPairs>
  <TitlesOfParts>
    <vt:vector size="34" baseType="lpstr">
      <vt:lpstr>Arial</vt:lpstr>
      <vt:lpstr>Calibri</vt:lpstr>
      <vt:lpstr>Calibri Light</vt:lpstr>
      <vt:lpstr>Times New Roman</vt:lpstr>
      <vt:lpstr>Wingdings</vt:lpstr>
      <vt:lpstr>Thème Office</vt:lpstr>
      <vt:lpstr>Foregrounding</vt:lpstr>
      <vt:lpstr>Foreground:</vt:lpstr>
      <vt:lpstr>Jan Mukarovsky </vt:lpstr>
      <vt:lpstr>Foregrounding in Stylistics:</vt:lpstr>
      <vt:lpstr>Types of foregrounding </vt:lpstr>
      <vt:lpstr>I- Parallelism </vt:lpstr>
      <vt:lpstr>Présentation PowerPoint</vt:lpstr>
      <vt:lpstr>Présentation PowerPoint</vt:lpstr>
      <vt:lpstr>II- Deviation </vt:lpstr>
      <vt:lpstr>1- Graphological Deviation </vt:lpstr>
      <vt:lpstr>Présentation PowerPoint</vt:lpstr>
      <vt:lpstr>Présentation PowerPoint</vt:lpstr>
      <vt:lpstr>2- Lexical deviation  Neologism  (Short,1969 :45)</vt:lpstr>
      <vt:lpstr>Présentation PowerPoint</vt:lpstr>
      <vt:lpstr>Présentation PowerPoint</vt:lpstr>
      <vt:lpstr>Présentation PowerPoint</vt:lpstr>
      <vt:lpstr>3- Grammatical deviation </vt:lpstr>
      <vt:lpstr>Présentation PowerPoint</vt:lpstr>
      <vt:lpstr>Phonological deviation </vt:lpstr>
      <vt:lpstr>Présentation PowerPoint</vt:lpstr>
      <vt:lpstr>Présentation PowerPoint</vt:lpstr>
      <vt:lpstr>Présentation PowerPoint</vt:lpstr>
      <vt:lpstr>Présentation PowerPoint</vt:lpstr>
      <vt:lpstr>Présentation PowerPoint</vt:lpstr>
      <vt:lpstr>Semantic deviation </vt:lpstr>
      <vt:lpstr>Présentation PowerPoint</vt:lpstr>
      <vt:lpstr> Dialectical deviation</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50</cp:revision>
  <dcterms:created xsi:type="dcterms:W3CDTF">2022-10-17T10:50:52Z</dcterms:created>
  <dcterms:modified xsi:type="dcterms:W3CDTF">2022-11-08T00:32:02Z</dcterms:modified>
</cp:coreProperties>
</file>