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  <p:sldMasterId id="2147483660" r:id="rId3"/>
  </p:sldMasterIdLst>
  <p:notesMasterIdLst>
    <p:notesMasterId r:id="rId19"/>
  </p:notesMasterIdLst>
  <p:sldIdLst>
    <p:sldId id="257" r:id="rId4"/>
    <p:sldId id="282" r:id="rId5"/>
    <p:sldId id="319" r:id="rId6"/>
    <p:sldId id="327" r:id="rId7"/>
    <p:sldId id="328" r:id="rId8"/>
    <p:sldId id="333" r:id="rId9"/>
    <p:sldId id="334" r:id="rId10"/>
    <p:sldId id="335" r:id="rId11"/>
    <p:sldId id="337" r:id="rId12"/>
    <p:sldId id="338" r:id="rId13"/>
    <p:sldId id="339" r:id="rId14"/>
    <p:sldId id="340" r:id="rId15"/>
    <p:sldId id="307" r:id="rId16"/>
    <p:sldId id="341" r:id="rId17"/>
    <p:sldId id="34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403B9A-9D2D-4C35-A055-E1C3BEC4C01B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29419D-D3B5-41F5-9787-333B5B6C9462}">
      <dgm:prSet phldrT="[نص]"/>
      <dgm:spPr/>
      <dgm:t>
        <a:bodyPr/>
        <a:lstStyle/>
        <a:p>
          <a:r>
            <a:rPr lang="ar-DZ" b="1" dirty="0" err="1" smtClean="0"/>
            <a:t>الكلوروفيلات</a:t>
          </a:r>
          <a:r>
            <a:rPr lang="ar-DZ" b="1" dirty="0" smtClean="0"/>
            <a:t> </a:t>
          </a:r>
          <a:endParaRPr lang="fr-FR" b="1" dirty="0"/>
        </a:p>
      </dgm:t>
    </dgm:pt>
    <dgm:pt modelId="{35D6D4B3-FFF9-45E1-9538-F82F0FC861B7}" cxnId="{6728AE16-0597-47C8-9035-7B4E0F64C681}" type="parTrans">
      <dgm:prSet/>
      <dgm:spPr/>
      <dgm:t>
        <a:bodyPr/>
        <a:lstStyle/>
        <a:p>
          <a:endParaRPr lang="fr-FR"/>
        </a:p>
      </dgm:t>
    </dgm:pt>
    <dgm:pt modelId="{9938EFA0-E588-4748-902C-37CD934774DF}" cxnId="{6728AE16-0597-47C8-9035-7B4E0F64C681}" type="sibTrans">
      <dgm:prSet/>
      <dgm:spPr/>
      <dgm:t>
        <a:bodyPr/>
        <a:lstStyle/>
        <a:p>
          <a:endParaRPr lang="fr-FR"/>
        </a:p>
      </dgm:t>
    </dgm:pt>
    <dgm:pt modelId="{C3E27056-6C22-4D8F-AA69-421FEB0BB4B3}">
      <dgm:prSet phldrT="[نص]"/>
      <dgm:spPr/>
      <dgm:t>
        <a:bodyPr/>
        <a:lstStyle/>
        <a:p>
          <a:r>
            <a:rPr lang="ar-DZ" b="1" dirty="0" err="1" smtClean="0"/>
            <a:t>الكاروتينويدات</a:t>
          </a:r>
          <a:r>
            <a:rPr lang="ar-DZ" b="1" dirty="0" smtClean="0"/>
            <a:t> </a:t>
          </a:r>
          <a:endParaRPr lang="fr-FR" b="1" dirty="0"/>
        </a:p>
      </dgm:t>
    </dgm:pt>
    <dgm:pt modelId="{C4C81924-D43C-4A94-9E8C-BC071DAC1689}" cxnId="{9F77D847-0B82-4AF8-83EA-40DA6337E2C5}" type="parTrans">
      <dgm:prSet/>
      <dgm:spPr/>
      <dgm:t>
        <a:bodyPr/>
        <a:lstStyle/>
        <a:p>
          <a:endParaRPr lang="fr-FR"/>
        </a:p>
      </dgm:t>
    </dgm:pt>
    <dgm:pt modelId="{3F7D6635-DF8D-4DF2-AF93-7EBC01114A64}" cxnId="{9F77D847-0B82-4AF8-83EA-40DA6337E2C5}" type="sibTrans">
      <dgm:prSet/>
      <dgm:spPr/>
      <dgm:t>
        <a:bodyPr/>
        <a:lstStyle/>
        <a:p>
          <a:endParaRPr lang="fr-FR"/>
        </a:p>
      </dgm:t>
    </dgm:pt>
    <dgm:pt modelId="{8442B669-1524-4AD8-9F73-6FB4E3325674}">
      <dgm:prSet phldrT="[نص]"/>
      <dgm:spPr/>
      <dgm:t>
        <a:bodyPr/>
        <a:lstStyle/>
        <a:p>
          <a:r>
            <a:rPr lang="ar-DZ" b="1" dirty="0" err="1" smtClean="0"/>
            <a:t>الفيكوبلينات</a:t>
          </a:r>
          <a:r>
            <a:rPr lang="ar-DZ" b="1" dirty="0" smtClean="0"/>
            <a:t>  </a:t>
          </a:r>
          <a:endParaRPr lang="fr-FR" b="1" dirty="0"/>
        </a:p>
      </dgm:t>
    </dgm:pt>
    <dgm:pt modelId="{DA4B5F42-4E67-49B8-B563-07AFE72C5E55}" cxnId="{8170EA7E-773F-4E8C-99CD-4BC81E6A40D2}" type="parTrans">
      <dgm:prSet/>
      <dgm:spPr/>
      <dgm:t>
        <a:bodyPr/>
        <a:lstStyle/>
        <a:p>
          <a:endParaRPr lang="fr-FR"/>
        </a:p>
      </dgm:t>
    </dgm:pt>
    <dgm:pt modelId="{E54AF5FE-E670-417E-9C23-3DB3E68C502B}" cxnId="{8170EA7E-773F-4E8C-99CD-4BC81E6A40D2}" type="sibTrans">
      <dgm:prSet/>
      <dgm:spPr/>
      <dgm:t>
        <a:bodyPr/>
        <a:lstStyle/>
        <a:p>
          <a:endParaRPr lang="fr-FR"/>
        </a:p>
      </dgm:t>
    </dgm:pt>
    <dgm:pt modelId="{17580A14-C4BD-4288-86D8-E9AE3FDD101E}" type="pres">
      <dgm:prSet presAssocID="{D8403B9A-9D2D-4C35-A055-E1C3BEC4C01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196688C9-4A26-4A7F-A715-EC6317233792}" type="pres">
      <dgm:prSet presAssocID="{8429419D-D3B5-41F5-9787-333B5B6C9462}" presName="Accent1" presStyleCnt="0"/>
      <dgm:spPr/>
    </dgm:pt>
    <dgm:pt modelId="{DCF4EA5C-8358-4867-A085-2ACECB3640CD}" type="pres">
      <dgm:prSet presAssocID="{8429419D-D3B5-41F5-9787-333B5B6C9462}" presName="Accent" presStyleLbl="node1" presStyleIdx="0" presStyleCnt="3"/>
      <dgm:spPr/>
    </dgm:pt>
    <dgm:pt modelId="{199A735A-0082-49DC-BB70-2E0AC15AFA0B}" type="pres">
      <dgm:prSet presAssocID="{8429419D-D3B5-41F5-9787-333B5B6C9462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9B0EA1-37AA-4860-B576-B7BAEA804F86}" type="pres">
      <dgm:prSet presAssocID="{C3E27056-6C22-4D8F-AA69-421FEB0BB4B3}" presName="Accent2" presStyleCnt="0"/>
      <dgm:spPr/>
    </dgm:pt>
    <dgm:pt modelId="{5F5B4C88-82AE-4227-8F57-BF2CE55D2F10}" type="pres">
      <dgm:prSet presAssocID="{C3E27056-6C22-4D8F-AA69-421FEB0BB4B3}" presName="Accent" presStyleLbl="node1" presStyleIdx="1" presStyleCnt="3"/>
      <dgm:spPr/>
    </dgm:pt>
    <dgm:pt modelId="{9355E38F-DB6D-48A5-9286-8B34E8919252}" type="pres">
      <dgm:prSet presAssocID="{C3E27056-6C22-4D8F-AA69-421FEB0BB4B3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DB77B6-F9CA-4A1A-A1F7-6A7DDD9CBC21}" type="pres">
      <dgm:prSet presAssocID="{8442B669-1524-4AD8-9F73-6FB4E3325674}" presName="Accent3" presStyleCnt="0"/>
      <dgm:spPr/>
    </dgm:pt>
    <dgm:pt modelId="{E5403E40-9FE8-4D91-81B3-B93054B0EE51}" type="pres">
      <dgm:prSet presAssocID="{8442B669-1524-4AD8-9F73-6FB4E3325674}" presName="Accent" presStyleLbl="node1" presStyleIdx="2" presStyleCnt="3"/>
      <dgm:spPr/>
    </dgm:pt>
    <dgm:pt modelId="{837FC569-EE14-49A9-BF8E-25975A311667}" type="pres">
      <dgm:prSet presAssocID="{8442B669-1524-4AD8-9F73-6FB4E3325674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F77D847-0B82-4AF8-83EA-40DA6337E2C5}" srcId="{D8403B9A-9D2D-4C35-A055-E1C3BEC4C01B}" destId="{C3E27056-6C22-4D8F-AA69-421FEB0BB4B3}" srcOrd="1" destOrd="0" parTransId="{C4C81924-D43C-4A94-9E8C-BC071DAC1689}" sibTransId="{3F7D6635-DF8D-4DF2-AF93-7EBC01114A64}"/>
    <dgm:cxn modelId="{C3469D08-55E9-4848-9A5A-10927D285F72}" type="presOf" srcId="{D8403B9A-9D2D-4C35-A055-E1C3BEC4C01B}" destId="{17580A14-C4BD-4288-86D8-E9AE3FDD101E}" srcOrd="0" destOrd="0" presId="urn:microsoft.com/office/officeart/2009/layout/CircleArrowProcess"/>
    <dgm:cxn modelId="{5B4ACD00-8AA1-4BAA-9F1B-0F917002D41F}" type="presOf" srcId="{C3E27056-6C22-4D8F-AA69-421FEB0BB4B3}" destId="{9355E38F-DB6D-48A5-9286-8B34E8919252}" srcOrd="0" destOrd="0" presId="urn:microsoft.com/office/officeart/2009/layout/CircleArrowProcess"/>
    <dgm:cxn modelId="{8DD72DA2-3627-4681-B8F1-9E8DF07A2FB2}" type="presOf" srcId="{8442B669-1524-4AD8-9F73-6FB4E3325674}" destId="{837FC569-EE14-49A9-BF8E-25975A311667}" srcOrd="0" destOrd="0" presId="urn:microsoft.com/office/officeart/2009/layout/CircleArrowProcess"/>
    <dgm:cxn modelId="{8170EA7E-773F-4E8C-99CD-4BC81E6A40D2}" srcId="{D8403B9A-9D2D-4C35-A055-E1C3BEC4C01B}" destId="{8442B669-1524-4AD8-9F73-6FB4E3325674}" srcOrd="2" destOrd="0" parTransId="{DA4B5F42-4E67-49B8-B563-07AFE72C5E55}" sibTransId="{E54AF5FE-E670-417E-9C23-3DB3E68C502B}"/>
    <dgm:cxn modelId="{21752061-3F91-473A-9EBC-A8A018CFAD06}" type="presOf" srcId="{8429419D-D3B5-41F5-9787-333B5B6C9462}" destId="{199A735A-0082-49DC-BB70-2E0AC15AFA0B}" srcOrd="0" destOrd="0" presId="urn:microsoft.com/office/officeart/2009/layout/CircleArrowProcess"/>
    <dgm:cxn modelId="{6728AE16-0597-47C8-9035-7B4E0F64C681}" srcId="{D8403B9A-9D2D-4C35-A055-E1C3BEC4C01B}" destId="{8429419D-D3B5-41F5-9787-333B5B6C9462}" srcOrd="0" destOrd="0" parTransId="{35D6D4B3-FFF9-45E1-9538-F82F0FC861B7}" sibTransId="{9938EFA0-E588-4748-902C-37CD934774DF}"/>
    <dgm:cxn modelId="{EED4F5B7-EEEF-4C94-90A3-51E1708C3371}" type="presParOf" srcId="{17580A14-C4BD-4288-86D8-E9AE3FDD101E}" destId="{196688C9-4A26-4A7F-A715-EC6317233792}" srcOrd="0" destOrd="0" presId="urn:microsoft.com/office/officeart/2009/layout/CircleArrowProcess"/>
    <dgm:cxn modelId="{72F97810-77D7-4962-99AA-990D36BFE8A5}" type="presParOf" srcId="{196688C9-4A26-4A7F-A715-EC6317233792}" destId="{DCF4EA5C-8358-4867-A085-2ACECB3640CD}" srcOrd="0" destOrd="0" presId="urn:microsoft.com/office/officeart/2009/layout/CircleArrowProcess"/>
    <dgm:cxn modelId="{AA8F7D52-16A0-4997-8DBD-89D406998DD9}" type="presParOf" srcId="{17580A14-C4BD-4288-86D8-E9AE3FDD101E}" destId="{199A735A-0082-49DC-BB70-2E0AC15AFA0B}" srcOrd="1" destOrd="0" presId="urn:microsoft.com/office/officeart/2009/layout/CircleArrowProcess"/>
    <dgm:cxn modelId="{AF869F29-20E6-4E76-B808-38BBA32923DF}" type="presParOf" srcId="{17580A14-C4BD-4288-86D8-E9AE3FDD101E}" destId="{1D9B0EA1-37AA-4860-B576-B7BAEA804F86}" srcOrd="2" destOrd="0" presId="urn:microsoft.com/office/officeart/2009/layout/CircleArrowProcess"/>
    <dgm:cxn modelId="{CE04A3D3-0168-4D11-8927-AD78113BE0E7}" type="presParOf" srcId="{1D9B0EA1-37AA-4860-B576-B7BAEA804F86}" destId="{5F5B4C88-82AE-4227-8F57-BF2CE55D2F10}" srcOrd="0" destOrd="0" presId="urn:microsoft.com/office/officeart/2009/layout/CircleArrowProcess"/>
    <dgm:cxn modelId="{BD39F762-D267-44F6-BDBB-24CE15E8D1DD}" type="presParOf" srcId="{17580A14-C4BD-4288-86D8-E9AE3FDD101E}" destId="{9355E38F-DB6D-48A5-9286-8B34E8919252}" srcOrd="3" destOrd="0" presId="urn:microsoft.com/office/officeart/2009/layout/CircleArrowProcess"/>
    <dgm:cxn modelId="{60CCFD02-092A-4DC0-AC73-590F6E0DE375}" type="presParOf" srcId="{17580A14-C4BD-4288-86D8-E9AE3FDD101E}" destId="{14DB77B6-F9CA-4A1A-A1F7-6A7DDD9CBC21}" srcOrd="4" destOrd="0" presId="urn:microsoft.com/office/officeart/2009/layout/CircleArrowProcess"/>
    <dgm:cxn modelId="{B002F235-3D3A-45B3-AF49-FFE105BA2C50}" type="presParOf" srcId="{14DB77B6-F9CA-4A1A-A1F7-6A7DDD9CBC21}" destId="{E5403E40-9FE8-4D91-81B3-B93054B0EE51}" srcOrd="0" destOrd="0" presId="urn:microsoft.com/office/officeart/2009/layout/CircleArrowProcess"/>
    <dgm:cxn modelId="{39E2FDDF-892F-431D-B9D5-8F20BFD52D7E}" type="presParOf" srcId="{17580A14-C4BD-4288-86D8-E9AE3FDD101E}" destId="{837FC569-EE14-49A9-BF8E-25975A31166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FE15A5-6EE6-47CC-B067-4AAEB0CFDAFF}" type="doc">
      <dgm:prSet loTypeId="urn:microsoft.com/office/officeart/2005/8/layout/funnel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6E9E49F-C0D3-4600-B649-4ACA99497F7D}">
      <dgm:prSet phldrT="[نص]" custT="1"/>
      <dgm:spPr/>
      <dgm:t>
        <a:bodyPr/>
        <a:lstStyle/>
        <a:p>
          <a:r>
            <a:rPr lang="ar-DZ" sz="2800" b="1" smtClean="0"/>
            <a:t>الجزرينات </a:t>
          </a:r>
          <a:endParaRPr lang="fr-FR" sz="2800" b="1" dirty="0"/>
        </a:p>
      </dgm:t>
    </dgm:pt>
    <dgm:pt modelId="{35F12306-ACA3-4BEB-B916-475840EE4117}" cxnId="{EFF859AD-7EF9-4391-B026-43F0E32D7FB2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DA3708F-2D8F-485F-8384-FEBD8F774ACF}" cxnId="{EFF859AD-7EF9-4391-B026-43F0E32D7FB2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FEB8A139-4D84-49FC-A3EA-409053AEE9E0}">
      <dgm:prSet phldrT="[نص]" custT="1"/>
      <dgm:spPr/>
      <dgm:t>
        <a:bodyPr/>
        <a:lstStyle/>
        <a:p>
          <a:r>
            <a:rPr lang="ar-DZ" sz="2800" b="1" smtClean="0"/>
            <a:t>اكرانتوفيلات</a:t>
          </a:r>
          <a:endParaRPr lang="fr-FR" sz="2800" b="1" dirty="0"/>
        </a:p>
      </dgm:t>
    </dgm:pt>
    <dgm:pt modelId="{81A3E8F5-D346-4DB8-8D66-1C0B517277BE}" cxnId="{9C777DBE-ED16-4389-99C2-BF9B951CFED3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D3B427B-85FE-4DC4-89D4-02857E75B050}" cxnId="{9C777DBE-ED16-4389-99C2-BF9B951CFED3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81823C8-229E-4C15-A61B-2F4513542CF4}">
      <dgm:prSet phldrT="[نص]" custT="1"/>
      <dgm:spPr/>
      <dgm:t>
        <a:bodyPr/>
        <a:lstStyle/>
        <a:p>
          <a:r>
            <a:rPr lang="ar-DZ" sz="2800" b="1" dirty="0" err="1" smtClean="0"/>
            <a:t>ليكوبين</a:t>
          </a:r>
          <a:r>
            <a:rPr lang="ar-DZ" sz="2800" b="1" dirty="0" smtClean="0"/>
            <a:t> </a:t>
          </a:r>
          <a:endParaRPr lang="fr-FR" sz="2800" b="1" dirty="0"/>
        </a:p>
      </dgm:t>
    </dgm:pt>
    <dgm:pt modelId="{EDC9238C-1668-49DC-9F48-646351D09A4D}" cxnId="{AECF3B87-4C55-469F-97F0-837B7C23DC5D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EE030825-EA05-4EC7-9A5C-26FC9138AD63}" cxnId="{AECF3B87-4C55-469F-97F0-837B7C23DC5D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CC22CBA-0190-487C-8C07-6A6FCC079282}">
      <dgm:prSet phldrT="[نص]" custT="1"/>
      <dgm:spPr/>
      <dgm:t>
        <a:bodyPr/>
        <a:lstStyle/>
        <a:p>
          <a:r>
            <a:rPr lang="ar-DZ" sz="2800" b="1" smtClean="0"/>
            <a:t>أشباه الجزينات </a:t>
          </a:r>
          <a:endParaRPr lang="fr-FR" sz="2800" b="1" dirty="0"/>
        </a:p>
      </dgm:t>
    </dgm:pt>
    <dgm:pt modelId="{1C36EBC0-9998-4CD7-88E0-1DC4507B4C99}" cxnId="{802F4E43-9E7F-4605-B089-4FB3F3461609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3689318-A457-41D1-9B1D-F06D77F5A0D7}" cxnId="{802F4E43-9E7F-4605-B089-4FB3F3461609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D5EA92D-673F-47EA-BD8A-706AA00B7C4D}" type="pres">
      <dgm:prSet presAssocID="{21FE15A5-6EE6-47CC-B067-4AAEB0CFDAFF}" presName="Name0" presStyleCnt="0">
        <dgm:presLayoutVars>
          <dgm:chMax val="4"/>
          <dgm:resizeHandles val="exact"/>
        </dgm:presLayoutVars>
      </dgm:prSet>
      <dgm:spPr/>
    </dgm:pt>
    <dgm:pt modelId="{BDE9D099-7BE1-42C1-95FA-959C23B48C39}" type="pres">
      <dgm:prSet presAssocID="{21FE15A5-6EE6-47CC-B067-4AAEB0CFDAFF}" presName="ellipse" presStyleLbl="trBgShp" presStyleIdx="0" presStyleCnt="1"/>
      <dgm:spPr/>
    </dgm:pt>
    <dgm:pt modelId="{38FE3362-647C-4362-B144-3A1112DB5CF0}" type="pres">
      <dgm:prSet presAssocID="{21FE15A5-6EE6-47CC-B067-4AAEB0CFDAFF}" presName="arrow1" presStyleLbl="fgShp" presStyleIdx="0" presStyleCnt="1"/>
      <dgm:spPr/>
    </dgm:pt>
    <dgm:pt modelId="{FE1A89BD-3EA3-4838-AE17-5BF571AF4718}" type="pres">
      <dgm:prSet presAssocID="{21FE15A5-6EE6-47CC-B067-4AAEB0CFDAFF}" presName="rectangle" presStyleLbl="revTx" presStyleIdx="0" presStyleCnt="1">
        <dgm:presLayoutVars>
          <dgm:bulletEnabled val="1"/>
        </dgm:presLayoutVars>
      </dgm:prSet>
      <dgm:spPr/>
    </dgm:pt>
    <dgm:pt modelId="{0451A8FC-DBC5-4B1B-8094-A76142981C38}" type="pres">
      <dgm:prSet presAssocID="{FEB8A139-4D84-49FC-A3EA-409053AEE9E0}" presName="item1" presStyleLbl="node1" presStyleIdx="0" presStyleCnt="3">
        <dgm:presLayoutVars>
          <dgm:bulletEnabled val="1"/>
        </dgm:presLayoutVars>
      </dgm:prSet>
      <dgm:spPr/>
    </dgm:pt>
    <dgm:pt modelId="{FAE9BB20-7635-4FDE-A240-2D2426D55791}" type="pres">
      <dgm:prSet presAssocID="{381823C8-229E-4C15-A61B-2F4513542CF4}" presName="item2" presStyleLbl="node1" presStyleIdx="1" presStyleCnt="3" custScaleX="145148" custScaleY="103281" custLinFactNeighborX="-9063" custLinFactNeighborY="-31722">
        <dgm:presLayoutVars>
          <dgm:bulletEnabled val="1"/>
        </dgm:presLayoutVars>
      </dgm:prSet>
      <dgm:spPr/>
    </dgm:pt>
    <dgm:pt modelId="{A28C8166-148F-40DB-9EF0-9224C74D4554}" type="pres">
      <dgm:prSet presAssocID="{DCC22CBA-0190-487C-8C07-6A6FCC079282}" presName="item3" presStyleLbl="node1" presStyleIdx="2" presStyleCnt="3" custScaleX="130768" custScaleY="100242" custLinFactNeighborX="17475" custLinFactNeighborY="-13594">
        <dgm:presLayoutVars>
          <dgm:bulletEnabled val="1"/>
        </dgm:presLayoutVars>
      </dgm:prSet>
      <dgm:spPr/>
    </dgm:pt>
    <dgm:pt modelId="{43D4CB30-3EE4-46F0-9CED-6FBAA8A96975}" type="pres">
      <dgm:prSet presAssocID="{21FE15A5-6EE6-47CC-B067-4AAEB0CFDAFF}" presName="funnel" presStyleLbl="trAlignAcc1" presStyleIdx="0" presStyleCnt="1" custScaleX="117985" custScaleY="118381"/>
      <dgm:spPr/>
    </dgm:pt>
  </dgm:ptLst>
  <dgm:cxnLst>
    <dgm:cxn modelId="{BFDD60B7-7E93-473F-BA21-E3BE269D5665}" type="presOf" srcId="{FEB8A139-4D84-49FC-A3EA-409053AEE9E0}" destId="{FAE9BB20-7635-4FDE-A240-2D2426D55791}" srcOrd="0" destOrd="0" presId="urn:microsoft.com/office/officeart/2005/8/layout/funnel1"/>
    <dgm:cxn modelId="{9C777DBE-ED16-4389-99C2-BF9B951CFED3}" srcId="{21FE15A5-6EE6-47CC-B067-4AAEB0CFDAFF}" destId="{FEB8A139-4D84-49FC-A3EA-409053AEE9E0}" srcOrd="1" destOrd="0" parTransId="{81A3E8F5-D346-4DB8-8D66-1C0B517277BE}" sibTransId="{DD3B427B-85FE-4DC4-89D4-02857E75B050}"/>
    <dgm:cxn modelId="{EFF859AD-7EF9-4391-B026-43F0E32D7FB2}" srcId="{21FE15A5-6EE6-47CC-B067-4AAEB0CFDAFF}" destId="{76E9E49F-C0D3-4600-B649-4ACA99497F7D}" srcOrd="0" destOrd="0" parTransId="{35F12306-ACA3-4BEB-B916-475840EE4117}" sibTransId="{DDA3708F-2D8F-485F-8384-FEBD8F774ACF}"/>
    <dgm:cxn modelId="{FB69040D-8F69-4377-A736-29BFCB8B8A75}" type="presOf" srcId="{DCC22CBA-0190-487C-8C07-6A6FCC079282}" destId="{FE1A89BD-3EA3-4838-AE17-5BF571AF4718}" srcOrd="0" destOrd="0" presId="urn:microsoft.com/office/officeart/2005/8/layout/funnel1"/>
    <dgm:cxn modelId="{A93866D0-8983-46BF-B7CD-05B0E70DF930}" type="presOf" srcId="{21FE15A5-6EE6-47CC-B067-4AAEB0CFDAFF}" destId="{7D5EA92D-673F-47EA-BD8A-706AA00B7C4D}" srcOrd="0" destOrd="0" presId="urn:microsoft.com/office/officeart/2005/8/layout/funnel1"/>
    <dgm:cxn modelId="{72CD5709-EFC7-4488-8D9B-BFEC184AA4A8}" type="presOf" srcId="{381823C8-229E-4C15-A61B-2F4513542CF4}" destId="{0451A8FC-DBC5-4B1B-8094-A76142981C38}" srcOrd="0" destOrd="0" presId="urn:microsoft.com/office/officeart/2005/8/layout/funnel1"/>
    <dgm:cxn modelId="{802F4E43-9E7F-4605-B089-4FB3F3461609}" srcId="{21FE15A5-6EE6-47CC-B067-4AAEB0CFDAFF}" destId="{DCC22CBA-0190-487C-8C07-6A6FCC079282}" srcOrd="3" destOrd="0" parTransId="{1C36EBC0-9998-4CD7-88E0-1DC4507B4C99}" sibTransId="{73689318-A457-41D1-9B1D-F06D77F5A0D7}"/>
    <dgm:cxn modelId="{89693CEE-3725-44D2-9C03-D3049EF7B24B}" type="presOf" srcId="{76E9E49F-C0D3-4600-B649-4ACA99497F7D}" destId="{A28C8166-148F-40DB-9EF0-9224C74D4554}" srcOrd="0" destOrd="0" presId="urn:microsoft.com/office/officeart/2005/8/layout/funnel1"/>
    <dgm:cxn modelId="{AECF3B87-4C55-469F-97F0-837B7C23DC5D}" srcId="{21FE15A5-6EE6-47CC-B067-4AAEB0CFDAFF}" destId="{381823C8-229E-4C15-A61B-2F4513542CF4}" srcOrd="2" destOrd="0" parTransId="{EDC9238C-1668-49DC-9F48-646351D09A4D}" sibTransId="{EE030825-EA05-4EC7-9A5C-26FC9138AD63}"/>
    <dgm:cxn modelId="{9A236A5F-5B0B-4CDE-B2D3-F0AC2342DA0A}" type="presParOf" srcId="{7D5EA92D-673F-47EA-BD8A-706AA00B7C4D}" destId="{BDE9D099-7BE1-42C1-95FA-959C23B48C39}" srcOrd="0" destOrd="0" presId="urn:microsoft.com/office/officeart/2005/8/layout/funnel1"/>
    <dgm:cxn modelId="{8079B60A-46B3-4DC0-831F-E9FDE28345A9}" type="presParOf" srcId="{7D5EA92D-673F-47EA-BD8A-706AA00B7C4D}" destId="{38FE3362-647C-4362-B144-3A1112DB5CF0}" srcOrd="1" destOrd="0" presId="urn:microsoft.com/office/officeart/2005/8/layout/funnel1"/>
    <dgm:cxn modelId="{8E7A8F7B-E5C3-40C7-88DD-9241BAE9818A}" type="presParOf" srcId="{7D5EA92D-673F-47EA-BD8A-706AA00B7C4D}" destId="{FE1A89BD-3EA3-4838-AE17-5BF571AF4718}" srcOrd="2" destOrd="0" presId="urn:microsoft.com/office/officeart/2005/8/layout/funnel1"/>
    <dgm:cxn modelId="{A213F838-131B-4752-8435-482AE5477786}" type="presParOf" srcId="{7D5EA92D-673F-47EA-BD8A-706AA00B7C4D}" destId="{0451A8FC-DBC5-4B1B-8094-A76142981C38}" srcOrd="3" destOrd="0" presId="urn:microsoft.com/office/officeart/2005/8/layout/funnel1"/>
    <dgm:cxn modelId="{6D381F79-F93A-497C-832C-FED2074C3A3F}" type="presParOf" srcId="{7D5EA92D-673F-47EA-BD8A-706AA00B7C4D}" destId="{FAE9BB20-7635-4FDE-A240-2D2426D55791}" srcOrd="4" destOrd="0" presId="urn:microsoft.com/office/officeart/2005/8/layout/funnel1"/>
    <dgm:cxn modelId="{9D17681E-C48B-4EC9-A449-34B83A5D22F0}" type="presParOf" srcId="{7D5EA92D-673F-47EA-BD8A-706AA00B7C4D}" destId="{A28C8166-148F-40DB-9EF0-9224C74D4554}" srcOrd="5" destOrd="0" presId="urn:microsoft.com/office/officeart/2005/8/layout/funnel1"/>
    <dgm:cxn modelId="{CEFFE356-CB02-4016-8A2E-75DD4146E716}" type="presParOf" srcId="{7D5EA92D-673F-47EA-BD8A-706AA00B7C4D}" destId="{43D4CB30-3EE4-46F0-9CED-6FBAA8A9697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FE15A5-6EE6-47CC-B067-4AAEB0CFDAFF}" type="doc">
      <dgm:prSet loTypeId="urn:microsoft.com/office/officeart/2005/8/layout/funnel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6E9E49F-C0D3-4600-B649-4ACA99497F7D}">
      <dgm:prSet phldrT="[نص]" custT="1"/>
      <dgm:spPr/>
      <dgm:t>
        <a:bodyPr/>
        <a:lstStyle/>
        <a:p>
          <a:r>
            <a:rPr lang="ar-DZ" sz="2800" b="1" dirty="0" err="1" smtClean="0"/>
            <a:t>فيكوسيانين</a:t>
          </a:r>
          <a:r>
            <a:rPr lang="ar-DZ" sz="2800" b="1" dirty="0" smtClean="0"/>
            <a:t>  </a:t>
          </a:r>
          <a:endParaRPr lang="fr-FR" sz="2800" b="1" dirty="0"/>
        </a:p>
      </dgm:t>
    </dgm:pt>
    <dgm:pt modelId="{35F12306-ACA3-4BEB-B916-475840EE4117}" cxnId="{EFF859AD-7EF9-4391-B026-43F0E32D7FB2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DA3708F-2D8F-485F-8384-FEBD8F774ACF}" cxnId="{EFF859AD-7EF9-4391-B026-43F0E32D7FB2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FEB8A139-4D84-49FC-A3EA-409053AEE9E0}">
      <dgm:prSet phldrT="[نص]" custT="1"/>
      <dgm:spPr/>
      <dgm:t>
        <a:bodyPr/>
        <a:lstStyle/>
        <a:p>
          <a:r>
            <a:rPr lang="ar-DZ" sz="2800" b="1" dirty="0" err="1" smtClean="0"/>
            <a:t>فيكوارثرين</a:t>
          </a:r>
          <a:r>
            <a:rPr lang="ar-DZ" sz="2800" b="1" dirty="0" smtClean="0"/>
            <a:t>  </a:t>
          </a:r>
          <a:endParaRPr lang="fr-FR" sz="2800" b="1" dirty="0"/>
        </a:p>
      </dgm:t>
    </dgm:pt>
    <dgm:pt modelId="{81A3E8F5-D346-4DB8-8D66-1C0B517277BE}" cxnId="{9C777DBE-ED16-4389-99C2-BF9B951CFED3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D3B427B-85FE-4DC4-89D4-02857E75B050}" cxnId="{9C777DBE-ED16-4389-99C2-BF9B951CFED3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81823C8-229E-4C15-A61B-2F4513542CF4}">
      <dgm:prSet phldrT="[نص]" custT="1"/>
      <dgm:spPr/>
      <dgm:t>
        <a:bodyPr/>
        <a:lstStyle/>
        <a:p>
          <a:r>
            <a:rPr lang="ar-DZ" sz="2800" b="1" dirty="0" err="1" smtClean="0"/>
            <a:t>الوفيكوسيانين</a:t>
          </a:r>
          <a:r>
            <a:rPr lang="ar-DZ" sz="2800" b="1" dirty="0" smtClean="0"/>
            <a:t> </a:t>
          </a:r>
          <a:endParaRPr lang="fr-FR" sz="2800" b="1" dirty="0"/>
        </a:p>
      </dgm:t>
    </dgm:pt>
    <dgm:pt modelId="{EDC9238C-1668-49DC-9F48-646351D09A4D}" cxnId="{AECF3B87-4C55-469F-97F0-837B7C23DC5D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EE030825-EA05-4EC7-9A5C-26FC9138AD63}" cxnId="{AECF3B87-4C55-469F-97F0-837B7C23DC5D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CC22CBA-0190-487C-8C07-6A6FCC079282}">
      <dgm:prSet phldrT="[نص]" custT="1"/>
      <dgm:spPr/>
      <dgm:t>
        <a:bodyPr/>
        <a:lstStyle/>
        <a:p>
          <a:r>
            <a:rPr lang="ar-DZ" sz="2800" b="1" smtClean="0"/>
            <a:t>أشباه الجزينات </a:t>
          </a:r>
          <a:endParaRPr lang="fr-FR" sz="2800" b="1" dirty="0"/>
        </a:p>
      </dgm:t>
    </dgm:pt>
    <dgm:pt modelId="{1C36EBC0-9998-4CD7-88E0-1DC4507B4C99}" cxnId="{802F4E43-9E7F-4605-B089-4FB3F3461609}" type="par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3689318-A457-41D1-9B1D-F06D77F5A0D7}" cxnId="{802F4E43-9E7F-4605-B089-4FB3F3461609}" type="sibTrans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D5EA92D-673F-47EA-BD8A-706AA00B7C4D}" type="pres">
      <dgm:prSet presAssocID="{21FE15A5-6EE6-47CC-B067-4AAEB0CFDAFF}" presName="Name0" presStyleCnt="0">
        <dgm:presLayoutVars>
          <dgm:chMax val="4"/>
          <dgm:resizeHandles val="exact"/>
        </dgm:presLayoutVars>
      </dgm:prSet>
      <dgm:spPr/>
    </dgm:pt>
    <dgm:pt modelId="{BDE9D099-7BE1-42C1-95FA-959C23B48C39}" type="pres">
      <dgm:prSet presAssocID="{21FE15A5-6EE6-47CC-B067-4AAEB0CFDAFF}" presName="ellipse" presStyleLbl="trBgShp" presStyleIdx="0" presStyleCnt="1"/>
      <dgm:spPr/>
    </dgm:pt>
    <dgm:pt modelId="{38FE3362-647C-4362-B144-3A1112DB5CF0}" type="pres">
      <dgm:prSet presAssocID="{21FE15A5-6EE6-47CC-B067-4AAEB0CFDAFF}" presName="arrow1" presStyleLbl="fgShp" presStyleIdx="0" presStyleCnt="1"/>
      <dgm:spPr/>
    </dgm:pt>
    <dgm:pt modelId="{FE1A89BD-3EA3-4838-AE17-5BF571AF4718}" type="pres">
      <dgm:prSet presAssocID="{21FE15A5-6EE6-47CC-B067-4AAEB0CFDAFF}" presName="rectangle" presStyleLbl="revTx" presStyleIdx="0" presStyleCnt="1">
        <dgm:presLayoutVars>
          <dgm:bulletEnabled val="1"/>
        </dgm:presLayoutVars>
      </dgm:prSet>
      <dgm:spPr/>
    </dgm:pt>
    <dgm:pt modelId="{0451A8FC-DBC5-4B1B-8094-A76142981C38}" type="pres">
      <dgm:prSet presAssocID="{FEB8A139-4D84-49FC-A3EA-409053AEE9E0}" presName="item1" presStyleLbl="node1" presStyleIdx="0" presStyleCnt="3">
        <dgm:presLayoutVars>
          <dgm:bulletEnabled val="1"/>
        </dgm:presLayoutVars>
      </dgm:prSet>
      <dgm:spPr/>
    </dgm:pt>
    <dgm:pt modelId="{FAE9BB20-7635-4FDE-A240-2D2426D55791}" type="pres">
      <dgm:prSet presAssocID="{381823C8-229E-4C15-A61B-2F4513542CF4}" presName="item2" presStyleLbl="node1" presStyleIdx="1" presStyleCnt="3" custScaleX="145148" custScaleY="103281" custLinFactNeighborX="-9063" custLinFactNeighborY="-31722">
        <dgm:presLayoutVars>
          <dgm:bulletEnabled val="1"/>
        </dgm:presLayoutVars>
      </dgm:prSet>
      <dgm:spPr/>
    </dgm:pt>
    <dgm:pt modelId="{A28C8166-148F-40DB-9EF0-9224C74D4554}" type="pres">
      <dgm:prSet presAssocID="{DCC22CBA-0190-487C-8C07-6A6FCC079282}" presName="item3" presStyleLbl="node1" presStyleIdx="2" presStyleCnt="3" custScaleX="130768" custScaleY="100242" custLinFactNeighborX="17475" custLinFactNeighborY="-13594">
        <dgm:presLayoutVars>
          <dgm:bulletEnabled val="1"/>
        </dgm:presLayoutVars>
      </dgm:prSet>
      <dgm:spPr/>
    </dgm:pt>
    <dgm:pt modelId="{43D4CB30-3EE4-46F0-9CED-6FBAA8A96975}" type="pres">
      <dgm:prSet presAssocID="{21FE15A5-6EE6-47CC-B067-4AAEB0CFDAFF}" presName="funnel" presStyleLbl="trAlignAcc1" presStyleIdx="0" presStyleCnt="1" custScaleX="117985" custScaleY="118381"/>
      <dgm:spPr/>
    </dgm:pt>
  </dgm:ptLst>
  <dgm:cxnLst>
    <dgm:cxn modelId="{9C777DBE-ED16-4389-99C2-BF9B951CFED3}" srcId="{21FE15A5-6EE6-47CC-B067-4AAEB0CFDAFF}" destId="{FEB8A139-4D84-49FC-A3EA-409053AEE9E0}" srcOrd="1" destOrd="0" parTransId="{81A3E8F5-D346-4DB8-8D66-1C0B517277BE}" sibTransId="{DD3B427B-85FE-4DC4-89D4-02857E75B050}"/>
    <dgm:cxn modelId="{AF167CE7-A405-4BE0-BD7C-2C4BDEA9DC3B}" type="presOf" srcId="{DCC22CBA-0190-487C-8C07-6A6FCC079282}" destId="{FE1A89BD-3EA3-4838-AE17-5BF571AF4718}" srcOrd="0" destOrd="0" presId="urn:microsoft.com/office/officeart/2005/8/layout/funnel1"/>
    <dgm:cxn modelId="{EFF859AD-7EF9-4391-B026-43F0E32D7FB2}" srcId="{21FE15A5-6EE6-47CC-B067-4AAEB0CFDAFF}" destId="{76E9E49F-C0D3-4600-B649-4ACA99497F7D}" srcOrd="0" destOrd="0" parTransId="{35F12306-ACA3-4BEB-B916-475840EE4117}" sibTransId="{DDA3708F-2D8F-485F-8384-FEBD8F774ACF}"/>
    <dgm:cxn modelId="{A28D393A-D9CD-4123-8C14-89E57F9A1FD1}" type="presOf" srcId="{381823C8-229E-4C15-A61B-2F4513542CF4}" destId="{0451A8FC-DBC5-4B1B-8094-A76142981C38}" srcOrd="0" destOrd="0" presId="urn:microsoft.com/office/officeart/2005/8/layout/funnel1"/>
    <dgm:cxn modelId="{9F79153D-879C-493A-A51B-A49A410B2015}" type="presOf" srcId="{21FE15A5-6EE6-47CC-B067-4AAEB0CFDAFF}" destId="{7D5EA92D-673F-47EA-BD8A-706AA00B7C4D}" srcOrd="0" destOrd="0" presId="urn:microsoft.com/office/officeart/2005/8/layout/funnel1"/>
    <dgm:cxn modelId="{802F4E43-9E7F-4605-B089-4FB3F3461609}" srcId="{21FE15A5-6EE6-47CC-B067-4AAEB0CFDAFF}" destId="{DCC22CBA-0190-487C-8C07-6A6FCC079282}" srcOrd="3" destOrd="0" parTransId="{1C36EBC0-9998-4CD7-88E0-1DC4507B4C99}" sibTransId="{73689318-A457-41D1-9B1D-F06D77F5A0D7}"/>
    <dgm:cxn modelId="{EBDB87B0-BED4-4BC1-9E5E-067342A93D00}" type="presOf" srcId="{76E9E49F-C0D3-4600-B649-4ACA99497F7D}" destId="{A28C8166-148F-40DB-9EF0-9224C74D4554}" srcOrd="0" destOrd="0" presId="urn:microsoft.com/office/officeart/2005/8/layout/funnel1"/>
    <dgm:cxn modelId="{779BF60D-13CE-4ACB-85A8-AD991E61AE19}" type="presOf" srcId="{FEB8A139-4D84-49FC-A3EA-409053AEE9E0}" destId="{FAE9BB20-7635-4FDE-A240-2D2426D55791}" srcOrd="0" destOrd="0" presId="urn:microsoft.com/office/officeart/2005/8/layout/funnel1"/>
    <dgm:cxn modelId="{AECF3B87-4C55-469F-97F0-837B7C23DC5D}" srcId="{21FE15A5-6EE6-47CC-B067-4AAEB0CFDAFF}" destId="{381823C8-229E-4C15-A61B-2F4513542CF4}" srcOrd="2" destOrd="0" parTransId="{EDC9238C-1668-49DC-9F48-646351D09A4D}" sibTransId="{EE030825-EA05-4EC7-9A5C-26FC9138AD63}"/>
    <dgm:cxn modelId="{0FB5438D-E002-4A83-8F79-35E3F5D20F2C}" type="presParOf" srcId="{7D5EA92D-673F-47EA-BD8A-706AA00B7C4D}" destId="{BDE9D099-7BE1-42C1-95FA-959C23B48C39}" srcOrd="0" destOrd="0" presId="urn:microsoft.com/office/officeart/2005/8/layout/funnel1"/>
    <dgm:cxn modelId="{F1D21DB6-1282-478A-BBA8-DD25FD63C660}" type="presParOf" srcId="{7D5EA92D-673F-47EA-BD8A-706AA00B7C4D}" destId="{38FE3362-647C-4362-B144-3A1112DB5CF0}" srcOrd="1" destOrd="0" presId="urn:microsoft.com/office/officeart/2005/8/layout/funnel1"/>
    <dgm:cxn modelId="{FC4327AA-DE67-4A48-AE39-AC86D9C04DD3}" type="presParOf" srcId="{7D5EA92D-673F-47EA-BD8A-706AA00B7C4D}" destId="{FE1A89BD-3EA3-4838-AE17-5BF571AF4718}" srcOrd="2" destOrd="0" presId="urn:microsoft.com/office/officeart/2005/8/layout/funnel1"/>
    <dgm:cxn modelId="{5B98A27C-B8C4-4659-B418-744219E8F58C}" type="presParOf" srcId="{7D5EA92D-673F-47EA-BD8A-706AA00B7C4D}" destId="{0451A8FC-DBC5-4B1B-8094-A76142981C38}" srcOrd="3" destOrd="0" presId="urn:microsoft.com/office/officeart/2005/8/layout/funnel1"/>
    <dgm:cxn modelId="{C17165CF-7178-450C-891E-095B3B7A3A97}" type="presParOf" srcId="{7D5EA92D-673F-47EA-BD8A-706AA00B7C4D}" destId="{FAE9BB20-7635-4FDE-A240-2D2426D55791}" srcOrd="4" destOrd="0" presId="urn:microsoft.com/office/officeart/2005/8/layout/funnel1"/>
    <dgm:cxn modelId="{D70EF6C7-CBBA-4921-8DC8-31D868B97387}" type="presParOf" srcId="{7D5EA92D-673F-47EA-BD8A-706AA00B7C4D}" destId="{A28C8166-148F-40DB-9EF0-9224C74D4554}" srcOrd="5" destOrd="0" presId="urn:microsoft.com/office/officeart/2005/8/layout/funnel1"/>
    <dgm:cxn modelId="{429D4273-74B9-4CBA-A7D5-F61240D6911D}" type="presParOf" srcId="{7D5EA92D-673F-47EA-BD8A-706AA00B7C4D}" destId="{43D4CB30-3EE4-46F0-9CED-6FBAA8A9697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4EA5C-8358-4867-A085-2ACECB3640CD}">
      <dsp:nvSpPr>
        <dsp:cNvPr id="0" name=""/>
        <dsp:cNvSpPr/>
      </dsp:nvSpPr>
      <dsp:spPr>
        <a:xfrm>
          <a:off x="3204942" y="0"/>
          <a:ext cx="2690250" cy="26906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A735A-0082-49DC-BB70-2E0AC15AFA0B}">
      <dsp:nvSpPr>
        <dsp:cNvPr id="0" name=""/>
        <dsp:cNvSpPr/>
      </dsp:nvSpPr>
      <dsp:spPr>
        <a:xfrm>
          <a:off x="3799576" y="971409"/>
          <a:ext cx="1494920" cy="74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err="1" smtClean="0"/>
            <a:t>الكلوروفيلات</a:t>
          </a:r>
          <a:r>
            <a:rPr lang="ar-DZ" sz="2400" b="1" kern="1200" dirty="0" smtClean="0"/>
            <a:t> </a:t>
          </a:r>
          <a:endParaRPr lang="fr-FR" sz="2400" b="1" kern="1200" dirty="0"/>
        </a:p>
      </dsp:txBody>
      <dsp:txXfrm>
        <a:off x="3799576" y="971409"/>
        <a:ext cx="1494920" cy="747281"/>
      </dsp:txXfrm>
    </dsp:sp>
    <dsp:sp modelId="{5F5B4C88-82AE-4227-8F57-BF2CE55D2F10}">
      <dsp:nvSpPr>
        <dsp:cNvPr id="0" name=""/>
        <dsp:cNvSpPr/>
      </dsp:nvSpPr>
      <dsp:spPr>
        <a:xfrm>
          <a:off x="2457734" y="1545983"/>
          <a:ext cx="2690250" cy="269066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5E38F-DB6D-48A5-9286-8B34E8919252}">
      <dsp:nvSpPr>
        <dsp:cNvPr id="0" name=""/>
        <dsp:cNvSpPr/>
      </dsp:nvSpPr>
      <dsp:spPr>
        <a:xfrm>
          <a:off x="3055399" y="2526336"/>
          <a:ext cx="1494920" cy="74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err="1" smtClean="0"/>
            <a:t>الكاروتينويدات</a:t>
          </a:r>
          <a:r>
            <a:rPr lang="ar-DZ" sz="2400" b="1" kern="1200" dirty="0" smtClean="0"/>
            <a:t> </a:t>
          </a:r>
          <a:endParaRPr lang="fr-FR" sz="2400" b="1" kern="1200" dirty="0"/>
        </a:p>
      </dsp:txBody>
      <dsp:txXfrm>
        <a:off x="3055399" y="2526336"/>
        <a:ext cx="1494920" cy="747281"/>
      </dsp:txXfrm>
    </dsp:sp>
    <dsp:sp modelId="{E5403E40-9FE8-4D91-81B3-B93054B0EE51}">
      <dsp:nvSpPr>
        <dsp:cNvPr id="0" name=""/>
        <dsp:cNvSpPr/>
      </dsp:nvSpPr>
      <dsp:spPr>
        <a:xfrm>
          <a:off x="3396417" y="3276971"/>
          <a:ext cx="2311342" cy="231226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FC569-EE14-49A9-BF8E-25975A311667}">
      <dsp:nvSpPr>
        <dsp:cNvPr id="0" name=""/>
        <dsp:cNvSpPr/>
      </dsp:nvSpPr>
      <dsp:spPr>
        <a:xfrm>
          <a:off x="3803112" y="4083498"/>
          <a:ext cx="1494920" cy="74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err="1" smtClean="0"/>
            <a:t>الفيكوبلينات</a:t>
          </a:r>
          <a:r>
            <a:rPr lang="ar-DZ" sz="2400" b="1" kern="1200" dirty="0" smtClean="0"/>
            <a:t>  </a:t>
          </a:r>
          <a:endParaRPr lang="fr-FR" sz="2400" b="1" kern="1200" dirty="0"/>
        </a:p>
      </dsp:txBody>
      <dsp:txXfrm>
        <a:off x="3803112" y="4083498"/>
        <a:ext cx="1494920" cy="747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9D099-7BE1-42C1-95FA-959C23B48C39}">
      <dsp:nvSpPr>
        <dsp:cNvPr id="0" name=""/>
        <dsp:cNvSpPr/>
      </dsp:nvSpPr>
      <dsp:spPr>
        <a:xfrm>
          <a:off x="2143885" y="411253"/>
          <a:ext cx="4555089" cy="158192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E3362-647C-4362-B144-3A1112DB5CF0}">
      <dsp:nvSpPr>
        <dsp:cNvPr id="0" name=""/>
        <dsp:cNvSpPr/>
      </dsp:nvSpPr>
      <dsp:spPr>
        <a:xfrm>
          <a:off x="3987107" y="4284844"/>
          <a:ext cx="882769" cy="56497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1A89BD-3EA3-4838-AE17-5BF571AF4718}">
      <dsp:nvSpPr>
        <dsp:cNvPr id="0" name=""/>
        <dsp:cNvSpPr/>
      </dsp:nvSpPr>
      <dsp:spPr>
        <a:xfrm>
          <a:off x="2309845" y="4736822"/>
          <a:ext cx="4237292" cy="1059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smtClean="0"/>
            <a:t>أشباه الجزينات </a:t>
          </a:r>
          <a:endParaRPr lang="fr-FR" sz="2800" b="1" kern="1200" dirty="0"/>
        </a:p>
      </dsp:txBody>
      <dsp:txXfrm>
        <a:off x="2309845" y="4736822"/>
        <a:ext cx="4237292" cy="1059323"/>
      </dsp:txXfrm>
    </dsp:sp>
    <dsp:sp modelId="{0451A8FC-DBC5-4B1B-8094-A76142981C38}">
      <dsp:nvSpPr>
        <dsp:cNvPr id="0" name=""/>
        <dsp:cNvSpPr/>
      </dsp:nvSpPr>
      <dsp:spPr>
        <a:xfrm>
          <a:off x="3799960" y="2115350"/>
          <a:ext cx="1588984" cy="1588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err="1" smtClean="0"/>
            <a:t>ليكوبين</a:t>
          </a:r>
          <a:r>
            <a:rPr lang="ar-DZ" sz="2800" b="1" kern="1200" dirty="0" smtClean="0"/>
            <a:t> </a:t>
          </a:r>
          <a:endParaRPr lang="fr-FR" sz="2800" b="1" kern="1200" dirty="0"/>
        </a:p>
      </dsp:txBody>
      <dsp:txXfrm>
        <a:off x="4032661" y="2348051"/>
        <a:ext cx="1123582" cy="1123582"/>
      </dsp:txXfrm>
    </dsp:sp>
    <dsp:sp modelId="{FAE9BB20-7635-4FDE-A240-2D2426D55791}">
      <dsp:nvSpPr>
        <dsp:cNvPr id="0" name=""/>
        <dsp:cNvSpPr/>
      </dsp:nvSpPr>
      <dsp:spPr>
        <a:xfrm>
          <a:off x="2160246" y="393134"/>
          <a:ext cx="2306379" cy="16411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smtClean="0"/>
            <a:t>اكرانتوفيلات</a:t>
          </a:r>
          <a:endParaRPr lang="fr-FR" sz="2800" b="1" kern="1200" dirty="0"/>
        </a:p>
      </dsp:txBody>
      <dsp:txXfrm>
        <a:off x="2498007" y="633470"/>
        <a:ext cx="1630857" cy="1160447"/>
      </dsp:txXfrm>
    </dsp:sp>
    <dsp:sp modelId="{A28C8166-148F-40DB-9EF0-9224C74D4554}">
      <dsp:nvSpPr>
        <dsp:cNvPr id="0" name=""/>
        <dsp:cNvSpPr/>
      </dsp:nvSpPr>
      <dsp:spPr>
        <a:xfrm>
          <a:off x="4320474" y="321133"/>
          <a:ext cx="2077883" cy="15928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smtClean="0"/>
            <a:t>الجزرينات </a:t>
          </a:r>
          <a:endParaRPr lang="fr-FR" sz="2800" b="1" kern="1200" dirty="0"/>
        </a:p>
      </dsp:txBody>
      <dsp:txXfrm>
        <a:off x="4624773" y="554397"/>
        <a:ext cx="1469285" cy="1126301"/>
      </dsp:txXfrm>
    </dsp:sp>
    <dsp:sp modelId="{43D4CB30-3EE4-46F0-9CED-6FBAA8A96975}">
      <dsp:nvSpPr>
        <dsp:cNvPr id="0" name=""/>
        <dsp:cNvSpPr/>
      </dsp:nvSpPr>
      <dsp:spPr>
        <a:xfrm>
          <a:off x="1512168" y="-146422"/>
          <a:ext cx="5832646" cy="468173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9D099-7BE1-42C1-95FA-959C23B48C39}">
      <dsp:nvSpPr>
        <dsp:cNvPr id="0" name=""/>
        <dsp:cNvSpPr/>
      </dsp:nvSpPr>
      <dsp:spPr>
        <a:xfrm>
          <a:off x="2143885" y="411253"/>
          <a:ext cx="4555089" cy="158192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E3362-647C-4362-B144-3A1112DB5CF0}">
      <dsp:nvSpPr>
        <dsp:cNvPr id="0" name=""/>
        <dsp:cNvSpPr/>
      </dsp:nvSpPr>
      <dsp:spPr>
        <a:xfrm>
          <a:off x="3987107" y="4284844"/>
          <a:ext cx="882769" cy="564972"/>
        </a:xfrm>
        <a:prstGeom prst="down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E1A89BD-3EA3-4838-AE17-5BF571AF4718}">
      <dsp:nvSpPr>
        <dsp:cNvPr id="0" name=""/>
        <dsp:cNvSpPr/>
      </dsp:nvSpPr>
      <dsp:spPr>
        <a:xfrm>
          <a:off x="2309845" y="4736822"/>
          <a:ext cx="4237292" cy="10593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smtClean="0"/>
            <a:t>أشباه الجزينات </a:t>
          </a:r>
          <a:endParaRPr lang="fr-FR" sz="2800" b="1" kern="1200" dirty="0"/>
        </a:p>
      </dsp:txBody>
      <dsp:txXfrm>
        <a:off x="2309845" y="4736822"/>
        <a:ext cx="4237292" cy="1059323"/>
      </dsp:txXfrm>
    </dsp:sp>
    <dsp:sp modelId="{0451A8FC-DBC5-4B1B-8094-A76142981C38}">
      <dsp:nvSpPr>
        <dsp:cNvPr id="0" name=""/>
        <dsp:cNvSpPr/>
      </dsp:nvSpPr>
      <dsp:spPr>
        <a:xfrm>
          <a:off x="3799960" y="2115350"/>
          <a:ext cx="1588984" cy="158898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err="1" smtClean="0"/>
            <a:t>الوفيكوسيانين</a:t>
          </a:r>
          <a:r>
            <a:rPr lang="ar-DZ" sz="2800" b="1" kern="1200" dirty="0" smtClean="0"/>
            <a:t> </a:t>
          </a:r>
          <a:endParaRPr lang="fr-FR" sz="2800" b="1" kern="1200" dirty="0"/>
        </a:p>
      </dsp:txBody>
      <dsp:txXfrm>
        <a:off x="4032661" y="2348051"/>
        <a:ext cx="1123582" cy="1123582"/>
      </dsp:txXfrm>
    </dsp:sp>
    <dsp:sp modelId="{FAE9BB20-7635-4FDE-A240-2D2426D55791}">
      <dsp:nvSpPr>
        <dsp:cNvPr id="0" name=""/>
        <dsp:cNvSpPr/>
      </dsp:nvSpPr>
      <dsp:spPr>
        <a:xfrm>
          <a:off x="2160246" y="393134"/>
          <a:ext cx="2306379" cy="164111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err="1" smtClean="0"/>
            <a:t>فيكوارثرين</a:t>
          </a:r>
          <a:r>
            <a:rPr lang="ar-DZ" sz="2800" b="1" kern="1200" dirty="0" smtClean="0"/>
            <a:t>  </a:t>
          </a:r>
          <a:endParaRPr lang="fr-FR" sz="2800" b="1" kern="1200" dirty="0"/>
        </a:p>
      </dsp:txBody>
      <dsp:txXfrm>
        <a:off x="2498007" y="633470"/>
        <a:ext cx="1630857" cy="1160447"/>
      </dsp:txXfrm>
    </dsp:sp>
    <dsp:sp modelId="{A28C8166-148F-40DB-9EF0-9224C74D4554}">
      <dsp:nvSpPr>
        <dsp:cNvPr id="0" name=""/>
        <dsp:cNvSpPr/>
      </dsp:nvSpPr>
      <dsp:spPr>
        <a:xfrm>
          <a:off x="4320474" y="321133"/>
          <a:ext cx="2077883" cy="159282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err="1" smtClean="0"/>
            <a:t>فيكوسيانين</a:t>
          </a:r>
          <a:r>
            <a:rPr lang="ar-DZ" sz="2800" b="1" kern="1200" dirty="0" smtClean="0"/>
            <a:t>  </a:t>
          </a:r>
          <a:endParaRPr lang="fr-FR" sz="2800" b="1" kern="1200" dirty="0"/>
        </a:p>
      </dsp:txBody>
      <dsp:txXfrm>
        <a:off x="4624773" y="554397"/>
        <a:ext cx="1469285" cy="1126301"/>
      </dsp:txXfrm>
    </dsp:sp>
    <dsp:sp modelId="{43D4CB30-3EE4-46F0-9CED-6FBAA8A96975}">
      <dsp:nvSpPr>
        <dsp:cNvPr id="0" name=""/>
        <dsp:cNvSpPr/>
      </dsp:nvSpPr>
      <dsp:spPr>
        <a:xfrm>
          <a:off x="1512168" y="-146422"/>
          <a:ext cx="5832646" cy="468173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parTxLTRAlign" val="l"/>
              <dgm:param type="stBulletLvl" val="1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56B62-9399-4DFE-AAB9-207235B3F534}" type="datetimeFigureOut">
              <a:rPr lang="fr-FR" smtClean="0"/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25EC6-3508-422F-83F4-A22EB9E9A8B4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 hasCustomPrompt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 hasCustomPrompt="1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 hasCustomPrompt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 hasCustomPrompt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  <a:endParaRPr kumimoji="0" lang="ar-SA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 hasCustomPrompt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 hasCustomPrompt="1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 hasCustomPrompt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  <a:endParaRPr kumimoji="0" lang="ar-SA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 hasCustomPrompt="1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  <a:endParaRPr kumimoji="0" lang="ar-SA" smtClean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 hasCustomPrompt="1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 hasCustomPrompt="1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 hasCustomPrompt="1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  <a:endParaRPr kumimoji="0" lang="ar-SA" smtClean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 hasCustomPrompt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anose="02070309020205020404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 hasCustomPrompt="1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  <a:endParaRPr kumimoji="0" lang="ar-SA" smtClean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 hasCustomPrompt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 hasCustomPrompt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 eaLnBrk="1" latinLnBrk="0" hangingPunct="1"/>
            <a:r>
              <a:rPr lang="ar-SA" smtClean="0"/>
              <a:t>المستوى الثاني</a:t>
            </a:r>
            <a:endParaRPr lang="ar-SA" smtClean="0"/>
          </a:p>
          <a:p>
            <a:pPr lvl="2" eaLnBrk="1" latinLnBrk="0" hangingPunct="1"/>
            <a:r>
              <a:rPr lang="ar-SA" smtClean="0"/>
              <a:t>المستوى الثالث</a:t>
            </a:r>
            <a:endParaRPr lang="ar-SA" smtClean="0"/>
          </a:p>
          <a:p>
            <a:pPr lvl="3" eaLnBrk="1" latinLnBrk="0" hangingPunct="1"/>
            <a:r>
              <a:rPr lang="ar-SA" smtClean="0"/>
              <a:t>المستوى الرابع</a:t>
            </a:r>
            <a:endParaRPr lang="ar-SA" smtClean="0"/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anose="02070309020205020404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anose="02070309020205020404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anose="02070309020205020404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anose="02070309020205020404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anose="02070309020205020404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anose="02070309020205020404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 hasCustomPrompt="1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ar-SA" smtClean="0"/>
          </a:p>
          <a:p>
            <a:pPr lvl="1"/>
            <a:r>
              <a:rPr lang="ar-SA" smtClean="0"/>
              <a:t>المستوى الثاني</a:t>
            </a:r>
            <a:endParaRPr lang="ar-SA" smtClean="0"/>
          </a:p>
          <a:p>
            <a:pPr lvl="2"/>
            <a:r>
              <a:rPr lang="ar-SA" smtClean="0"/>
              <a:t>المستوى الثالث</a:t>
            </a:r>
            <a:endParaRPr lang="ar-SA" smtClean="0"/>
          </a:p>
          <a:p>
            <a:pPr lvl="3"/>
            <a:r>
              <a:rPr lang="ar-SA" smtClean="0"/>
              <a:t>المستوى الرابع</a:t>
            </a:r>
            <a:endParaRPr lang="ar-SA" smtClean="0"/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 panose="020B0603020202020204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  <a:endParaRPr kumimoji="0" lang="ar-SA" smtClean="0"/>
          </a:p>
          <a:p>
            <a:pPr lvl="1" eaLnBrk="1" latinLnBrk="0" hangingPunct="1"/>
            <a:r>
              <a:rPr kumimoji="0" lang="ar-SA" smtClean="0"/>
              <a:t>المستوى الثاني</a:t>
            </a:r>
            <a:endParaRPr kumimoji="0" lang="ar-SA" smtClean="0"/>
          </a:p>
          <a:p>
            <a:pPr lvl="2" eaLnBrk="1" latinLnBrk="0" hangingPunct="1"/>
            <a:r>
              <a:rPr kumimoji="0" lang="ar-SA" smtClean="0"/>
              <a:t>المستوى الثالث</a:t>
            </a:r>
            <a:endParaRPr kumimoji="0" lang="ar-SA" smtClean="0"/>
          </a:p>
          <a:p>
            <a:pPr lvl="3" eaLnBrk="1" latinLnBrk="0" hangingPunct="1"/>
            <a:r>
              <a:rPr kumimoji="0" lang="ar-SA" smtClean="0"/>
              <a:t>المستوى الرابع</a:t>
            </a:r>
            <a:endParaRPr kumimoji="0" lang="ar-SA" smtClean="0"/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hyperlink" Target="http://wiki.scienceamusante.net/index.php?title=La_chlorophylle" TargetMode="External"/><Relationship Id="rId1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microsoft.com/office/2007/relationships/hdphoto" Target="../media/image20.wdp"/><Relationship Id="rId1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5.xml"/><Relationship Id="rId6" Type="http://schemas.openxmlformats.org/officeDocument/2006/relationships/tags" Target="../tags/tag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5.xml"/><Relationship Id="rId6" Type="http://schemas.openxmlformats.org/officeDocument/2006/relationships/tags" Target="../tags/tag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5.xml"/><Relationship Id="rId6" Type="http://schemas.openxmlformats.org/officeDocument/2006/relationships/tags" Target="../tags/tag3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7.jpeg"/><Relationship Id="rId3" Type="http://schemas.openxmlformats.org/officeDocument/2006/relationships/image" Target="../media/image6.png"/><Relationship Id="rId2" Type="http://schemas.microsoft.com/office/2007/relationships/hdphoto" Target="../media/image5.wdp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r" rtl="1"/>
            <a:endParaRPr lang="ar-DZ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785938" y="500051"/>
            <a:ext cx="5857875" cy="193899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 rtl="1">
              <a:defRPr/>
            </a:pPr>
            <a:r>
              <a:rPr lang="ar-DZ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الجمهورية الجزائرية الديمقراطية الشعبية</a:t>
            </a:r>
            <a:endParaRPr lang="en-US" sz="2000" b="1" dirty="0">
              <a:solidFill>
                <a:schemeClr val="bg1"/>
              </a:solidFill>
              <a:cs typeface="PT Bold Heading" panose="02010400000000000000" pitchFamily="2" charset="-78"/>
            </a:endParaRPr>
          </a:p>
          <a:p>
            <a:pPr algn="ctr" rtl="1" eaLnBrk="0" hangingPunct="0">
              <a:defRPr/>
            </a:pPr>
            <a:r>
              <a:rPr lang="ar-DZ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وزارة التعليم العالي والبحث العلمي</a:t>
            </a:r>
            <a:endParaRPr lang="ar-DZ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PT Bold Heading" panose="02010400000000000000" pitchFamily="2" charset="-78"/>
            </a:endParaRPr>
          </a:p>
          <a:p>
            <a:pPr algn="ctr" eaLnBrk="0" hangingPunct="0">
              <a:defRPr/>
            </a:pPr>
            <a:r>
              <a:rPr lang="ar-SA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جامعة</a:t>
            </a:r>
            <a:r>
              <a:rPr lang="fr-FR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الشهيد حمة لخضر </a:t>
            </a:r>
            <a:r>
              <a:rPr lang="ar-SA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PT Bold Heading" panose="02010400000000000000" pitchFamily="2" charset="-78"/>
              </a:rPr>
              <a:t>الوادي</a:t>
            </a:r>
            <a:r>
              <a:rPr lang="en-US" sz="2000" b="1" dirty="0" smtClean="0">
                <a:solidFill>
                  <a:schemeClr val="bg1"/>
                </a:solidFill>
                <a:cs typeface="PT Bold Heading" panose="02010400000000000000" pitchFamily="2" charset="-78"/>
              </a:rPr>
              <a:t> </a:t>
            </a:r>
            <a:endParaRPr lang="ar-DZ" sz="2000" b="1" dirty="0" smtClean="0">
              <a:solidFill>
                <a:schemeClr val="bg1"/>
              </a:solidFill>
              <a:cs typeface="PT Bold Heading" panose="02010400000000000000" pitchFamily="2" charset="-78"/>
            </a:endParaRPr>
          </a:p>
          <a:p>
            <a:pPr algn="ctr" eaLnBrk="0" hangingPunct="0">
              <a:defRPr/>
            </a:pPr>
            <a:r>
              <a:rPr lang="ar-SA" sz="2000" b="1" dirty="0" smtClean="0">
                <a:solidFill>
                  <a:schemeClr val="bg1"/>
                </a:solidFill>
                <a:cs typeface="PT Bold Heading" panose="02010400000000000000" pitchFamily="2" charset="-78"/>
              </a:rPr>
              <a:t>كلية </a:t>
            </a:r>
            <a:r>
              <a:rPr lang="ar-DZ" sz="2000" b="1" dirty="0" smtClean="0">
                <a:solidFill>
                  <a:schemeClr val="bg1"/>
                </a:solidFill>
                <a:cs typeface="PT Bold Heading" panose="02010400000000000000" pitchFamily="2" charset="-78"/>
              </a:rPr>
              <a:t>علوم الطبيعة والحياة </a:t>
            </a:r>
            <a:endParaRPr lang="ar-DZ" sz="2000" b="1" dirty="0" smtClean="0">
              <a:solidFill>
                <a:schemeClr val="bg1"/>
              </a:solidFill>
              <a:cs typeface="PT Bold Heading" panose="02010400000000000000" pitchFamily="2" charset="-78"/>
            </a:endParaRPr>
          </a:p>
          <a:p>
            <a:pPr algn="ctr" eaLnBrk="0" hangingPunct="0">
              <a:defRPr/>
            </a:pPr>
            <a:r>
              <a:rPr lang="ar-DZ" sz="2000" b="1" dirty="0" smtClean="0">
                <a:solidFill>
                  <a:schemeClr val="bg1"/>
                </a:solidFill>
                <a:cs typeface="PT Bold Heading" panose="02010400000000000000" pitchFamily="2" charset="-78"/>
              </a:rPr>
              <a:t>السنة الثالثة بيولوجيا وفيزيولوجيا النبات</a:t>
            </a:r>
            <a:endParaRPr lang="ar-DZ" sz="2000" b="1" dirty="0" smtClean="0">
              <a:solidFill>
                <a:schemeClr val="bg1"/>
              </a:solidFill>
              <a:cs typeface="PT Bold Heading" panose="02010400000000000000" pitchFamily="2" charset="-78"/>
            </a:endParaRPr>
          </a:p>
          <a:p>
            <a:pPr algn="ctr" eaLnBrk="0" hangingPunct="0">
              <a:defRPr/>
            </a:pPr>
            <a:r>
              <a:rPr lang="ar-DZ" sz="2000" b="1" dirty="0" smtClean="0">
                <a:solidFill>
                  <a:schemeClr val="bg1"/>
                </a:solidFill>
                <a:cs typeface="PT Bold Heading" panose="02010400000000000000" pitchFamily="2" charset="-78"/>
              </a:rPr>
              <a:t>مقياس فيزيولوجيا النبات </a:t>
            </a:r>
            <a:endParaRPr lang="en-US" sz="2000" b="1" dirty="0">
              <a:solidFill>
                <a:schemeClr val="bg1"/>
              </a:solidFill>
              <a:cs typeface="PT Bold Heading" panose="02010400000000000000" pitchFamily="2" charset="-78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216046" y="2899926"/>
            <a:ext cx="485775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rtl="1"/>
            <a:r>
              <a:rPr lang="ar-DZ" sz="2800" dirty="0">
                <a:ea typeface="Calibri" panose="020F0502020204030204" pitchFamily="34" charset="0"/>
                <a:cs typeface="PT Bold Heading" panose="02010400000000000000" pitchFamily="2" charset="-78"/>
              </a:rPr>
              <a:t>الــعــمل التـطبيـقـي </a:t>
            </a:r>
            <a:r>
              <a:rPr lang="ar-DZ" sz="2800" dirty="0" smtClean="0">
                <a:ea typeface="Calibri" panose="020F0502020204030204" pitchFamily="34" charset="0"/>
                <a:cs typeface="PT Bold Heading" panose="02010400000000000000" pitchFamily="2" charset="-78"/>
              </a:rPr>
              <a:t>الث</a:t>
            </a:r>
            <a:r>
              <a:rPr lang="ar-DZ" sz="2800" dirty="0" smtClean="0">
                <a:ea typeface="Calibri" panose="020F0502020204030204" pitchFamily="34" charset="0"/>
                <a:cs typeface="PT Bold Heading" panose="02010400000000000000" pitchFamily="2" charset="-78"/>
              </a:rPr>
              <a:t>الث</a:t>
            </a:r>
            <a:r>
              <a:rPr lang="ar-DZ" sz="2800" dirty="0" smtClean="0">
                <a:ea typeface="Calibri" panose="020F0502020204030204" pitchFamily="34" charset="0"/>
                <a:cs typeface="PT Bold Heading" panose="02010400000000000000" pitchFamily="2" charset="-78"/>
              </a:rPr>
              <a:t>  </a:t>
            </a:r>
            <a:endParaRPr lang="en-US" sz="2800" dirty="0">
              <a:ea typeface="Calibri" panose="020F0502020204030204" pitchFamily="34" charset="0"/>
              <a:cs typeface="PT Bold Heading" panose="02010400000000000000" pitchFamily="2" charset="-78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2571750" y="6388894"/>
            <a:ext cx="3357563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rtl="1"/>
            <a:endParaRPr lang="ar-D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7" y="29345"/>
            <a:ext cx="2159465" cy="175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1520" y="3666510"/>
            <a:ext cx="8064896" cy="144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rtl="1" eaLnBrk="0" hangingPunct="0"/>
            <a:r>
              <a:rPr lang="ar-DZ" sz="4400" dirty="0" smtClean="0">
                <a:solidFill>
                  <a:srgbClr val="FFFF00"/>
                </a:solidFill>
                <a:cs typeface="PT Bold Heading" panose="02010400000000000000" pitchFamily="2" charset="-78"/>
              </a:rPr>
              <a:t>فصل الأصبغة النباتية باستعمال </a:t>
            </a:r>
            <a:r>
              <a:rPr lang="ar-DZ" sz="4400" dirty="0" err="1" smtClean="0">
                <a:solidFill>
                  <a:srgbClr val="FFFF00"/>
                </a:solidFill>
                <a:cs typeface="PT Bold Heading" panose="02010400000000000000" pitchFamily="2" charset="-78"/>
              </a:rPr>
              <a:t>الكروماتوغرافيا</a:t>
            </a:r>
            <a:r>
              <a:rPr lang="ar-DZ" sz="4400" dirty="0" smtClean="0">
                <a:solidFill>
                  <a:srgbClr val="FFFF00"/>
                </a:solidFill>
                <a:cs typeface="PT Bold Heading" panose="02010400000000000000" pitchFamily="2" charset="-78"/>
              </a:rPr>
              <a:t> الورقية </a:t>
            </a:r>
            <a:endParaRPr lang="ar-DZ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" grpId="0"/>
      <p:bldP spid="2054" grpId="0"/>
      <p:bldP spid="2055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pic>
        <p:nvPicPr>
          <p:cNvPr id="8" name="Picture 2" descr="http://wiki.scienceamusante.net/images/c/c4/Chlorophylle_extraits_lumi%C3%A8re_naturelle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93" y="1412776"/>
            <a:ext cx="630485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ستطيل 8"/>
          <p:cNvSpPr/>
          <p:nvPr/>
        </p:nvSpPr>
        <p:spPr>
          <a:xfrm>
            <a:off x="323528" y="4005064"/>
            <a:ext cx="8856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800" b="1" dirty="0">
                <a:solidFill>
                  <a:srgbClr val="5A3696"/>
                </a:solidFill>
                <a:latin typeface="Arial" panose="020B0604020202020204"/>
                <a:hlinkClick r:id="rId2" tooltip="La chlorophylle"/>
              </a:rPr>
              <a:t>Les pigments séparés par chromatographie.</a:t>
            </a:r>
            <a:r>
              <a:rPr lang="fr-FR" sz="2800" b="1" dirty="0">
                <a:solidFill>
                  <a:srgbClr val="000000"/>
                </a:solidFill>
                <a:latin typeface="Arial" panose="020B0604020202020204"/>
              </a:rPr>
              <a:t> De gauche à droite (dans l’éther) : carotènes, chlorophylle a, chlorophylle b, xanthophylles</a:t>
            </a:r>
            <a:endParaRPr lang="fr-FR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67544" y="1268760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3200" b="1" dirty="0" err="1">
                <a:solidFill>
                  <a:srgbClr val="FF0000"/>
                </a:solidFill>
              </a:rPr>
              <a:t>كروموتوغرافيا</a:t>
            </a:r>
            <a:r>
              <a:rPr lang="ar-DZ" sz="3200" b="1" dirty="0">
                <a:solidFill>
                  <a:srgbClr val="FF0000"/>
                </a:solidFill>
              </a:rPr>
              <a:t> السائل ذو الأداء العالي </a:t>
            </a:r>
            <a:r>
              <a:rPr lang="fr-FR" sz="3200" b="1" dirty="0">
                <a:solidFill>
                  <a:srgbClr val="FF0000"/>
                </a:solidFill>
              </a:rPr>
              <a:t>High Performance </a:t>
            </a:r>
            <a:r>
              <a:rPr lang="fr-FR" sz="3200" b="1" dirty="0" err="1">
                <a:solidFill>
                  <a:srgbClr val="FF0000"/>
                </a:solidFill>
              </a:rPr>
              <a:t>Liquid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Chromatography</a:t>
            </a:r>
            <a:r>
              <a:rPr lang="fr-FR" sz="3200" b="1" dirty="0">
                <a:solidFill>
                  <a:srgbClr val="FF0000"/>
                </a:solidFill>
              </a:rPr>
              <a:t> (HPLC) </a:t>
            </a:r>
            <a:endParaRPr lang="fr-FR" sz="3200" b="1" dirty="0">
              <a:solidFill>
                <a:srgbClr val="FF0000"/>
              </a:solidFill>
            </a:endParaRPr>
          </a:p>
          <a:p>
            <a:pPr lvl="0"/>
            <a:r>
              <a:rPr lang="ar-DZ" sz="3200" b="1" dirty="0" err="1" smtClean="0">
                <a:solidFill>
                  <a:prstClr val="black"/>
                </a:solidFill>
              </a:rPr>
              <a:t>كروموتوغرافيا</a:t>
            </a:r>
            <a:r>
              <a:rPr lang="ar-DZ" sz="3200" b="1" dirty="0" smtClean="0">
                <a:solidFill>
                  <a:prstClr val="black"/>
                </a:solidFill>
              </a:rPr>
              <a:t> </a:t>
            </a:r>
            <a:r>
              <a:rPr lang="ar-DZ" sz="3200" b="1" dirty="0">
                <a:solidFill>
                  <a:prstClr val="black"/>
                </a:solidFill>
              </a:rPr>
              <a:t>الـسائل : وهذا النوع يستخدم نفس الفكرة حيث يكون الوسط الحامل للمركبات هو </a:t>
            </a:r>
            <a:r>
              <a:rPr lang="ar-DZ" sz="3200" b="1" dirty="0" smtClean="0">
                <a:solidFill>
                  <a:prstClr val="black"/>
                </a:solidFill>
              </a:rPr>
              <a:t>السائل</a:t>
            </a:r>
            <a:endParaRPr lang="fr-FR" sz="3200" b="1" dirty="0">
              <a:solidFill>
                <a:prstClr val="black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12976"/>
            <a:ext cx="6151637" cy="3358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79512" y="1196752"/>
            <a:ext cx="88569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3200" b="1" dirty="0" smtClean="0">
                <a:solidFill>
                  <a:srgbClr val="FF0000"/>
                </a:solidFill>
              </a:rPr>
              <a:t>4. </a:t>
            </a:r>
            <a:r>
              <a:rPr lang="ar-DZ" sz="3200" b="1" dirty="0" err="1" smtClean="0">
                <a:solidFill>
                  <a:srgbClr val="FF0000"/>
                </a:solidFill>
              </a:rPr>
              <a:t>كروموتوغرافيا</a:t>
            </a:r>
            <a:r>
              <a:rPr lang="ar-DZ" sz="3200" b="1" dirty="0" smtClean="0">
                <a:solidFill>
                  <a:srgbClr val="FF0000"/>
                </a:solidFill>
              </a:rPr>
              <a:t> </a:t>
            </a:r>
            <a:r>
              <a:rPr lang="ar-DZ" sz="3200" b="1" dirty="0">
                <a:solidFill>
                  <a:srgbClr val="FF0000"/>
                </a:solidFill>
              </a:rPr>
              <a:t>الغـاز : </a:t>
            </a:r>
            <a:r>
              <a:rPr lang="ar-DZ" sz="3200" b="1" dirty="0">
                <a:solidFill>
                  <a:prstClr val="black"/>
                </a:solidFill>
              </a:rPr>
              <a:t>وأيضاً تستخدم نفس الفكرة حيث يكون هناك سطح ثابت ويكون السطح المتحرك عبارة عن غازات مثل الهيليوم وهذا النوع من </a:t>
            </a:r>
            <a:r>
              <a:rPr lang="ar-DZ" sz="3200" b="1" dirty="0" err="1">
                <a:solidFill>
                  <a:prstClr val="black"/>
                </a:solidFill>
              </a:rPr>
              <a:t>الكروموتوغرافيا</a:t>
            </a:r>
            <a:r>
              <a:rPr lang="ar-DZ" sz="3200" b="1" dirty="0">
                <a:solidFill>
                  <a:prstClr val="black"/>
                </a:solidFill>
              </a:rPr>
              <a:t> هو الأكثر شيوعاً على </a:t>
            </a:r>
            <a:r>
              <a:rPr lang="ar-DZ" sz="3200" b="1" dirty="0" smtClean="0">
                <a:solidFill>
                  <a:prstClr val="black"/>
                </a:solidFill>
              </a:rPr>
              <a:t>الإطلاق</a:t>
            </a:r>
            <a:endParaRPr lang="fr-FR" sz="3200" b="1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" b="2864"/>
          <a:stretch>
            <a:fillRect/>
          </a:stretch>
        </p:blipFill>
        <p:spPr bwMode="auto">
          <a:xfrm>
            <a:off x="200769" y="2996952"/>
            <a:ext cx="5667375" cy="34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699792" y="4462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DZ" sz="4800" b="1" dirty="0" smtClean="0">
                <a:solidFill>
                  <a:schemeClr val="tx2"/>
                </a:solidFill>
              </a:rPr>
              <a:t>صبغات البناء الضوئي </a:t>
            </a:r>
            <a:endParaRPr lang="fr-FR" sz="48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رسم تخطيطي 5"/>
          <p:cNvGraphicFramePr/>
          <p:nvPr/>
        </p:nvGraphicFramePr>
        <p:xfrm>
          <a:off x="251520" y="980728"/>
          <a:ext cx="8352928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F4EA5C-8358-4867-A085-2ACECB364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DCF4EA5C-8358-4867-A085-2ACECB3640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9A735A-0082-49DC-BB70-2E0AC15AFA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graphicEl>
                                              <a:dgm id="{199A735A-0082-49DC-BB70-2E0AC15AFA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5B4C88-82AE-4227-8F57-BF2CE55D2F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graphicEl>
                                              <a:dgm id="{5F5B4C88-82AE-4227-8F57-BF2CE55D2F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55E38F-DB6D-48A5-9286-8B34E89192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graphicEl>
                                              <a:dgm id="{9355E38F-DB6D-48A5-9286-8B34E89192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403E40-9FE8-4D91-81B3-B93054B0EE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>
                                            <p:graphicEl>
                                              <a:dgm id="{E5403E40-9FE8-4D91-81B3-B93054B0EE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7FC569-EE14-49A9-BF8E-25975A311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>
                                            <p:graphicEl>
                                              <a:dgm id="{837FC569-EE14-49A9-BF8E-25975A311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699792" y="4462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DZ" sz="4800" b="1" dirty="0" smtClean="0">
                <a:solidFill>
                  <a:schemeClr val="tx2"/>
                </a:solidFill>
              </a:rPr>
              <a:t>أشباه الجزرين </a:t>
            </a:r>
            <a:endParaRPr lang="fr-FR" sz="48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رسم تخطيطي 1"/>
          <p:cNvGraphicFramePr/>
          <p:nvPr/>
        </p:nvGraphicFramePr>
        <p:xfrm>
          <a:off x="179512" y="875621"/>
          <a:ext cx="8856984" cy="564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699792" y="4462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DZ" sz="4800" b="1" dirty="0" err="1" smtClean="0">
                <a:solidFill>
                  <a:schemeClr val="tx2"/>
                </a:solidFill>
              </a:rPr>
              <a:t>الفيكوبلينات</a:t>
            </a:r>
            <a:r>
              <a:rPr lang="ar-DZ" sz="4800" b="1" dirty="0" smtClean="0">
                <a:solidFill>
                  <a:schemeClr val="tx2"/>
                </a:solidFill>
              </a:rPr>
              <a:t> </a:t>
            </a:r>
            <a:endParaRPr lang="fr-FR" sz="48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رسم تخطيطي 1"/>
          <p:cNvGraphicFramePr/>
          <p:nvPr/>
        </p:nvGraphicFramePr>
        <p:xfrm>
          <a:off x="179512" y="875621"/>
          <a:ext cx="8856984" cy="564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rtl="1"/>
            <a:r>
              <a:rPr lang="ar-DZ" sz="3600" b="1" dirty="0" err="1">
                <a:solidFill>
                  <a:srgbClr val="333333"/>
                </a:solidFill>
                <a:latin typeface="Tahoma" panose="020B0604030504040204"/>
              </a:rPr>
              <a:t>الكروماتوجرافيا</a:t>
            </a:r>
            <a:r>
              <a:rPr lang="ar-DZ" sz="3600" b="1" dirty="0">
                <a:solidFill>
                  <a:srgbClr val="333333"/>
                </a:solidFill>
                <a:latin typeface="Tahoma" panose="020B0604030504040204"/>
              </a:rPr>
              <a:t> </a:t>
            </a:r>
            <a:r>
              <a:rPr lang="fr-FR" sz="3600" b="1" dirty="0" err="1">
                <a:solidFill>
                  <a:srgbClr val="333333"/>
                </a:solidFill>
                <a:latin typeface="Tahoma" panose="020B0604030504040204"/>
              </a:rPr>
              <a:t>chromatography</a:t>
            </a:r>
            <a:endParaRPr lang="fr-F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3600" b="1" dirty="0">
                <a:solidFill>
                  <a:srgbClr val="333333"/>
                </a:solidFill>
                <a:latin typeface="Tahoma" panose="020B0604030504040204"/>
              </a:rPr>
              <a:t>هي إحدى طرق فصل وتشخيص المركبات العضوية وتعني كلمة </a:t>
            </a:r>
            <a:r>
              <a:rPr lang="ar-DZ" sz="3600" b="1" dirty="0" err="1">
                <a:solidFill>
                  <a:srgbClr val="333333"/>
                </a:solidFill>
                <a:latin typeface="Tahoma" panose="020B0604030504040204"/>
              </a:rPr>
              <a:t>كروماتوغرافيا</a:t>
            </a:r>
            <a:r>
              <a:rPr lang="ar-DZ" sz="3600" b="1" dirty="0">
                <a:solidFill>
                  <a:srgbClr val="333333"/>
                </a:solidFill>
                <a:latin typeface="Tahoma" panose="020B0604030504040204"/>
              </a:rPr>
              <a:t> قديماً فصل المركبات </a:t>
            </a:r>
            <a:r>
              <a:rPr lang="ar-DZ" sz="3600" b="1" dirty="0" smtClean="0">
                <a:solidFill>
                  <a:srgbClr val="333333"/>
                </a:solidFill>
                <a:latin typeface="Tahoma" panose="020B0604030504040204"/>
              </a:rPr>
              <a:t>الملونة</a:t>
            </a:r>
            <a:endParaRPr lang="fr-FR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اكتشافها 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2555776" y="889844"/>
            <a:ext cx="64807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3600" b="1" dirty="0" smtClean="0">
                <a:solidFill>
                  <a:srgbClr val="000000"/>
                </a:solidFill>
                <a:latin typeface="Arial" panose="020B0604020202020204"/>
              </a:rPr>
              <a:t>بدأ </a:t>
            </a:r>
            <a:r>
              <a:rPr lang="ar-DZ" sz="3600" b="1" dirty="0">
                <a:solidFill>
                  <a:srgbClr val="000000"/>
                </a:solidFill>
                <a:latin typeface="Arial" panose="020B0604020202020204"/>
              </a:rPr>
              <a:t>علم التحليل </a:t>
            </a:r>
            <a:r>
              <a:rPr lang="ar-DZ" sz="3600" b="1" dirty="0" err="1">
                <a:solidFill>
                  <a:srgbClr val="000000"/>
                </a:solidFill>
                <a:latin typeface="Arial" panose="020B0604020202020204"/>
              </a:rPr>
              <a:t>الكروماتوجرافى</a:t>
            </a:r>
            <a:r>
              <a:rPr lang="ar-DZ" sz="3600" b="1" dirty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ar-DZ" sz="3600" b="1" dirty="0" err="1">
                <a:solidFill>
                  <a:srgbClr val="000000"/>
                </a:solidFill>
                <a:latin typeface="Arial" panose="020B0604020202020204"/>
              </a:rPr>
              <a:t>فى</a:t>
            </a:r>
            <a:r>
              <a:rPr lang="ar-DZ" sz="3600" b="1" dirty="0">
                <a:solidFill>
                  <a:srgbClr val="000000"/>
                </a:solidFill>
                <a:latin typeface="Arial" panose="020B0604020202020204"/>
              </a:rPr>
              <a:t> البزوغ في عام ( 1906) عندما تمكن العالم الروسي ميشيل تويست من تحليل مادة الكلوروفيل بعملية سماها التحليل </a:t>
            </a:r>
            <a:r>
              <a:rPr lang="ar-DZ" sz="3600" b="1" dirty="0" err="1">
                <a:solidFill>
                  <a:srgbClr val="000000"/>
                </a:solidFill>
                <a:latin typeface="Arial" panose="020B0604020202020204"/>
              </a:rPr>
              <a:t>الإمتزازي</a:t>
            </a:r>
            <a:r>
              <a:rPr lang="ar-DZ" sz="3600" b="1" dirty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ar-DZ" sz="3600" b="1" dirty="0" err="1">
                <a:solidFill>
                  <a:srgbClr val="000000"/>
                </a:solidFill>
                <a:latin typeface="Arial" panose="020B0604020202020204"/>
              </a:rPr>
              <a:t>الكروماتوجرافي</a:t>
            </a:r>
            <a:r>
              <a:rPr lang="ar-DZ" sz="3600" b="1" dirty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ar-DZ" sz="3600" b="1" dirty="0" smtClean="0">
                <a:solidFill>
                  <a:srgbClr val="000000"/>
                </a:solidFill>
                <a:latin typeface="Arial" panose="020B0604020202020204"/>
              </a:rPr>
              <a:t>وذلك</a:t>
            </a:r>
            <a:r>
              <a:rPr lang="fr-FR" sz="3600" b="1" dirty="0" smtClean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ar-DZ" sz="3600" b="1" dirty="0" smtClean="0">
                <a:solidFill>
                  <a:srgbClr val="000000"/>
                </a:solidFill>
                <a:latin typeface="Arial" panose="020B0604020202020204"/>
              </a:rPr>
              <a:t>باستعمال عمود معبأ بكربونات الكالسيوم و مرر عليه محلولا من </a:t>
            </a:r>
            <a:r>
              <a:rPr lang="ar-DZ" sz="3600" b="1" dirty="0" err="1" smtClean="0">
                <a:solidFill>
                  <a:srgbClr val="000000"/>
                </a:solidFill>
                <a:latin typeface="Arial" panose="020B0604020202020204"/>
              </a:rPr>
              <a:t>الايثر</a:t>
            </a:r>
            <a:r>
              <a:rPr lang="ar-DZ" sz="3600" b="1" dirty="0" smtClean="0">
                <a:solidFill>
                  <a:srgbClr val="000000"/>
                </a:solidFill>
                <a:latin typeface="Arial" panose="020B0604020202020204"/>
              </a:rPr>
              <a:t> البترولي و منه لاحظ  ان المواد النباتية فصلت إلى طبقات ملونة </a:t>
            </a:r>
            <a:br>
              <a:rPr lang="ar-DZ" sz="3600" dirty="0"/>
            </a:br>
            <a:endParaRPr lang="fr-FR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8" y="968534"/>
            <a:ext cx="1805299" cy="5484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مبدأ عملها  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79512" y="889844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نظرية الفصل تعتمد على توزيع الخليط المراد فصله بين سطحين مختلفين أحدهما يسمى </a:t>
            </a:r>
            <a:r>
              <a:rPr lang="ar-DZ" sz="3200" b="1" dirty="0" smtClean="0">
                <a:solidFill>
                  <a:srgbClr val="FF0000"/>
                </a:solidFill>
                <a:latin typeface="Arial" panose="020B0604020202020204"/>
              </a:rPr>
              <a:t>بالطور الثابت </a:t>
            </a:r>
            <a:r>
              <a:rPr lang="fr-FR" sz="3200" b="1" dirty="0" err="1" smtClean="0">
                <a:solidFill>
                  <a:srgbClr val="000000"/>
                </a:solidFill>
                <a:latin typeface="Arial" panose="020B0604020202020204"/>
              </a:rPr>
              <a:t>Stationary</a:t>
            </a:r>
            <a:r>
              <a:rPr lang="fr-FR" sz="3200" b="1" dirty="0" smtClean="0">
                <a:solidFill>
                  <a:srgbClr val="000000"/>
                </a:solidFill>
                <a:latin typeface="Arial" panose="020B0604020202020204"/>
              </a:rPr>
              <a:t> phase</a:t>
            </a:r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 و الاخر يسمى </a:t>
            </a:r>
            <a:r>
              <a:rPr lang="ar-DZ" sz="3200" b="1" dirty="0" smtClean="0">
                <a:solidFill>
                  <a:srgbClr val="FF0000"/>
                </a:solidFill>
                <a:latin typeface="Arial" panose="020B0604020202020204"/>
              </a:rPr>
              <a:t>بالطور المتحرك </a:t>
            </a:r>
            <a:r>
              <a:rPr lang="fr-FR" sz="3200" b="1" dirty="0" smtClean="0">
                <a:solidFill>
                  <a:srgbClr val="000000"/>
                </a:solidFill>
                <a:latin typeface="Arial" panose="020B0604020202020204"/>
              </a:rPr>
              <a:t>Mobile phase</a:t>
            </a:r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 </a:t>
            </a:r>
            <a:endParaRPr lang="ar-DZ" sz="3200" b="1" dirty="0" smtClean="0">
              <a:solidFill>
                <a:srgbClr val="000000"/>
              </a:solidFill>
              <a:latin typeface="Arial" panose="020B0604020202020204"/>
            </a:endParaRPr>
          </a:p>
          <a:p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في </a:t>
            </a:r>
            <a:r>
              <a:rPr lang="ar-DZ" sz="3200" b="1" dirty="0" err="1" smtClean="0">
                <a:solidFill>
                  <a:srgbClr val="000000"/>
                </a:solidFill>
                <a:latin typeface="Arial" panose="020B0604020202020204"/>
              </a:rPr>
              <a:t>الكروماتوغرافيا</a:t>
            </a:r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 تمر المركبات المختلفة في الخليط مع السطح المتحرك على السطح الثابت حيث أن لكل مركب قدرة على الاحتكاك مع السطح الثابت و تختلف من مركب إلى آخر حيث يتم الفصل  على السطح الثابت و بالتدريج تتحرك مع السطح المتحرك بعد ان يتم فصلها و هذا ما يسمى </a:t>
            </a:r>
            <a:r>
              <a:rPr lang="ar-DZ" sz="3200" b="1" dirty="0" err="1" smtClean="0">
                <a:solidFill>
                  <a:srgbClr val="000000"/>
                </a:solidFill>
                <a:latin typeface="Arial" panose="020B0604020202020204"/>
              </a:rPr>
              <a:t>بالادمصاص</a:t>
            </a:r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 </a:t>
            </a:r>
            <a:r>
              <a:rPr lang="fr-FR" sz="3200" b="1" dirty="0" smtClean="0">
                <a:solidFill>
                  <a:srgbClr val="000000"/>
                </a:solidFill>
                <a:latin typeface="Arial" panose="020B0604020202020204"/>
              </a:rPr>
              <a:t>adsorption </a:t>
            </a:r>
            <a:r>
              <a:rPr lang="ar-DZ" sz="3200" b="1" dirty="0" smtClean="0">
                <a:solidFill>
                  <a:srgbClr val="000000"/>
                </a:solidFill>
                <a:latin typeface="Arial" panose="020B0604020202020204"/>
              </a:rPr>
              <a:t>و يعتمد الفصل على قابلية و رغبة المركب في التفاعل مع السطح الثابت فكلما كانت الرغبة قوية تعطل المركب عن الحركة </a:t>
            </a:r>
            <a:br>
              <a:rPr lang="ar-DZ" sz="3200" dirty="0"/>
            </a:br>
            <a:endParaRPr lang="fr-FR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92654" y="1556792"/>
            <a:ext cx="885698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3200" b="1" dirty="0" smtClean="0">
                <a:solidFill>
                  <a:srgbClr val="FF0000"/>
                </a:solidFill>
              </a:rPr>
              <a:t>1. </a:t>
            </a:r>
            <a:r>
              <a:rPr lang="ar-DZ" sz="3200" b="1" dirty="0" err="1" smtClean="0">
                <a:solidFill>
                  <a:srgbClr val="FF0000"/>
                </a:solidFill>
              </a:rPr>
              <a:t>كروموتوغرافيـا</a:t>
            </a:r>
            <a:r>
              <a:rPr lang="ar-DZ" sz="3200" b="1" dirty="0" smtClean="0">
                <a:solidFill>
                  <a:srgbClr val="FF0000"/>
                </a:solidFill>
              </a:rPr>
              <a:t> </a:t>
            </a:r>
            <a:r>
              <a:rPr lang="ar-DZ" sz="3200" b="1" dirty="0">
                <a:solidFill>
                  <a:srgbClr val="FF0000"/>
                </a:solidFill>
              </a:rPr>
              <a:t>الورقـة : </a:t>
            </a:r>
            <a:r>
              <a:rPr lang="ar-DZ" sz="3200" b="1" dirty="0" smtClean="0">
                <a:solidFill>
                  <a:prstClr val="black"/>
                </a:solidFill>
              </a:rPr>
              <a:t>حيث </a:t>
            </a:r>
            <a:r>
              <a:rPr lang="ar-DZ" sz="3200" b="1" dirty="0">
                <a:solidFill>
                  <a:prstClr val="black"/>
                </a:solidFill>
              </a:rPr>
              <a:t>تستخدم </a:t>
            </a:r>
            <a:r>
              <a:rPr lang="ar-DZ" sz="3200" b="1" dirty="0" smtClean="0">
                <a:solidFill>
                  <a:prstClr val="black"/>
                </a:solidFill>
              </a:rPr>
              <a:t>الورقة (الماء ممتز في جزيئات السليلوز) </a:t>
            </a:r>
            <a:r>
              <a:rPr lang="ar-DZ" sz="3200" b="1" dirty="0">
                <a:solidFill>
                  <a:prstClr val="black"/>
                </a:solidFill>
              </a:rPr>
              <a:t>كسطح ثابت وتغمس هذه الورقة في محلول فيه مركبات </a:t>
            </a:r>
            <a:r>
              <a:rPr lang="ar-DZ" sz="3200" b="1" dirty="0" smtClean="0">
                <a:solidFill>
                  <a:prstClr val="black"/>
                </a:solidFill>
              </a:rPr>
              <a:t>مختلفة(طور متحرك) </a:t>
            </a:r>
            <a:r>
              <a:rPr lang="ar-DZ" sz="3200" b="1" dirty="0">
                <a:solidFill>
                  <a:prstClr val="black"/>
                </a:solidFill>
              </a:rPr>
              <a:t>وعند مرور هـذا الـسائل في الورقة من خلال الظاهرة </a:t>
            </a:r>
            <a:r>
              <a:rPr lang="ar-DZ" sz="3200" b="1" dirty="0" err="1">
                <a:solidFill>
                  <a:prstClr val="black"/>
                </a:solidFill>
              </a:rPr>
              <a:t>الأسموزيه</a:t>
            </a:r>
            <a:r>
              <a:rPr lang="ar-DZ" sz="3200" b="1" dirty="0">
                <a:solidFill>
                  <a:prstClr val="black"/>
                </a:solidFill>
              </a:rPr>
              <a:t> ، يتم فصل المركبات باستخدام هذه الورقة</a:t>
            </a:r>
            <a:endParaRPr lang="ar-DZ" sz="2400" dirty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endParaRPr lang="ar-DZ" sz="2400" dirty="0" smtClean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r>
              <a:rPr lang="ar-DZ" sz="2400" dirty="0">
                <a:solidFill>
                  <a:srgbClr val="333333"/>
                </a:solidFill>
                <a:latin typeface="Tahoma" panose="020B0604030504040204"/>
              </a:rPr>
              <a:t> </a:t>
            </a:r>
            <a:r>
              <a:rPr lang="ar-DZ" sz="2400" dirty="0" smtClean="0"/>
              <a:t>٣</a:t>
            </a:r>
            <a:endParaRPr lang="fr-FR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92654" y="1556792"/>
            <a:ext cx="885698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3200" b="1" dirty="0" smtClean="0">
                <a:solidFill>
                  <a:srgbClr val="FF0000"/>
                </a:solidFill>
              </a:rPr>
              <a:t>1. </a:t>
            </a:r>
            <a:r>
              <a:rPr lang="ar-DZ" sz="3200" b="1" dirty="0" err="1" smtClean="0">
                <a:solidFill>
                  <a:srgbClr val="FF0000"/>
                </a:solidFill>
              </a:rPr>
              <a:t>كروموتوغرافيـا</a:t>
            </a:r>
            <a:r>
              <a:rPr lang="ar-DZ" sz="3200" b="1" dirty="0" smtClean="0">
                <a:solidFill>
                  <a:srgbClr val="FF0000"/>
                </a:solidFill>
              </a:rPr>
              <a:t> الورقـية </a:t>
            </a:r>
            <a:r>
              <a:rPr lang="ar-DZ" sz="3200" b="1" dirty="0">
                <a:solidFill>
                  <a:srgbClr val="FF0000"/>
                </a:solidFill>
              </a:rPr>
              <a:t>: </a:t>
            </a:r>
            <a:r>
              <a:rPr lang="ar-DZ" sz="3200" b="1" dirty="0" smtClean="0">
                <a:solidFill>
                  <a:prstClr val="black"/>
                </a:solidFill>
              </a:rPr>
              <a:t>حيث </a:t>
            </a:r>
            <a:r>
              <a:rPr lang="ar-DZ" sz="3200" b="1" dirty="0">
                <a:solidFill>
                  <a:prstClr val="black"/>
                </a:solidFill>
              </a:rPr>
              <a:t>تستخدم </a:t>
            </a:r>
            <a:r>
              <a:rPr lang="ar-DZ" sz="3200" b="1" dirty="0" smtClean="0">
                <a:solidFill>
                  <a:prstClr val="black"/>
                </a:solidFill>
              </a:rPr>
              <a:t>الورقة (الماء ممتز في جزيئات السليلوز) </a:t>
            </a:r>
            <a:r>
              <a:rPr lang="ar-DZ" sz="3200" b="1" dirty="0">
                <a:solidFill>
                  <a:prstClr val="black"/>
                </a:solidFill>
              </a:rPr>
              <a:t>كسطح ثابت وتغمس هذه الورقة في محلول فيه مركبات </a:t>
            </a:r>
            <a:r>
              <a:rPr lang="ar-DZ" sz="3200" b="1" dirty="0" smtClean="0">
                <a:solidFill>
                  <a:prstClr val="black"/>
                </a:solidFill>
              </a:rPr>
              <a:t>مختلفة(طور متحرك) </a:t>
            </a:r>
            <a:r>
              <a:rPr lang="ar-DZ" sz="3200" b="1" dirty="0">
                <a:solidFill>
                  <a:prstClr val="black"/>
                </a:solidFill>
              </a:rPr>
              <a:t>وعند مرور هـذا الـسائل في الورقة من خلال الظاهرة </a:t>
            </a:r>
            <a:r>
              <a:rPr lang="ar-DZ" sz="3200" b="1" dirty="0" err="1">
                <a:solidFill>
                  <a:prstClr val="black"/>
                </a:solidFill>
              </a:rPr>
              <a:t>الأسموزيه</a:t>
            </a:r>
            <a:r>
              <a:rPr lang="ar-DZ" sz="3200" b="1" dirty="0">
                <a:solidFill>
                  <a:prstClr val="black"/>
                </a:solidFill>
              </a:rPr>
              <a:t> ، يتم فصل المركبات باستخدام هذه الورقة</a:t>
            </a:r>
            <a:endParaRPr lang="ar-DZ" sz="2400" dirty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endParaRPr lang="ar-DZ" sz="2400" dirty="0" smtClean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r>
              <a:rPr lang="ar-DZ" sz="2400" dirty="0">
                <a:solidFill>
                  <a:srgbClr val="333333"/>
                </a:solidFill>
                <a:latin typeface="Tahoma" panose="020B0604030504040204"/>
              </a:rPr>
              <a:t> </a:t>
            </a:r>
            <a:endParaRPr lang="fr-FR" sz="2400" dirty="0"/>
          </a:p>
        </p:txBody>
      </p:sp>
      <p:pic>
        <p:nvPicPr>
          <p:cNvPr id="4098" name="Picture 2" descr="https://arabian-chemistry.com/wp-content/uploads/2015/09/4850386_f260-fix.jpg"/>
          <p:cNvPicPr>
            <a:picLocks noChangeAspect="1" noChangeArrowheads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94" y="3721402"/>
            <a:ext cx="2799378" cy="265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Résultat de recherche d'images pour &quot;‫كروماتوغرافيا الورقية‬‎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687" y="3763876"/>
            <a:ext cx="2762665" cy="267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Résultat de recherche d'images pour &quot;‫كروماتوغرافيا الورقية لفصل اليخضور‬‎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243" y="4107927"/>
            <a:ext cx="2164165" cy="248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92654" y="1556792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3200" b="1" dirty="0" smtClean="0">
                <a:solidFill>
                  <a:srgbClr val="FF0000"/>
                </a:solidFill>
              </a:rPr>
              <a:t>2. </a:t>
            </a:r>
            <a:r>
              <a:rPr lang="ar-DZ" sz="3200" b="1" dirty="0" err="1" smtClean="0">
                <a:solidFill>
                  <a:srgbClr val="FF0000"/>
                </a:solidFill>
              </a:rPr>
              <a:t>كروموتوغرافيـا</a:t>
            </a:r>
            <a:r>
              <a:rPr lang="ar-DZ" sz="3200" b="1" dirty="0" smtClean="0">
                <a:solidFill>
                  <a:srgbClr val="FF0000"/>
                </a:solidFill>
              </a:rPr>
              <a:t> الطبقة الرقيقة </a:t>
            </a:r>
            <a:r>
              <a:rPr lang="ar-DZ" sz="3200" b="1" dirty="0">
                <a:solidFill>
                  <a:srgbClr val="FF0000"/>
                </a:solidFill>
              </a:rPr>
              <a:t>: </a:t>
            </a:r>
            <a:r>
              <a:rPr lang="ar-DZ" sz="3200" b="1" dirty="0" smtClean="0">
                <a:solidFill>
                  <a:prstClr val="black"/>
                </a:solidFill>
              </a:rPr>
              <a:t>تشبه </a:t>
            </a:r>
            <a:r>
              <a:rPr lang="ar-DZ" sz="3200" b="1" dirty="0" err="1" smtClean="0">
                <a:solidFill>
                  <a:prstClr val="black"/>
                </a:solidFill>
              </a:rPr>
              <a:t>كروماتوغرافيا</a:t>
            </a:r>
            <a:r>
              <a:rPr lang="ar-DZ" sz="3200" b="1" dirty="0" smtClean="0">
                <a:solidFill>
                  <a:prstClr val="black"/>
                </a:solidFill>
              </a:rPr>
              <a:t> الورقة لكن الطور الساكن يكون صلب (مادة </a:t>
            </a:r>
            <a:r>
              <a:rPr lang="ar-DZ" sz="3200" b="1" dirty="0" err="1" smtClean="0">
                <a:solidFill>
                  <a:prstClr val="black"/>
                </a:solidFill>
              </a:rPr>
              <a:t>ادمصاص</a:t>
            </a:r>
            <a:r>
              <a:rPr lang="ar-DZ" sz="3200" b="1" dirty="0" smtClean="0">
                <a:solidFill>
                  <a:prstClr val="black"/>
                </a:solidFill>
              </a:rPr>
              <a:t> ناعمة مطلية على الزجاج أو الالمنيوم)</a:t>
            </a:r>
            <a:endParaRPr lang="ar-DZ" sz="2400" dirty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endParaRPr lang="ar-DZ" sz="2400" dirty="0" smtClean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r>
              <a:rPr lang="ar-DZ" sz="2400" dirty="0">
                <a:solidFill>
                  <a:srgbClr val="333333"/>
                </a:solidFill>
                <a:latin typeface="Tahoma" panose="020B0604030504040204"/>
              </a:rPr>
              <a:t> </a:t>
            </a:r>
            <a:endParaRPr lang="fr-FR" sz="2400" dirty="0"/>
          </a:p>
        </p:txBody>
      </p:sp>
      <p:pic>
        <p:nvPicPr>
          <p:cNvPr id="6" name="Picture 4" descr="http://wiki.scienceamusante.net/images/8/8a/Chlorophylle_CCM_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84983"/>
            <a:ext cx="10668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iki.scienceamusante.net/images/9/90/Chlorophylle_CCM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32" y="3284984"/>
            <a:ext cx="10668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iki.scienceamusante.net/images/2/25/Chlorophylle_CCM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91199"/>
            <a:ext cx="1066800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280476" y="1412776"/>
            <a:ext cx="88569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DZ" sz="3200" b="1" dirty="0" smtClean="0">
                <a:solidFill>
                  <a:srgbClr val="FF0000"/>
                </a:solidFill>
              </a:rPr>
              <a:t>3. </a:t>
            </a:r>
            <a:r>
              <a:rPr lang="ar-DZ" sz="3200" b="1" dirty="0" err="1" smtClean="0">
                <a:solidFill>
                  <a:srgbClr val="FF0000"/>
                </a:solidFill>
              </a:rPr>
              <a:t>كروموتوغرافيـا</a:t>
            </a:r>
            <a:r>
              <a:rPr lang="ar-DZ" sz="3200" b="1" dirty="0" smtClean="0">
                <a:solidFill>
                  <a:srgbClr val="FF0000"/>
                </a:solidFill>
              </a:rPr>
              <a:t> العمود: </a:t>
            </a:r>
            <a:r>
              <a:rPr lang="ar-DZ" sz="3200" b="1" dirty="0" smtClean="0">
                <a:solidFill>
                  <a:prstClr val="black"/>
                </a:solidFill>
              </a:rPr>
              <a:t>وهذه </a:t>
            </a:r>
            <a:r>
              <a:rPr lang="ar-DZ" sz="3200" b="1" dirty="0">
                <a:solidFill>
                  <a:prstClr val="black"/>
                </a:solidFill>
              </a:rPr>
              <a:t>أيضاً طريقة قديمة استخدمت في فصل المواد حيث يتم ملأ عمود مثل (</a:t>
            </a:r>
            <a:r>
              <a:rPr lang="ar-DZ" sz="3200" b="1" dirty="0" err="1">
                <a:solidFill>
                  <a:prstClr val="black"/>
                </a:solidFill>
              </a:rPr>
              <a:t>السحاحه</a:t>
            </a:r>
            <a:r>
              <a:rPr lang="ar-DZ" sz="3200" b="1" dirty="0">
                <a:solidFill>
                  <a:prstClr val="black"/>
                </a:solidFill>
              </a:rPr>
              <a:t>) بسطح الثابت ويتم وضع المركبات في السطح المتحرك (السائل) ثم يسمح لهذا السطح المتحرك بـالمرور ويتم جمع المركبات المختلفة في الأسفل حيث تنفصل المواد ويتم دراستها كلاً على حدة . </a:t>
            </a:r>
            <a:endParaRPr lang="fr-FR" sz="3200" b="1" dirty="0">
              <a:solidFill>
                <a:prstClr val="black"/>
              </a:solidFill>
            </a:endParaRPr>
          </a:p>
          <a:p>
            <a:pPr algn="just"/>
            <a:endParaRPr lang="ar-DZ" sz="3200" b="1" dirty="0" smtClean="0">
              <a:solidFill>
                <a:srgbClr val="333333"/>
              </a:solidFill>
              <a:latin typeface="Tahoma" panose="020B0604030504040204"/>
            </a:endParaRPr>
          </a:p>
          <a:p>
            <a:pPr algn="just"/>
            <a:r>
              <a:rPr lang="ar-DZ" sz="3200" b="1" dirty="0">
                <a:solidFill>
                  <a:srgbClr val="333333"/>
                </a:solidFill>
                <a:latin typeface="Tahoma" panose="020B0604030504040204"/>
              </a:rPr>
              <a:t> </a:t>
            </a:r>
            <a:endParaRPr lang="fr-FR" sz="32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77" y="3789024"/>
            <a:ext cx="3211404" cy="274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259632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solidFill>
                  <a:srgbClr val="FF0000"/>
                </a:solidFill>
              </a:rPr>
              <a:t>أنواع </a:t>
            </a:r>
            <a:r>
              <a:rPr lang="ar-DZ" sz="4000" b="1" dirty="0" err="1" smtClean="0">
                <a:solidFill>
                  <a:srgbClr val="FF0000"/>
                </a:solidFill>
              </a:rPr>
              <a:t>الكروماتوغرافيا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  <a:endParaRPr lang="ar-DZ" sz="4000" b="1" dirty="0" smtClean="0">
              <a:solidFill>
                <a:srgbClr val="FF0000"/>
              </a:solidFill>
            </a:endParaRPr>
          </a:p>
        </p:txBody>
      </p:sp>
      <p:pic>
        <p:nvPicPr>
          <p:cNvPr id="10242" name="Picture 2" descr="D:\physiologie végétal\Tp physio\chroma-colonne-epinard-qxm9x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34" y="3244612"/>
            <a:ext cx="2709802" cy="342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D:\physiologie végétal\Tp physio\Colonne_chromatographi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23" y="1556792"/>
            <a:ext cx="1857997" cy="511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:\physiologie végétal\Tp physio\Colonne_chromatographie_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1656015" cy="511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D:\physiologie végétal\Tp physio\Chlorophylle_CLC_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156" y="1576117"/>
            <a:ext cx="1328196" cy="165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D:\physiologie végétal\Tp physio\Chlorophylle_CLC_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558" y="1557714"/>
            <a:ext cx="1414602" cy="165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ip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ARTICULATE_SLIDE_GUID" val="0f3cbe3b-508b-4fed-95a7-c9d6121414d3"/>
</p:tagLst>
</file>

<file path=ppt/tags/tag2.xml><?xml version="1.0" encoding="utf-8"?>
<p:tagLst xmlns:p="http://schemas.openxmlformats.org/presentationml/2006/main">
  <p:tag name="ARTICULATE_SLIDE_GUID" val="0f3cbe3b-508b-4fed-95a7-c9d6121414d3"/>
</p:tagLst>
</file>

<file path=ppt/tags/tag3.xml><?xml version="1.0" encoding="utf-8"?>
<p:tagLst xmlns:p="http://schemas.openxmlformats.org/presentationml/2006/main">
  <p:tag name="ARTICULATE_SLIDE_GUID" val="0f3cbe3b-508b-4fed-95a7-c9d6121414d3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2868</Words>
  <Application>WPS Presentation</Application>
  <PresentationFormat>عرض على الشاشة (3:4)‏</PresentationFormat>
  <Paragraphs>69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35" baseType="lpstr">
      <vt:lpstr>Arial</vt:lpstr>
      <vt:lpstr>SimSun</vt:lpstr>
      <vt:lpstr>Wingdings</vt:lpstr>
      <vt:lpstr>Trebuchet MS</vt:lpstr>
      <vt:lpstr>Wingdings 2</vt:lpstr>
      <vt:lpstr>Arial</vt:lpstr>
      <vt:lpstr>Courier New</vt:lpstr>
      <vt:lpstr>Wingdings 2</vt:lpstr>
      <vt:lpstr>Calibri</vt:lpstr>
      <vt:lpstr>PT Bold Heading</vt:lpstr>
      <vt:lpstr>Times New Roman</vt:lpstr>
      <vt:lpstr>Arabic Transparent</vt:lpstr>
      <vt:lpstr>Tahoma</vt:lpstr>
      <vt:lpstr>Verdana</vt:lpstr>
      <vt:lpstr>Microsoft YaHei</vt:lpstr>
      <vt:lpstr>Arial Unicode MS</vt:lpstr>
      <vt:lpstr>Tahoma</vt:lpstr>
      <vt:lpstr>Perpetua</vt:lpstr>
      <vt:lpstr>Winter</vt:lpstr>
      <vt:lpstr>موازنة</vt:lpstr>
      <vt:lpstr>PowerPoint 演示文稿</vt:lpstr>
      <vt:lpstr>الكروماتوجرافيا chromatography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/>
  <cp:lastModifiedBy>Elmohtarif</cp:lastModifiedBy>
  <cp:revision>261</cp:revision>
  <dcterms:created xsi:type="dcterms:W3CDTF">2022-04-25T14:29:52Z</dcterms:created>
  <dcterms:modified xsi:type="dcterms:W3CDTF">2022-04-25T14:30:25Z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345F05B7068C4597AF1F8A921DCBDE3F</vt:lpwstr>
  </property>
  <property fmtid="{D5CDD505-2E9C-101B-9397-08002B2CF9AE}" pid="3" name="KSOProductBuildVer">
    <vt:lpwstr>1033-11.2.0.11074</vt:lpwstr>
  </property>
</Properties>
</file>