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7" r:id="rId5"/>
    <p:sldId id="264" r:id="rId6"/>
    <p:sldId id="265" r:id="rId7"/>
    <p:sldId id="259" r:id="rId8"/>
    <p:sldId id="269" r:id="rId9"/>
    <p:sldId id="261" r:id="rId10"/>
    <p:sldId id="271" r:id="rId11"/>
    <p:sldId id="262" r:id="rId12"/>
    <p:sldId id="266"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GB"/>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GB"/>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GB"/>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GB"/>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GB"/>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GB"/>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GB"/>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GB"/>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GB"/>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11/4/2023</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AEED5-9B4F-B2E7-AABC-4DF2BD7BE81B}"/>
              </a:ext>
            </a:extLst>
          </p:cNvPr>
          <p:cNvSpPr>
            <a:spLocks noGrp="1"/>
          </p:cNvSpPr>
          <p:nvPr>
            <p:ph type="ctrTitle"/>
          </p:nvPr>
        </p:nvSpPr>
        <p:spPr>
          <a:xfrm>
            <a:off x="1751012" y="1300785"/>
            <a:ext cx="8689976" cy="1371599"/>
          </a:xfrm>
        </p:spPr>
        <p:txBody>
          <a:bodyPr>
            <a:normAutofit/>
          </a:bodyPr>
          <a:lstStyle/>
          <a:p>
            <a:r>
              <a:rPr lang="en-GB" sz="5400" b="1" cap="none" dirty="0">
                <a:latin typeface="Arial" panose="020B0604020202020204" pitchFamily="34" charset="0"/>
                <a:cs typeface="Arial" panose="020B0604020202020204" pitchFamily="34" charset="0"/>
              </a:rPr>
              <a:t>Comparison and Contrast</a:t>
            </a:r>
          </a:p>
        </p:txBody>
      </p:sp>
      <p:sp>
        <p:nvSpPr>
          <p:cNvPr id="3" name="Subtitle 2">
            <a:extLst>
              <a:ext uri="{FF2B5EF4-FFF2-40B4-BE49-F238E27FC236}">
                <a16:creationId xmlns:a16="http://schemas.microsoft.com/office/drawing/2014/main" id="{E1C72F89-D11D-0414-887F-843B132CE6D4}"/>
              </a:ext>
            </a:extLst>
          </p:cNvPr>
          <p:cNvSpPr>
            <a:spLocks noGrp="1"/>
          </p:cNvSpPr>
          <p:nvPr>
            <p:ph type="subTitle" idx="1"/>
          </p:nvPr>
        </p:nvSpPr>
        <p:spPr/>
        <p:txBody>
          <a:bodyPr>
            <a:normAutofit/>
          </a:bodyPr>
          <a:lstStyle/>
          <a:p>
            <a:pPr algn="r"/>
            <a:r>
              <a:rPr lang="en-GB" sz="2800" cap="none" dirty="0" err="1">
                <a:solidFill>
                  <a:schemeClr val="tx1"/>
                </a:solidFill>
                <a:latin typeface="Arial" panose="020B0604020202020204" pitchFamily="34" charset="0"/>
                <a:cs typeface="Arial" panose="020B0604020202020204" pitchFamily="34" charset="0"/>
              </a:rPr>
              <a:t>Dr.</a:t>
            </a:r>
            <a:r>
              <a:rPr lang="en-GB" sz="2800" cap="none" dirty="0">
                <a:solidFill>
                  <a:schemeClr val="tx1"/>
                </a:solidFill>
                <a:latin typeface="Arial" panose="020B0604020202020204" pitchFamily="34" charset="0"/>
                <a:cs typeface="Arial" panose="020B0604020202020204" pitchFamily="34" charset="0"/>
              </a:rPr>
              <a:t> </a:t>
            </a:r>
            <a:r>
              <a:rPr lang="en-GB" sz="2800" cap="none" dirty="0" err="1">
                <a:solidFill>
                  <a:schemeClr val="tx1"/>
                </a:solidFill>
                <a:latin typeface="Arial" panose="020B0604020202020204" pitchFamily="34" charset="0"/>
                <a:cs typeface="Arial" panose="020B0604020202020204" pitchFamily="34" charset="0"/>
              </a:rPr>
              <a:t>Toumi</a:t>
            </a:r>
            <a:endParaRPr lang="en-GB" sz="2800" cap="none"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50597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1A4361-E704-111B-EC1E-546DABFC6CC6}"/>
              </a:ext>
            </a:extLst>
          </p:cNvPr>
          <p:cNvSpPr>
            <a:spLocks noGrp="1"/>
          </p:cNvSpPr>
          <p:nvPr>
            <p:ph sz="quarter" idx="13"/>
          </p:nvPr>
        </p:nvSpPr>
        <p:spPr>
          <a:xfrm>
            <a:off x="913774" y="904461"/>
            <a:ext cx="10363826" cy="5327373"/>
          </a:xfrm>
        </p:spPr>
        <p:txBody>
          <a:bodyPr>
            <a:normAutofit/>
          </a:bodyPr>
          <a:lstStyle/>
          <a:p>
            <a:pPr marL="0" indent="0">
              <a:buNone/>
            </a:pPr>
            <a:r>
              <a:rPr lang="en-US" sz="2800" cap="none" dirty="0">
                <a:latin typeface="Arial" panose="020B0604020202020204" pitchFamily="34" charset="0"/>
                <a:cs typeface="Arial" panose="020B0604020202020204" pitchFamily="34" charset="0"/>
              </a:rPr>
              <a:t>Additionally, I was raised roman catholic. The final difference between Einstein and me is that he became famous, while I am not—not yet, anyway. Einstein is widely known for his theory of relativity. He also won the Nobel prize for Physics. His work has aided understanding of time and space. I have taken only a small step by going to college. I have taken calculus 1 but have not yet scratched the surface of calculus 2. However, I hope to further my studies in science and mathematics, allowing me to better understand Einstein’s theory of relativity.</a:t>
            </a:r>
            <a:endParaRPr lang="en-GB" sz="2800" cap="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289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911AE9-C5A6-6EA4-012C-0E6AFB535546}"/>
              </a:ext>
            </a:extLst>
          </p:cNvPr>
          <p:cNvSpPr>
            <a:spLocks noGrp="1"/>
          </p:cNvSpPr>
          <p:nvPr>
            <p:ph sz="quarter" idx="13"/>
          </p:nvPr>
        </p:nvSpPr>
        <p:spPr>
          <a:xfrm>
            <a:off x="913773" y="646043"/>
            <a:ext cx="10526165" cy="5814392"/>
          </a:xfrm>
        </p:spPr>
        <p:txBody>
          <a:bodyPr>
            <a:noAutofit/>
          </a:bodyPr>
          <a:lstStyle/>
          <a:p>
            <a:pPr marL="0" indent="0">
              <a:buNone/>
            </a:pPr>
            <a:r>
              <a:rPr lang="en-US" sz="2400" cap="none" dirty="0">
                <a:latin typeface="Arial" panose="020B0604020202020204" pitchFamily="34" charset="0"/>
                <a:cs typeface="Arial" panose="020B0604020202020204" pitchFamily="34" charset="0"/>
              </a:rPr>
              <a:t>Children and adults have very different preferences. First, there is the matter of taste. Adults pride themselves on taste, while children ignore the matter of taste in favor of things that are fun. Adults, especially grandparents, pick out tasteful toys that go unused, while children love the cheap playthings advertised on television. Second, of course, there is the matter of money. The new games on the market today are a case in point. Have you ever tried to lure a child away from some expensive game in order to get him or her to play with an old fashioned game or toy? Finally, there is a difference between an adult’s and a child’s idea of what is educational. Adults, filled with memories of their own childhood, tend to be fond of the written word. Today’s children, on the other hand, concentrate on anything electronic. These things mean much more to them than to adults. </a:t>
            </a:r>
            <a:endParaRPr lang="en-GB" sz="2400" cap="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8695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B68C46-75BD-CA62-B993-FA4E997F95C4}"/>
              </a:ext>
            </a:extLst>
          </p:cNvPr>
          <p:cNvSpPr>
            <a:spLocks noGrp="1"/>
          </p:cNvSpPr>
          <p:nvPr>
            <p:ph sz="quarter" idx="13"/>
          </p:nvPr>
        </p:nvSpPr>
        <p:spPr>
          <a:xfrm>
            <a:off x="913774" y="566530"/>
            <a:ext cx="10903852" cy="5595731"/>
          </a:xfrm>
        </p:spPr>
        <p:txBody>
          <a:bodyPr>
            <a:noAutofit/>
          </a:bodyPr>
          <a:lstStyle/>
          <a:p>
            <a:pPr marL="0" indent="0">
              <a:buNone/>
            </a:pPr>
            <a:r>
              <a:rPr lang="en-US" sz="2200" b="1" cap="none" dirty="0">
                <a:latin typeface="Arial" panose="020B0604020202020204" pitchFamily="34" charset="0"/>
                <a:cs typeface="Arial" panose="020B0604020202020204" pitchFamily="34" charset="0"/>
              </a:rPr>
              <a:t>With classmates, list similarities and/or differences for each of the following pairs of topics. Then, working individually, select one of the topics and brainstorm for ten minutes, getting down all the details you can.</a:t>
            </a:r>
          </a:p>
          <a:p>
            <a:pPr marL="0" indent="0">
              <a:buNone/>
            </a:pPr>
            <a:r>
              <a:rPr lang="en-US" sz="2200" cap="none" dirty="0">
                <a:latin typeface="Arial" panose="020B0604020202020204" pitchFamily="34" charset="0"/>
                <a:cs typeface="Arial" panose="020B0604020202020204" pitchFamily="34" charset="0"/>
              </a:rPr>
              <a:t>1. Compare and/or contrast shopping in stores and shopping online.</a:t>
            </a:r>
          </a:p>
          <a:p>
            <a:pPr marL="0" indent="0">
              <a:buNone/>
            </a:pPr>
            <a:r>
              <a:rPr lang="en-US" sz="2200" cap="none" dirty="0">
                <a:latin typeface="Arial" panose="020B0604020202020204" pitchFamily="34" charset="0"/>
                <a:cs typeface="Arial" panose="020B0604020202020204" pitchFamily="34" charset="0"/>
              </a:rPr>
              <a:t>2. Compare and/or contrast two of your college classes. (For example, compare two classes that you like </a:t>
            </a:r>
            <a:r>
              <a:rPr lang="en-US" sz="2200" cap="none">
                <a:latin typeface="Arial" panose="020B0604020202020204" pitchFamily="34" charset="0"/>
                <a:cs typeface="Arial" panose="020B0604020202020204" pitchFamily="34" charset="0"/>
              </a:rPr>
              <a:t>or dislike, or </a:t>
            </a:r>
            <a:r>
              <a:rPr lang="en-US" sz="2200" cap="none" dirty="0">
                <a:latin typeface="Arial" panose="020B0604020202020204" pitchFamily="34" charset="0"/>
                <a:cs typeface="Arial" panose="020B0604020202020204" pitchFamily="34" charset="0"/>
              </a:rPr>
              <a:t>contrast one class that you like with one that you dislike.)</a:t>
            </a:r>
          </a:p>
          <a:p>
            <a:pPr marL="0" indent="0">
              <a:buNone/>
            </a:pPr>
            <a:r>
              <a:rPr lang="en-US" sz="2200" cap="none" dirty="0">
                <a:latin typeface="Arial" panose="020B0604020202020204" pitchFamily="34" charset="0"/>
                <a:cs typeface="Arial" panose="020B0604020202020204" pitchFamily="34" charset="0"/>
              </a:rPr>
              <a:t>3. Compare and/or contrast two people who have impacted your life, either positively or negatively.</a:t>
            </a:r>
          </a:p>
          <a:p>
            <a:pPr marL="0" indent="0">
              <a:buNone/>
            </a:pPr>
            <a:r>
              <a:rPr lang="en-US" sz="2200" cap="none" dirty="0">
                <a:latin typeface="Arial" panose="020B0604020202020204" pitchFamily="34" charset="0"/>
                <a:cs typeface="Arial" panose="020B0604020202020204" pitchFamily="34" charset="0"/>
              </a:rPr>
              <a:t>4. Compare and/or contrast living with family and having your own apartment. (If you have never had your own apartment, imagine what it would be like.)</a:t>
            </a:r>
          </a:p>
          <a:p>
            <a:pPr marL="0" indent="0">
              <a:buNone/>
            </a:pPr>
            <a:r>
              <a:rPr lang="en-US" sz="2200" cap="none" dirty="0">
                <a:latin typeface="Arial" panose="020B0604020202020204" pitchFamily="34" charset="0"/>
                <a:cs typeface="Arial" panose="020B0604020202020204" pitchFamily="34" charset="0"/>
              </a:rPr>
              <a:t>5. Compare and/or contrast two activities, one that you are highly motivated to do and one that you resist doing.</a:t>
            </a:r>
          </a:p>
        </p:txBody>
      </p:sp>
    </p:spTree>
    <p:extLst>
      <p:ext uri="{BB962C8B-B14F-4D97-AF65-F5344CB8AC3E}">
        <p14:creationId xmlns:p14="http://schemas.microsoft.com/office/powerpoint/2010/main" val="1696524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23906-E4DF-5278-DBCF-2A9A11119BE1}"/>
              </a:ext>
            </a:extLst>
          </p:cNvPr>
          <p:cNvSpPr>
            <a:spLocks noGrp="1"/>
          </p:cNvSpPr>
          <p:nvPr>
            <p:ph type="title"/>
          </p:nvPr>
        </p:nvSpPr>
        <p:spPr>
          <a:xfrm>
            <a:off x="913775" y="526774"/>
            <a:ext cx="10364451" cy="924340"/>
          </a:xfrm>
        </p:spPr>
        <p:txBody>
          <a:bodyPr>
            <a:noAutofit/>
          </a:bodyPr>
          <a:lstStyle/>
          <a:p>
            <a:r>
              <a:rPr lang="en-GB" sz="4000" b="1" cap="none" dirty="0">
                <a:latin typeface="Arial" panose="020B0604020202020204" pitchFamily="34" charset="0"/>
                <a:cs typeface="Arial" panose="020B0604020202020204" pitchFamily="34" charset="0"/>
              </a:rPr>
              <a:t>Comparison and Contrast</a:t>
            </a:r>
            <a:br>
              <a:rPr lang="en-GB" sz="4000" b="1" cap="none" dirty="0">
                <a:latin typeface="Arial" panose="020B0604020202020204" pitchFamily="34" charset="0"/>
                <a:cs typeface="Arial" panose="020B0604020202020204" pitchFamily="34" charset="0"/>
              </a:rPr>
            </a:br>
            <a:endParaRPr lang="en-GB" sz="4000" b="1" cap="none"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CFF51EA-6DA8-795A-6FFA-C8CDB1031208}"/>
              </a:ext>
            </a:extLst>
          </p:cNvPr>
          <p:cNvSpPr>
            <a:spLocks noGrp="1"/>
          </p:cNvSpPr>
          <p:nvPr>
            <p:ph sz="quarter" idx="13"/>
          </p:nvPr>
        </p:nvSpPr>
        <p:spPr>
          <a:xfrm>
            <a:off x="675861" y="1212574"/>
            <a:ext cx="11211339" cy="5267739"/>
          </a:xfrm>
        </p:spPr>
        <p:txBody>
          <a:bodyPr>
            <a:noAutofit/>
          </a:bodyPr>
          <a:lstStyle/>
          <a:p>
            <a:pPr marL="0" indent="0">
              <a:buNone/>
            </a:pPr>
            <a:r>
              <a:rPr lang="en-US" sz="3200" cap="none" dirty="0">
                <a:latin typeface="Arial" panose="020B0604020202020204" pitchFamily="34" charset="0"/>
                <a:cs typeface="Arial" panose="020B0604020202020204" pitchFamily="34" charset="0"/>
              </a:rPr>
              <a:t>In comparison-and-contrast writing, you identify the similarities and/or differences between things (usually two). There are three approaches to this writing pattern: pure comparison, pure contrast, or combined comparison and contrast. In </a:t>
            </a:r>
            <a:r>
              <a:rPr lang="en-US" sz="3200" b="1" cap="none" dirty="0">
                <a:latin typeface="Arial" panose="020B0604020202020204" pitchFamily="34" charset="0"/>
                <a:cs typeface="Arial" panose="020B0604020202020204" pitchFamily="34" charset="0"/>
              </a:rPr>
              <a:t>pure comparison</a:t>
            </a:r>
            <a:r>
              <a:rPr lang="en-US" sz="3200" cap="none" dirty="0">
                <a:latin typeface="Arial" panose="020B0604020202020204" pitchFamily="34" charset="0"/>
                <a:cs typeface="Arial" panose="020B0604020202020204" pitchFamily="34" charset="0"/>
              </a:rPr>
              <a:t>, you show only the </a:t>
            </a:r>
            <a:r>
              <a:rPr lang="en-US" sz="3200" b="1" cap="none" dirty="0">
                <a:latin typeface="Arial" panose="020B0604020202020204" pitchFamily="34" charset="0"/>
                <a:cs typeface="Arial" panose="020B0604020202020204" pitchFamily="34" charset="0"/>
              </a:rPr>
              <a:t>similarities</a:t>
            </a:r>
            <a:r>
              <a:rPr lang="en-US" sz="3200" cap="none" dirty="0">
                <a:latin typeface="Arial" panose="020B0604020202020204" pitchFamily="34" charset="0"/>
                <a:cs typeface="Arial" panose="020B0604020202020204" pitchFamily="34" charset="0"/>
              </a:rPr>
              <a:t> between items. Look at these examples:</a:t>
            </a:r>
          </a:p>
          <a:p>
            <a:pPr marL="514350" indent="-514350">
              <a:buFont typeface="+mj-lt"/>
              <a:buAutoNum type="arabicPeriod"/>
            </a:pPr>
            <a:r>
              <a:rPr lang="en-US" sz="3200" cap="none" dirty="0">
                <a:latin typeface="Arial" panose="020B0604020202020204" pitchFamily="34" charset="0"/>
                <a:cs typeface="Arial" panose="020B0604020202020204" pitchFamily="34" charset="0"/>
              </a:rPr>
              <a:t>Spanish and Italian are very similar languages.</a:t>
            </a:r>
          </a:p>
          <a:p>
            <a:pPr marL="514350" indent="-514350">
              <a:buFont typeface="+mj-lt"/>
              <a:buAutoNum type="arabicPeriod"/>
            </a:pPr>
            <a:r>
              <a:rPr lang="en-US" sz="3200" cap="none" dirty="0">
                <a:latin typeface="Arial" panose="020B0604020202020204" pitchFamily="34" charset="0"/>
                <a:cs typeface="Arial" panose="020B0604020202020204" pitchFamily="34" charset="0"/>
              </a:rPr>
              <a:t>Halloween and day of the dead have important similarities</a:t>
            </a:r>
            <a:r>
              <a:rPr lang="en-US" sz="2800" cap="none" dirty="0">
                <a:latin typeface="Arial" panose="020B0604020202020204" pitchFamily="34" charset="0"/>
                <a:cs typeface="Arial" panose="020B0604020202020204" pitchFamily="34" charset="0"/>
              </a:rPr>
              <a:t>.</a:t>
            </a: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46543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8A46D4-00BE-68E9-7C97-5A85421F977E}"/>
              </a:ext>
            </a:extLst>
          </p:cNvPr>
          <p:cNvSpPr>
            <a:spLocks noGrp="1"/>
          </p:cNvSpPr>
          <p:nvPr>
            <p:ph sz="quarter" idx="13"/>
          </p:nvPr>
        </p:nvSpPr>
        <p:spPr>
          <a:xfrm>
            <a:off x="1232452" y="566530"/>
            <a:ext cx="10585174" cy="5565913"/>
          </a:xfrm>
        </p:spPr>
        <p:txBody>
          <a:bodyPr>
            <a:noAutofit/>
          </a:bodyPr>
          <a:lstStyle/>
          <a:p>
            <a:pPr marL="0" indent="0">
              <a:buNone/>
            </a:pPr>
            <a:r>
              <a:rPr lang="en-US" sz="3200" cap="none" dirty="0">
                <a:latin typeface="Arial" panose="020B0604020202020204" pitchFamily="34" charset="0"/>
                <a:cs typeface="Arial" panose="020B0604020202020204" pitchFamily="34" charset="0"/>
              </a:rPr>
              <a:t>In </a:t>
            </a:r>
            <a:r>
              <a:rPr lang="en-US" sz="3200" b="1" cap="none" dirty="0">
                <a:latin typeface="Arial" panose="020B0604020202020204" pitchFamily="34" charset="0"/>
                <a:cs typeface="Arial" panose="020B0604020202020204" pitchFamily="34" charset="0"/>
              </a:rPr>
              <a:t>pure contrast</a:t>
            </a:r>
            <a:r>
              <a:rPr lang="en-US" sz="3200" cap="none" dirty="0">
                <a:latin typeface="Arial" panose="020B0604020202020204" pitchFamily="34" charset="0"/>
                <a:cs typeface="Arial" panose="020B0604020202020204" pitchFamily="34" charset="0"/>
              </a:rPr>
              <a:t>, you show only the </a:t>
            </a:r>
            <a:r>
              <a:rPr lang="en-US" sz="3200" b="1" cap="none" dirty="0">
                <a:latin typeface="Arial" panose="020B0604020202020204" pitchFamily="34" charset="0"/>
                <a:cs typeface="Arial" panose="020B0604020202020204" pitchFamily="34" charset="0"/>
              </a:rPr>
              <a:t>differences</a:t>
            </a:r>
            <a:r>
              <a:rPr lang="en-US" sz="3200" cap="none" dirty="0">
                <a:latin typeface="Arial" panose="020B0604020202020204" pitchFamily="34" charset="0"/>
                <a:cs typeface="Arial" panose="020B0604020202020204" pitchFamily="34" charset="0"/>
              </a:rPr>
              <a:t> between items. Look at these examples:</a:t>
            </a:r>
          </a:p>
          <a:p>
            <a:pPr marL="457200" indent="-457200">
              <a:buFont typeface="+mj-lt"/>
              <a:buAutoNum type="arabicPeriod"/>
            </a:pPr>
            <a:r>
              <a:rPr lang="en-US" sz="3200" cap="none" dirty="0">
                <a:latin typeface="Arial" panose="020B0604020202020204" pitchFamily="34" charset="0"/>
                <a:cs typeface="Arial" panose="020B0604020202020204" pitchFamily="34" charset="0"/>
              </a:rPr>
              <a:t>High school and college are very different academic experiences.</a:t>
            </a:r>
          </a:p>
          <a:p>
            <a:pPr marL="457200" indent="-457200">
              <a:buFont typeface="+mj-lt"/>
              <a:buAutoNum type="arabicPeriod"/>
            </a:pPr>
            <a:r>
              <a:rPr lang="en-US" sz="3200" cap="none" dirty="0">
                <a:latin typeface="Arial" panose="020B0604020202020204" pitchFamily="34" charset="0"/>
                <a:cs typeface="Arial" panose="020B0604020202020204" pitchFamily="34" charset="0"/>
              </a:rPr>
              <a:t>Ancient Athens and ancient Sparta were extremely different cultures.</a:t>
            </a:r>
          </a:p>
          <a:p>
            <a:pPr marL="0" indent="0">
              <a:buNone/>
            </a:pPr>
            <a:endParaRPr lang="en-US" sz="2800" cap="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2457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8A46D4-00BE-68E9-7C97-5A85421F977E}"/>
              </a:ext>
            </a:extLst>
          </p:cNvPr>
          <p:cNvSpPr>
            <a:spLocks noGrp="1"/>
          </p:cNvSpPr>
          <p:nvPr>
            <p:ph sz="quarter" idx="13"/>
          </p:nvPr>
        </p:nvSpPr>
        <p:spPr>
          <a:xfrm>
            <a:off x="1341782" y="566530"/>
            <a:ext cx="10475843" cy="5565913"/>
          </a:xfrm>
        </p:spPr>
        <p:txBody>
          <a:bodyPr>
            <a:noAutofit/>
          </a:bodyPr>
          <a:lstStyle/>
          <a:p>
            <a:pPr marL="0" indent="0">
              <a:buNone/>
            </a:pPr>
            <a:r>
              <a:rPr lang="en-US" sz="3200" cap="none" dirty="0">
                <a:latin typeface="Arial" panose="020B0604020202020204" pitchFamily="34" charset="0"/>
                <a:cs typeface="Arial" panose="020B0604020202020204" pitchFamily="34" charset="0"/>
              </a:rPr>
              <a:t>In combined </a:t>
            </a:r>
            <a:r>
              <a:rPr lang="en-US" sz="3200" b="1" cap="none" dirty="0">
                <a:latin typeface="Arial" panose="020B0604020202020204" pitchFamily="34" charset="0"/>
                <a:cs typeface="Arial" panose="020B0604020202020204" pitchFamily="34" charset="0"/>
              </a:rPr>
              <a:t>comparison and contrast</a:t>
            </a:r>
            <a:r>
              <a:rPr lang="en-US" sz="3200" cap="none" dirty="0">
                <a:latin typeface="Arial" panose="020B0604020202020204" pitchFamily="34" charset="0"/>
                <a:cs typeface="Arial" panose="020B0604020202020204" pitchFamily="34" charset="0"/>
              </a:rPr>
              <a:t>, you show both the </a:t>
            </a:r>
            <a:r>
              <a:rPr lang="en-US" sz="3200" b="1" cap="none" dirty="0">
                <a:latin typeface="Arial" panose="020B0604020202020204" pitchFamily="34" charset="0"/>
                <a:cs typeface="Arial" panose="020B0604020202020204" pitchFamily="34" charset="0"/>
              </a:rPr>
              <a:t>similarities and differences </a:t>
            </a:r>
            <a:r>
              <a:rPr lang="en-US" sz="3200" cap="none" dirty="0">
                <a:latin typeface="Arial" panose="020B0604020202020204" pitchFamily="34" charset="0"/>
                <a:cs typeface="Arial" panose="020B0604020202020204" pitchFamily="34" charset="0"/>
              </a:rPr>
              <a:t>between items. Consider these examples:</a:t>
            </a:r>
          </a:p>
          <a:p>
            <a:pPr marL="457200" indent="-457200">
              <a:buFont typeface="+mj-lt"/>
              <a:buAutoNum type="arabicPeriod"/>
            </a:pPr>
            <a:r>
              <a:rPr lang="en-US" sz="3200" cap="none" dirty="0">
                <a:latin typeface="Arial" panose="020B0604020202020204" pitchFamily="34" charset="0"/>
                <a:cs typeface="Arial" panose="020B0604020202020204" pitchFamily="34" charset="0"/>
              </a:rPr>
              <a:t>American baseball and British cricket are both similar and different.</a:t>
            </a:r>
          </a:p>
          <a:p>
            <a:pPr marL="457200" indent="-457200">
              <a:buFont typeface="+mj-lt"/>
              <a:buAutoNum type="arabicPeriod"/>
            </a:pPr>
            <a:r>
              <a:rPr lang="en-US" sz="3200" cap="none" dirty="0">
                <a:latin typeface="Arial" panose="020B0604020202020204" pitchFamily="34" charset="0"/>
                <a:cs typeface="Arial" panose="020B0604020202020204" pitchFamily="34" charset="0"/>
              </a:rPr>
              <a:t>Jazz and bluegrass have some similarities and some differences.</a:t>
            </a:r>
          </a:p>
        </p:txBody>
      </p:sp>
    </p:spTree>
    <p:extLst>
      <p:ext uri="{BB962C8B-B14F-4D97-AF65-F5344CB8AC3E}">
        <p14:creationId xmlns:p14="http://schemas.microsoft.com/office/powerpoint/2010/main" val="1305865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0CCCF5-D63E-3699-347A-588829F26CEF}"/>
              </a:ext>
            </a:extLst>
          </p:cNvPr>
          <p:cNvSpPr>
            <a:spLocks noGrp="1"/>
          </p:cNvSpPr>
          <p:nvPr>
            <p:ph sz="quarter" idx="13"/>
          </p:nvPr>
        </p:nvSpPr>
        <p:spPr>
          <a:xfrm>
            <a:off x="913773" y="566530"/>
            <a:ext cx="10913791" cy="6042992"/>
          </a:xfrm>
        </p:spPr>
        <p:txBody>
          <a:bodyPr>
            <a:noAutofit/>
          </a:bodyPr>
          <a:lstStyle/>
          <a:p>
            <a:pPr marL="0" indent="0" algn="ctr">
              <a:buNone/>
            </a:pPr>
            <a:r>
              <a:rPr lang="en-US" sz="3200" b="1" cap="none" dirty="0">
                <a:latin typeface="Arial" panose="020B0604020202020204" pitchFamily="34" charset="0"/>
                <a:cs typeface="Arial" panose="020B0604020202020204" pitchFamily="34" charset="0"/>
              </a:rPr>
              <a:t>The supporting ideas</a:t>
            </a:r>
          </a:p>
          <a:p>
            <a:pPr marL="0" indent="0">
              <a:buNone/>
            </a:pPr>
            <a:r>
              <a:rPr lang="en-US" sz="2800" cap="none" dirty="0">
                <a:latin typeface="Arial" panose="020B0604020202020204" pitchFamily="34" charset="0"/>
                <a:cs typeface="Arial" panose="020B0604020202020204" pitchFamily="34" charset="0"/>
              </a:rPr>
              <a:t>In a comparison and contrast paragraph, you can develop your supporting ideas in two different ways.</a:t>
            </a:r>
          </a:p>
          <a:p>
            <a:pPr marL="0" indent="0">
              <a:buNone/>
            </a:pPr>
            <a:r>
              <a:rPr lang="en-US" sz="2800" b="1" u="sng" cap="none" dirty="0">
                <a:latin typeface="Arial" panose="020B0604020202020204" pitchFamily="34" charset="0"/>
                <a:cs typeface="Arial" panose="020B0604020202020204" pitchFamily="34" charset="0"/>
              </a:rPr>
              <a:t>Point-by-point development</a:t>
            </a:r>
          </a:p>
          <a:p>
            <a:pPr marL="0" indent="0">
              <a:buNone/>
            </a:pPr>
            <a:r>
              <a:rPr lang="en-US" sz="2800" cap="none" dirty="0">
                <a:latin typeface="Arial" panose="020B0604020202020204" pitchFamily="34" charset="0"/>
                <a:cs typeface="Arial" panose="020B0604020202020204" pitchFamily="34" charset="0"/>
              </a:rPr>
              <a:t>To develop a topic point by point, you look at similarities or differences by going back and forth from one side to the other.</a:t>
            </a:r>
          </a:p>
          <a:p>
            <a:pPr marL="0" indent="0">
              <a:buNone/>
            </a:pPr>
            <a:r>
              <a:rPr lang="en-US" sz="2800" b="1" u="sng" cap="none" dirty="0">
                <a:latin typeface="Arial" panose="020B0604020202020204" pitchFamily="34" charset="0"/>
                <a:cs typeface="Arial" panose="020B0604020202020204" pitchFamily="34" charset="0"/>
              </a:rPr>
              <a:t>Topic-by-topic development</a:t>
            </a:r>
          </a:p>
          <a:p>
            <a:pPr marL="0" indent="0">
              <a:buNone/>
            </a:pPr>
            <a:r>
              <a:rPr lang="en-US" sz="2800" cap="none" dirty="0">
                <a:latin typeface="Arial" panose="020B0604020202020204" pitchFamily="34" charset="0"/>
                <a:cs typeface="Arial" panose="020B0604020202020204" pitchFamily="34" charset="0"/>
              </a:rPr>
              <a:t>To develop your ideas topic by topic, you discuss one topic in detail, and then you discuss the other topic in detail. The next plans are for a paragraph comparing two coworkers.</a:t>
            </a:r>
            <a:endParaRPr lang="en-GB" sz="2800" cap="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261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E61CAF-F086-0676-5CD7-AFD547C5E449}"/>
              </a:ext>
            </a:extLst>
          </p:cNvPr>
          <p:cNvSpPr>
            <a:spLocks noGrp="1"/>
          </p:cNvSpPr>
          <p:nvPr>
            <p:ph sz="quarter" idx="13"/>
          </p:nvPr>
        </p:nvSpPr>
        <p:spPr>
          <a:xfrm>
            <a:off x="913773" y="834887"/>
            <a:ext cx="10734887" cy="5436703"/>
          </a:xfrm>
        </p:spPr>
        <p:txBody>
          <a:bodyPr>
            <a:normAutofit/>
          </a:bodyPr>
          <a:lstStyle/>
          <a:p>
            <a:pPr marL="0" indent="0">
              <a:buNone/>
            </a:pPr>
            <a:r>
              <a:rPr lang="en-US" sz="2400" b="1" cap="none" dirty="0">
                <a:latin typeface="Arial" panose="020B0604020202020204" pitchFamily="34" charset="0"/>
                <a:cs typeface="Arial" panose="020B0604020202020204" pitchFamily="34" charset="0"/>
              </a:rPr>
              <a:t>Topic sentence: My two coworkers are different in every way.</a:t>
            </a:r>
          </a:p>
          <a:p>
            <a:pPr marL="0" indent="0">
              <a:buNone/>
            </a:pPr>
            <a:r>
              <a:rPr lang="en-US" b="1" cap="none" dirty="0">
                <a:latin typeface="Arial" panose="020B0604020202020204" pitchFamily="34" charset="0"/>
                <a:cs typeface="Arial" panose="020B0604020202020204" pitchFamily="34" charset="0"/>
              </a:rPr>
              <a:t>Point-by-point comparison</a:t>
            </a:r>
          </a:p>
          <a:p>
            <a:pPr marL="0" indent="0">
              <a:buNone/>
            </a:pPr>
            <a:r>
              <a:rPr lang="en-US" u="sng" cap="none" dirty="0">
                <a:latin typeface="Arial" panose="020B0604020202020204" pitchFamily="34" charset="0"/>
                <a:cs typeface="Arial" panose="020B0604020202020204" pitchFamily="34" charset="0"/>
              </a:rPr>
              <a:t>Support 1: appearance</a:t>
            </a:r>
          </a:p>
          <a:p>
            <a:pPr marL="0" indent="0">
              <a:buNone/>
            </a:pPr>
            <a:r>
              <a:rPr lang="en-US" cap="none" dirty="0">
                <a:latin typeface="Arial" panose="020B0604020202020204" pitchFamily="34" charset="0"/>
                <a:cs typeface="Arial" panose="020B0604020202020204" pitchFamily="34" charset="0"/>
              </a:rPr>
              <a:t>—Coworker A</a:t>
            </a:r>
          </a:p>
          <a:p>
            <a:pPr marL="0" indent="0">
              <a:buNone/>
            </a:pPr>
            <a:r>
              <a:rPr lang="en-US" cap="none" dirty="0">
                <a:latin typeface="Arial" panose="020B0604020202020204" pitchFamily="34" charset="0"/>
                <a:cs typeface="Arial" panose="020B0604020202020204" pitchFamily="34" charset="0"/>
              </a:rPr>
              <a:t>—Coworker B</a:t>
            </a:r>
          </a:p>
          <a:p>
            <a:pPr marL="0" indent="0">
              <a:buNone/>
            </a:pPr>
            <a:r>
              <a:rPr lang="en-US" u="sng" cap="none" dirty="0">
                <a:latin typeface="Arial" panose="020B0604020202020204" pitchFamily="34" charset="0"/>
                <a:cs typeface="Arial" panose="020B0604020202020204" pitchFamily="34" charset="0"/>
              </a:rPr>
              <a:t>Support 2: skills</a:t>
            </a:r>
          </a:p>
          <a:p>
            <a:pPr marL="0" indent="0">
              <a:buNone/>
            </a:pPr>
            <a:r>
              <a:rPr lang="en-US" cap="none" dirty="0">
                <a:latin typeface="Arial" panose="020B0604020202020204" pitchFamily="34" charset="0"/>
                <a:cs typeface="Arial" panose="020B0604020202020204" pitchFamily="34" charset="0"/>
              </a:rPr>
              <a:t>—Coworker A</a:t>
            </a:r>
          </a:p>
          <a:p>
            <a:pPr marL="0" indent="0">
              <a:buNone/>
            </a:pPr>
            <a:r>
              <a:rPr lang="en-US" cap="none" dirty="0">
                <a:latin typeface="Arial" panose="020B0604020202020204" pitchFamily="34" charset="0"/>
                <a:cs typeface="Arial" panose="020B0604020202020204" pitchFamily="34" charset="0"/>
              </a:rPr>
              <a:t>—Coworker B</a:t>
            </a:r>
          </a:p>
          <a:p>
            <a:pPr marL="0" indent="0">
              <a:buNone/>
            </a:pPr>
            <a:r>
              <a:rPr lang="en-US" u="sng" cap="none" dirty="0">
                <a:latin typeface="Arial" panose="020B0604020202020204" pitchFamily="34" charset="0"/>
                <a:cs typeface="Arial" panose="020B0604020202020204" pitchFamily="34" charset="0"/>
              </a:rPr>
              <a:t>Support 3: temperament</a:t>
            </a:r>
          </a:p>
          <a:p>
            <a:pPr marL="0" indent="0">
              <a:buNone/>
            </a:pPr>
            <a:r>
              <a:rPr lang="en-US" cap="none" dirty="0">
                <a:latin typeface="Arial" panose="020B0604020202020204" pitchFamily="34" charset="0"/>
                <a:cs typeface="Arial" panose="020B0604020202020204" pitchFamily="34" charset="0"/>
              </a:rPr>
              <a:t>—Coworker A</a:t>
            </a:r>
          </a:p>
          <a:p>
            <a:pPr marL="0" indent="0">
              <a:buNone/>
            </a:pPr>
            <a:r>
              <a:rPr lang="en-US" cap="none" dirty="0">
                <a:latin typeface="Arial" panose="020B0604020202020204" pitchFamily="34" charset="0"/>
                <a:cs typeface="Arial" panose="020B0604020202020204" pitchFamily="34" charset="0"/>
              </a:rPr>
              <a:t>—Coworker B</a:t>
            </a:r>
            <a:endParaRPr lang="en-GB"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E625BD4F-59E3-60D5-409F-AE19E9B01D30}"/>
              </a:ext>
            </a:extLst>
          </p:cNvPr>
          <p:cNvSpPr/>
          <p:nvPr/>
        </p:nvSpPr>
        <p:spPr>
          <a:xfrm>
            <a:off x="7762462" y="1222512"/>
            <a:ext cx="3737112" cy="5049078"/>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nSpc>
                <a:spcPct val="150000"/>
              </a:lnSpc>
            </a:pPr>
            <a:r>
              <a:rPr lang="en-US" sz="2000" b="1" dirty="0">
                <a:latin typeface="Arial" panose="020B0604020202020204" pitchFamily="34" charset="0"/>
                <a:cs typeface="Arial" panose="020B0604020202020204" pitchFamily="34" charset="0"/>
              </a:rPr>
              <a:t>Topic-by-topic comparison</a:t>
            </a:r>
          </a:p>
          <a:p>
            <a:pPr>
              <a:lnSpc>
                <a:spcPct val="150000"/>
              </a:lnSpc>
            </a:pPr>
            <a:r>
              <a:rPr lang="en-US" sz="2000" u="sng" dirty="0">
                <a:latin typeface="Arial" panose="020B0604020202020204" pitchFamily="34" charset="0"/>
                <a:cs typeface="Arial" panose="020B0604020202020204" pitchFamily="34" charset="0"/>
              </a:rPr>
              <a:t>Coworker A: </a:t>
            </a:r>
          </a:p>
          <a:p>
            <a:pPr>
              <a:lnSpc>
                <a:spcPct val="150000"/>
              </a:lnSpc>
            </a:pPr>
            <a:r>
              <a:rPr lang="en-US" sz="2000" dirty="0">
                <a:latin typeface="Arial" panose="020B0604020202020204" pitchFamily="34" charset="0"/>
                <a:cs typeface="Arial" panose="020B0604020202020204" pitchFamily="34" charset="0"/>
              </a:rPr>
              <a:t>—appearance</a:t>
            </a:r>
          </a:p>
          <a:p>
            <a:pPr>
              <a:lnSpc>
                <a:spcPct val="150000"/>
              </a:lnSpc>
            </a:pPr>
            <a:r>
              <a:rPr lang="en-US" sz="2000" dirty="0">
                <a:latin typeface="Arial" panose="020B0604020202020204" pitchFamily="34" charset="0"/>
                <a:cs typeface="Arial" panose="020B0604020202020204" pitchFamily="34" charset="0"/>
              </a:rPr>
              <a:t>—Skills</a:t>
            </a:r>
          </a:p>
          <a:p>
            <a:pPr>
              <a:lnSpc>
                <a:spcPct val="150000"/>
              </a:lnSpc>
            </a:pPr>
            <a:r>
              <a:rPr lang="en-US" sz="2000" dirty="0">
                <a:latin typeface="Arial" panose="020B0604020202020204" pitchFamily="34" charset="0"/>
                <a:cs typeface="Arial" panose="020B0604020202020204" pitchFamily="34" charset="0"/>
              </a:rPr>
              <a:t>—Temperament</a:t>
            </a:r>
          </a:p>
          <a:p>
            <a:pPr>
              <a:lnSpc>
                <a:spcPct val="150000"/>
              </a:lnSpc>
            </a:pPr>
            <a:r>
              <a:rPr lang="en-US" sz="2000" u="sng" dirty="0">
                <a:latin typeface="Arial" panose="020B0604020202020204" pitchFamily="34" charset="0"/>
                <a:cs typeface="Arial" panose="020B0604020202020204" pitchFamily="34" charset="0"/>
              </a:rPr>
              <a:t>Coworker B: </a:t>
            </a:r>
          </a:p>
          <a:p>
            <a:pPr>
              <a:lnSpc>
                <a:spcPct val="150000"/>
              </a:lnSpc>
            </a:pPr>
            <a:r>
              <a:rPr lang="en-US" sz="2000" dirty="0">
                <a:latin typeface="Arial" panose="020B0604020202020204" pitchFamily="34" charset="0"/>
                <a:cs typeface="Arial" panose="020B0604020202020204" pitchFamily="34" charset="0"/>
              </a:rPr>
              <a:t>—appearance</a:t>
            </a:r>
          </a:p>
          <a:p>
            <a:pPr>
              <a:lnSpc>
                <a:spcPct val="150000"/>
              </a:lnSpc>
            </a:pPr>
            <a:r>
              <a:rPr lang="en-US" sz="2000" dirty="0">
                <a:latin typeface="Arial" panose="020B0604020202020204" pitchFamily="34" charset="0"/>
                <a:cs typeface="Arial" panose="020B0604020202020204" pitchFamily="34" charset="0"/>
              </a:rPr>
              <a:t>—Skills</a:t>
            </a:r>
          </a:p>
          <a:p>
            <a:pPr>
              <a:lnSpc>
                <a:spcPct val="150000"/>
              </a:lnSpc>
            </a:pPr>
            <a:r>
              <a:rPr lang="en-US" sz="2000" dirty="0">
                <a:latin typeface="Arial" panose="020B0604020202020204" pitchFamily="34" charset="0"/>
                <a:cs typeface="Arial" panose="020B0604020202020204" pitchFamily="34" charset="0"/>
              </a:rPr>
              <a:t>—Temperament</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2700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FDE35F-3ED4-1425-4C6B-2E0938E55460}"/>
              </a:ext>
            </a:extLst>
          </p:cNvPr>
          <p:cNvSpPr>
            <a:spLocks noGrp="1"/>
          </p:cNvSpPr>
          <p:nvPr>
            <p:ph sz="quarter" idx="13"/>
          </p:nvPr>
        </p:nvSpPr>
        <p:spPr>
          <a:xfrm>
            <a:off x="636105" y="576470"/>
            <a:ext cx="11121886" cy="5874026"/>
          </a:xfrm>
        </p:spPr>
        <p:txBody>
          <a:bodyPr>
            <a:noAutofit/>
          </a:bodyPr>
          <a:lstStyle/>
          <a:p>
            <a:pPr marL="0" indent="0">
              <a:buNone/>
            </a:pPr>
            <a:r>
              <a:rPr lang="en-US" sz="2400" cap="none" dirty="0">
                <a:latin typeface="Arial" panose="020B0604020202020204" pitchFamily="34" charset="0"/>
                <a:cs typeface="Arial" panose="020B0604020202020204" pitchFamily="34" charset="0"/>
              </a:rPr>
              <a:t>Rosa Parks and I are similar in various ways. First, our childhoods were similar because we were raised by a single female parent. </a:t>
            </a:r>
            <a:r>
              <a:rPr lang="en-US" sz="2400" cap="none" dirty="0" err="1">
                <a:latin typeface="Arial" panose="020B0604020202020204" pitchFamily="34" charset="0"/>
                <a:cs typeface="Arial" panose="020B0604020202020204" pitchFamily="34" charset="0"/>
              </a:rPr>
              <a:t>Parks’s</a:t>
            </a:r>
            <a:r>
              <a:rPr lang="en-US" sz="2400" cap="none" dirty="0">
                <a:latin typeface="Arial" panose="020B0604020202020204" pitchFamily="34" charset="0"/>
                <a:cs typeface="Arial" panose="020B0604020202020204" pitchFamily="34" charset="0"/>
              </a:rPr>
              <a:t> parents separated when she was very young after her brother was born. My father walked out when I was four years old, right after my brother was born. Both Parks and I are the older of two children, and we grew up needing a father figure, as well as having to take on more responsibilities. Parks took care of her ill grandmother and then her ill mother. When I was young, I took care of my ill grandmother and went with her to dialysis. Having many responsibilities made me grow up at a young age. Second, both Parks and I have a positive attitude toward life. Although parks faced segregation and obstacles to getting an education, she didn’t give up. In fact, she took advantage of all the opportunities she could to become educated. When I was young, negative people around me told me that I could not go to college, yet I did. I’ve tried to learn as much as I can. Like parks, I pursued my dreams. </a:t>
            </a:r>
            <a:endParaRPr lang="en-GB" sz="2400" cap="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8027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FDE35F-3ED4-1425-4C6B-2E0938E55460}"/>
              </a:ext>
            </a:extLst>
          </p:cNvPr>
          <p:cNvSpPr>
            <a:spLocks noGrp="1"/>
          </p:cNvSpPr>
          <p:nvPr>
            <p:ph sz="quarter" idx="13"/>
          </p:nvPr>
        </p:nvSpPr>
        <p:spPr>
          <a:xfrm>
            <a:off x="913774" y="576470"/>
            <a:ext cx="10695130" cy="5874026"/>
          </a:xfrm>
        </p:spPr>
        <p:txBody>
          <a:bodyPr>
            <a:normAutofit fontScale="92500"/>
          </a:bodyPr>
          <a:lstStyle/>
          <a:p>
            <a:pPr marL="0" indent="0">
              <a:buNone/>
            </a:pPr>
            <a:r>
              <a:rPr lang="en-US" sz="2800" cap="none" dirty="0">
                <a:latin typeface="Arial" panose="020B0604020202020204" pitchFamily="34" charset="0"/>
                <a:cs typeface="Arial" panose="020B0604020202020204" pitchFamily="34" charset="0"/>
              </a:rPr>
              <a:t>Finally, Parks stood up for her beliefs: she took a stand that started the Alabama bus boycott although it caused her to lose her job and receive threatening phone calls. I have also stood up for what is important to me. When I was young, I loved going to the Christian church with my grandmother although I knew my mother hated that religion. When I would get home from church, she would yell at me, yet I kept going to that church. Both Parks and I were successful in our efforts: the bus boycott that Parks started helped to end segregation on Alabama buses. After five years of my prayers, my mother gave me her blessing to attend church. Although Parks and I lived at different times, all of our struggles and accomplishments have shaped our personalities in similar ways.</a:t>
            </a:r>
          </a:p>
          <a:p>
            <a:pPr marL="0" indent="0">
              <a:buNone/>
            </a:pPr>
            <a:endParaRPr lang="en-GB" cap="none" dirty="0"/>
          </a:p>
        </p:txBody>
      </p:sp>
    </p:spTree>
    <p:extLst>
      <p:ext uri="{BB962C8B-B14F-4D97-AF65-F5344CB8AC3E}">
        <p14:creationId xmlns:p14="http://schemas.microsoft.com/office/powerpoint/2010/main" val="2835015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1A4361-E704-111B-EC1E-546DABFC6CC6}"/>
              </a:ext>
            </a:extLst>
          </p:cNvPr>
          <p:cNvSpPr>
            <a:spLocks noGrp="1"/>
          </p:cNvSpPr>
          <p:nvPr>
            <p:ph sz="quarter" idx="13"/>
          </p:nvPr>
        </p:nvSpPr>
        <p:spPr>
          <a:xfrm>
            <a:off x="913774" y="655983"/>
            <a:ext cx="10883974" cy="5575851"/>
          </a:xfrm>
        </p:spPr>
        <p:txBody>
          <a:bodyPr>
            <a:noAutofit/>
          </a:bodyPr>
          <a:lstStyle/>
          <a:p>
            <a:pPr marL="0" indent="0">
              <a:buNone/>
            </a:pPr>
            <a:r>
              <a:rPr lang="en-US" sz="2400" cap="none" dirty="0">
                <a:latin typeface="Arial" panose="020B0604020202020204" pitchFamily="34" charset="0"/>
                <a:cs typeface="Arial" panose="020B0604020202020204" pitchFamily="34" charset="0"/>
              </a:rPr>
              <a:t>Although I, like Albert Einstein, have a strong interest in Mathematics, he and I are different in several important ways. To begin with, Einstein was a free thinker; he was not bound by the limits set by his colleagues or by books. He was able to think “outside the box,” like a visionary. He could not be taught like ordinary children; he did better when he was self-taught. I, on the other hand, do better when things are explained or taught to me. For example, in college math, I do exceptionally well and find many solutions for one problem, but I use the rules put before me. I do not question why the rules are there as long as they can be proven. Another way that I am different from Einstein is in our backgrounds. Einstein was a Jewish man from Germany who traveled to faraway places such as Milan, Italy, Zurich, Switzerland and Princeton, New Jersey, where he eventually settled. In contrast, I have never been anywhere besides southern California. </a:t>
            </a:r>
            <a:endParaRPr lang="en-GB" sz="2400" cap="non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9601793"/>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86</TotalTime>
  <Words>1347</Words>
  <Application>Microsoft Office PowerPoint</Application>
  <PresentationFormat>Widescreen</PresentationFormat>
  <Paragraphs>49</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Tw Cen MT</vt:lpstr>
      <vt:lpstr>Droplet</vt:lpstr>
      <vt:lpstr>Comparison and Contrast</vt:lpstr>
      <vt:lpstr>Comparison and Contrast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Comparison and Contrast</dc:title>
  <dc:creator>hp</dc:creator>
  <cp:lastModifiedBy>hp</cp:lastModifiedBy>
  <cp:revision>3</cp:revision>
  <dcterms:created xsi:type="dcterms:W3CDTF">2023-11-04T13:47:14Z</dcterms:created>
  <dcterms:modified xsi:type="dcterms:W3CDTF">2023-11-04T15:13:48Z</dcterms:modified>
</cp:coreProperties>
</file>